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8" r:id="rId2"/>
    <p:sldId id="279" r:id="rId3"/>
    <p:sldId id="319" r:id="rId4"/>
    <p:sldId id="301" r:id="rId5"/>
    <p:sldId id="328" r:id="rId6"/>
    <p:sldId id="335" r:id="rId7"/>
    <p:sldId id="311" r:id="rId8"/>
    <p:sldId id="337" r:id="rId9"/>
    <p:sldId id="340" r:id="rId10"/>
    <p:sldId id="314" r:id="rId11"/>
    <p:sldId id="347" r:id="rId12"/>
    <p:sldId id="316" r:id="rId13"/>
    <p:sldId id="345" r:id="rId14"/>
    <p:sldId id="332" r:id="rId15"/>
    <p:sldId id="349" r:id="rId16"/>
    <p:sldId id="344" r:id="rId17"/>
    <p:sldId id="330" r:id="rId18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8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951D"/>
    <a:srgbClr val="51AAC4"/>
    <a:srgbClr val="6CC54A"/>
    <a:srgbClr val="FF5C39"/>
    <a:srgbClr val="4F81BD"/>
    <a:srgbClr val="FFBF3F"/>
    <a:srgbClr val="6BBBAE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39D530-D513-3C29-B201-47948C731171}" v="4" dt="2026-05-20T13:45:11.732"/>
    <p1510:client id="{6007F638-5E09-2020-DF46-D80F38575151}" v="500" dt="2026-05-20T02:55:53.2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072"/>
        <p:guide pos="4876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00B6D-419F-4D7E-8D64-04FE04B76683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99FA0-DE72-434B-B6A6-B0BA58C7411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843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fr-CA" b="1"/>
              <a:t>Émettre des recommandations sur le parcours de soin au congé d'hôpital du patient</a:t>
            </a:r>
            <a:endParaRPr lang="fr-CA"/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/>
              <a:t>Émettre des recommandations sur un résumé d’hospitalisation comme élément du BCM de départ</a:t>
            </a: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 dirty="0"/>
              <a:t>Présenter aux pharmaciens communautaires les nouveaux formats de BCM de départs générés par le DSN</a:t>
            </a:r>
            <a:endParaRPr lang="en-US" dirty="0"/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/>
              <a:t>Clarifier le service de médicament au congé</a:t>
            </a: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endParaRPr lang="fr-CA" dirty="0">
              <a:ea typeface="Calibri"/>
              <a:cs typeface="Calibri"/>
            </a:endParaRP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 b="1"/>
              <a:t>Établir une liste d'outils prioritaires pour soutenir les recommandations MAVO (guide du programme québécois en cancérologie)</a:t>
            </a:r>
            <a:endParaRPr lang="en-US"/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/>
              <a:t>S'inspirer du modèle ATIVAD</a:t>
            </a: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/>
              <a:t>Cadre de référence à diffuser</a:t>
            </a: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/>
              <a:t>Réactiver comité MAVO si pertinent</a:t>
            </a: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>
                <a:solidFill>
                  <a:srgbClr val="FF0000"/>
                </a:solidFill>
              </a:rPr>
              <a:t>Présentation par Mme Catherine Avon-Després. Objectif : optimiser la trajectoire MAVO, rôle du pharmacien hospitalier. Discussion : intégration du MAVO dans les trajectoires de soins provinciales, adaptation locale, sensibilisation vers la pharmacie communautaire. Plan de match: protection du public, cartographie des services en première ligne.</a:t>
            </a: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endParaRPr lang="fr-CA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 b="1">
                <a:solidFill>
                  <a:srgbClr val="000000"/>
                </a:solidFill>
              </a:rPr>
              <a:t>Soutenir les pharmaciens dans l'élargissement de la pratique découlant du PL67</a:t>
            </a:r>
            <a:endParaRPr lang="fr-CA">
              <a:solidFill>
                <a:srgbClr val="000000"/>
              </a:solidFill>
            </a:endParaRP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>
                <a:solidFill>
                  <a:srgbClr val="000000"/>
                </a:solidFill>
              </a:rPr>
              <a:t>Adapter nos interventions selon les nouvelles informations des parties prenantes</a:t>
            </a: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>
                <a:solidFill>
                  <a:srgbClr val="000000"/>
                </a:solidFill>
              </a:rPr>
              <a:t>Faciliter l'accès aux ressources de première ligne dans chaque secteur (maximiser l'usage cartographie)</a:t>
            </a:r>
          </a:p>
          <a:p>
            <a:pPr marL="171450" indent="-171450">
              <a:spcBef>
                <a:spcPts val="1200"/>
              </a:spcBef>
              <a:buFont typeface="Arial"/>
              <a:buChar char="•"/>
            </a:pPr>
            <a:r>
              <a:rPr lang="fr-CA">
                <a:solidFill>
                  <a:srgbClr val="000000"/>
                </a:solidFill>
              </a:rPr>
              <a:t>Faciliter le référencement aux équipes locales en maladie chronique</a:t>
            </a:r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99FA0-DE72-434B-B6A6-B0BA58C74111}" type="slidenum">
              <a:rPr lang="fr-CA" smtClean="0"/>
              <a:t>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01055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fr-CA" b="1"/>
              <a:t>Gestion</a:t>
            </a:r>
            <a:r>
              <a:rPr lang="fr-CA" b="1" dirty="0"/>
              <a:t> des congés d'hôpital</a:t>
            </a:r>
            <a:endParaRPr lang="fr-CA" dirty="0"/>
          </a:p>
          <a:p>
            <a:pPr>
              <a:spcBef>
                <a:spcPts val="1000"/>
              </a:spcBef>
            </a:pPr>
            <a:r>
              <a:rPr lang="fr-CA">
                <a:solidFill>
                  <a:srgbClr val="FF0000"/>
                </a:solidFill>
              </a:rPr>
              <a:t>Étude de l’outil « Recommandations sur le parcours de soins pharmaceutiques » avec Mme Nathalie Marceau.</a:t>
            </a:r>
            <a:endParaRPr lang="fr-CA"/>
          </a:p>
          <a:p>
            <a:pPr>
              <a:spcBef>
                <a:spcPts val="1000"/>
              </a:spcBef>
            </a:pPr>
            <a:r>
              <a:rPr lang="fr-CA" b="1"/>
              <a:t>Élargissement de la pratique et trajectoire de soins fluide dans l'offre de service en pharmacie</a:t>
            </a:r>
            <a:endParaRPr lang="fr-CA"/>
          </a:p>
          <a:p>
            <a:pPr marL="285750" indent="-285750">
              <a:spcBef>
                <a:spcPts val="1200"/>
              </a:spcBef>
              <a:buFont typeface="Arial"/>
              <a:buChar char="•"/>
            </a:pPr>
            <a:r>
              <a:rPr lang="fr-CA"/>
              <a:t>Collaborer avec l'AQPP et le MSSS à la diffusion d’une information sur offre de service fiable sur la cartographie première ligne (ex: PPE VIH)</a:t>
            </a:r>
          </a:p>
          <a:p>
            <a:pPr>
              <a:spcBef>
                <a:spcPts val="1200"/>
              </a:spcBef>
            </a:pPr>
            <a:r>
              <a:rPr lang="fr-CA">
                <a:solidFill>
                  <a:srgbClr val="FF0000"/>
                </a:solidFill>
              </a:rPr>
              <a:t>Présentation de M. Benoît Lemire sur la PPE-VIH et les nouvelles recommandations.</a:t>
            </a:r>
            <a:endParaRPr lang="en-US"/>
          </a:p>
          <a:p>
            <a:pPr marL="285750" indent="-285750">
              <a:spcBef>
                <a:spcPts val="1200"/>
              </a:spcBef>
              <a:buFont typeface="Arial"/>
              <a:buChar char="•"/>
            </a:pPr>
            <a:r>
              <a:rPr lang="fr-CA"/>
              <a:t>Demande de suivi des cultures demandée aux pharmaciens communautaires: souvent pas fait et ajustement d'antibiotique - enjeu de communication</a:t>
            </a:r>
          </a:p>
          <a:p>
            <a:pPr marL="285750" indent="-285750">
              <a:spcBef>
                <a:spcPts val="1200"/>
              </a:spcBef>
              <a:buFont typeface="Arial"/>
              <a:buChar char="•"/>
            </a:pPr>
            <a:r>
              <a:rPr lang="fr-CA" dirty="0"/>
              <a:t>Utilisation des opioïdes en post-opératoire - information/rapport disponible (ex.: cumul des </a:t>
            </a:r>
            <a:r>
              <a:rPr lang="fr-CA" dirty="0" err="1"/>
              <a:t>narcos</a:t>
            </a:r>
            <a:r>
              <a:rPr lang="fr-CA" dirty="0"/>
              <a:t> suite à plusieurs ordonnances) - date limite selon l'indication. Déterminer l'indication</a:t>
            </a: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99FA0-DE72-434B-B6A6-B0BA58C74111}" type="slidenum">
              <a:rPr lang="fr-CA" smtClean="0"/>
              <a:t>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02429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fr-CA" b="1"/>
              <a:t>Maintenir les stages avec l'Université de Montréal</a:t>
            </a:r>
            <a:endParaRPr lang="fr-FR"/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fr-CA">
                <a:solidFill>
                  <a:srgbClr val="FF0000"/>
                </a:solidFill>
              </a:rPr>
              <a:t>Présentation du stagiaire Adam Varin sur l’IA en pharmacie. Le stagiaire STOP de quatrième année nous a présenté les outils d’intelligence artificielle en pharmacie. Il a ciblé les applications les plus pertinentes pour la pratique pharmaceutique.</a:t>
            </a:r>
            <a:endParaRPr lang="en-US"/>
          </a:p>
          <a:p>
            <a:pPr>
              <a:spcBef>
                <a:spcPct val="20000"/>
              </a:spcBef>
            </a:pPr>
            <a:r>
              <a:rPr lang="fr-CA" b="1"/>
              <a:t>Plus actifs sur les réseaux sociaux (page Facebook)/site web</a:t>
            </a:r>
            <a:endParaRPr lang="fr-CA"/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fr-CA">
                <a:solidFill>
                  <a:srgbClr val="FF0000"/>
                </a:solidFill>
              </a:rPr>
              <a:t>Publication périodique des actualités sur les réseaux sociaux par les membres du comité de communication afin d'augmenter les visualisations sur la page Facebook</a:t>
            </a:r>
            <a:endParaRPr lang="fr-CA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fr-CA" b="1"/>
              <a:t>Favoriser les communications entre les présidents des tables locales</a:t>
            </a:r>
            <a:endParaRPr lang="en-US"/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fr-CA" dirty="0">
                <a:solidFill>
                  <a:srgbClr val="FF0000"/>
                </a:solidFill>
              </a:rPr>
              <a:t> Participation du CTSP </a:t>
            </a:r>
            <a:r>
              <a:rPr lang="fr-CA" dirty="0" err="1">
                <a:solidFill>
                  <a:srgbClr val="FF0000"/>
                </a:solidFill>
              </a:rPr>
              <a:t>Sarwat</a:t>
            </a:r>
            <a:r>
              <a:rPr lang="fr-CA" dirty="0">
                <a:solidFill>
                  <a:srgbClr val="FF0000"/>
                </a:solidFill>
              </a:rPr>
              <a:t> aux Tables – rencontre et formation? </a:t>
            </a:r>
            <a:endParaRPr lang="fr-CA" dirty="0"/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fr-CA">
                <a:solidFill>
                  <a:srgbClr val="FF0000"/>
                </a:solidFill>
              </a:rPr>
              <a:t>Inscriptions  aux infolettres des autres tables de pharmaciens afin de s’inspirer des pratiques et initiatives en cours </a:t>
            </a:r>
            <a:endParaRPr lang="fr-CA"/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fr-CA">
                <a:solidFill>
                  <a:srgbClr val="FF0000"/>
                </a:solidFill>
              </a:rPr>
              <a:t>Éviter le dédoublement des travaux </a:t>
            </a:r>
            <a:endParaRPr lang="fr-CA"/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99FA0-DE72-434B-B6A6-B0BA58C74111}" type="slidenum">
              <a:rPr lang="fr-CA" smtClean="0"/>
              <a:t>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46643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98 % des </a:t>
            </a:r>
            <a:r>
              <a:rPr lang="en-US" dirty="0" err="1">
                <a:ea typeface="Calibri"/>
                <a:cs typeface="Calibri"/>
              </a:rPr>
              <a:t>pharmaciens</a:t>
            </a:r>
            <a:r>
              <a:rPr lang="en-US" dirty="0">
                <a:ea typeface="Calibri"/>
                <a:cs typeface="Calibri"/>
              </a:rPr>
              <a:t> de Montréal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99FA0-DE72-434B-B6A6-B0BA58C74111}" type="slidenum">
              <a:rPr lang="fr-CA" smtClean="0"/>
              <a:t>11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2592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US" b="1" dirty="0"/>
              <a:t>Collaboration plus </a:t>
            </a:r>
            <a:r>
              <a:rPr lang="en-US" b="1" dirty="0" err="1"/>
              <a:t>étroite</a:t>
            </a:r>
            <a:r>
              <a:rPr lang="en-US" b="1" dirty="0"/>
              <a:t> avec le la DRA et le DTMF de Montréal</a:t>
            </a:r>
            <a:endParaRPr lang="fr-FR" dirty="0"/>
          </a:p>
          <a:p>
            <a:pPr marL="0" lvl="1">
              <a:spcBef>
                <a:spcPct val="20000"/>
              </a:spcBef>
              <a:buFont typeface="Courier New,monospace"/>
              <a:buChar char="•"/>
            </a:pPr>
            <a:r>
              <a:rPr lang="en-US" dirty="0"/>
              <a:t>Participation aux </a:t>
            </a:r>
            <a:r>
              <a:rPr lang="en-US" dirty="0" err="1"/>
              <a:t>comités</a:t>
            </a:r>
            <a:r>
              <a:rPr lang="en-US" dirty="0"/>
              <a:t> de direction sous la direction de Martin Forgues</a:t>
            </a: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99FA0-DE72-434B-B6A6-B0BA58C74111}" type="slidenum">
              <a:rPr lang="fr-CA" smtClean="0"/>
              <a:t>13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68062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Oanna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99FA0-DE72-434B-B6A6-B0BA58C74111}" type="slidenum">
              <a:rPr lang="fr-CA" smtClean="0"/>
              <a:t>14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71564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Viviane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99FA0-DE72-434B-B6A6-B0BA58C74111}" type="slidenum">
              <a:rPr lang="fr-CA" smtClean="0"/>
              <a:t>16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17473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3914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85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5287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4648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843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5589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987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0335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1724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1853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10598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FAE42-9586-45E9-ACA8-09010DA965B5}" type="datetimeFigureOut">
              <a:rPr lang="fr-CA" smtClean="0"/>
              <a:t>2026-05-21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4" t="15101" r="10270" b="15889"/>
          <a:stretch/>
        </p:blipFill>
        <p:spPr>
          <a:xfrm>
            <a:off x="7740352" y="4660800"/>
            <a:ext cx="977143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24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0538"/>
            <a:ext cx="9144000" cy="5164038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Placeholder 21" descr="Woman on tablet ">
            <a:extLst>
              <a:ext uri="{FF2B5EF4-FFF2-40B4-BE49-F238E27FC236}">
                <a16:creationId xmlns:a16="http://schemas.microsoft.com/office/drawing/2014/main" id="{DB20DB88-CBCC-9A4A-BA0A-4807E1B8E8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632" t="2538" r="4632" b="6213"/>
          <a:stretch/>
        </p:blipFill>
        <p:spPr>
          <a:xfrm>
            <a:off x="-12804" y="-20538"/>
            <a:ext cx="9150455" cy="5178514"/>
          </a:xfrm>
          <a:prstGeom prst="rect">
            <a:avLst/>
          </a:prstGeom>
        </p:spPr>
      </p:pic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48362CB-F41D-164B-BAC7-F91A6E68A2AC}"/>
              </a:ext>
            </a:extLst>
          </p:cNvPr>
          <p:cNvSpPr txBox="1">
            <a:spLocks/>
          </p:cNvSpPr>
          <p:nvPr/>
        </p:nvSpPr>
        <p:spPr>
          <a:xfrm>
            <a:off x="5806308" y="807702"/>
            <a:ext cx="4179375" cy="35646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kumimoji="0" lang="fr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Comité </a:t>
            </a:r>
            <a:r>
              <a:rPr lang="fr-CA" sz="1800">
                <a:solidFill>
                  <a:prstClr val="white"/>
                </a:solidFill>
                <a:latin typeface="Calibri"/>
              </a:rPr>
              <a:t>territorial des</a:t>
            </a:r>
            <a:r>
              <a:rPr kumimoji="0" lang="fr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services pharmaceutiques de Montréal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CA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477910" y="3102578"/>
            <a:ext cx="5436922" cy="1102519"/>
          </a:xfrm>
        </p:spPr>
        <p:txBody>
          <a:bodyPr>
            <a:noAutofit/>
          </a:bodyPr>
          <a:lstStyle/>
          <a:p>
            <a:pPr algn="l"/>
            <a:r>
              <a:rPr lang="fr-CA" sz="3600" b="1" dirty="0">
                <a:solidFill>
                  <a:schemeClr val="bg2"/>
                </a:solidFill>
              </a:rPr>
              <a:t>CTSP MONTREAL – </a:t>
            </a:r>
            <a:br>
              <a:rPr lang="fr-CA" sz="3600" b="1" dirty="0"/>
            </a:br>
            <a:r>
              <a:rPr lang="fr-CA" sz="3600" b="1" dirty="0">
                <a:solidFill>
                  <a:schemeClr val="bg2"/>
                </a:solidFill>
              </a:rPr>
              <a:t>AU</a:t>
            </a:r>
            <a:r>
              <a:rPr lang="fr-CA" sz="3600" b="1" dirty="0"/>
              <a:t> </a:t>
            </a:r>
            <a:r>
              <a:rPr lang="fr-CA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CŒUR </a:t>
            </a:r>
            <a:r>
              <a:rPr lang="fr-CA" sz="3600" b="1">
                <a:solidFill>
                  <a:schemeClr val="bg2"/>
                </a:solidFill>
              </a:rPr>
              <a:t>DE LA PRATIQUE</a:t>
            </a:r>
            <a:br>
              <a:rPr lang="fr-CA" sz="3600" b="1" dirty="0"/>
            </a:br>
            <a:r>
              <a:rPr lang="fr-CA" sz="3600" b="1">
                <a:solidFill>
                  <a:schemeClr val="accent6">
                    <a:lumMod val="60000"/>
                    <a:lumOff val="40000"/>
                  </a:schemeClr>
                </a:solidFill>
              </a:rPr>
              <a:t>RÉALISATIONS</a:t>
            </a:r>
            <a:br>
              <a:rPr lang="fr-CA" sz="3600" b="1" dirty="0"/>
            </a:br>
            <a:r>
              <a:rPr lang="fr-CA" sz="3600" b="1">
                <a:solidFill>
                  <a:schemeClr val="accent6">
                    <a:lumMod val="60000"/>
                    <a:lumOff val="40000"/>
                  </a:schemeClr>
                </a:solidFill>
              </a:rPr>
              <a:t>2025-2026</a:t>
            </a:r>
            <a:endParaRPr lang="fr-CA" sz="3600" b="1">
              <a:solidFill>
                <a:schemeClr val="accent6">
                  <a:lumMod val="60000"/>
                  <a:lumOff val="40000"/>
                </a:schemeClr>
              </a:solidFill>
              <a:cs typeface="Calibri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5921881" y="1639739"/>
            <a:ext cx="281154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872" y="123478"/>
            <a:ext cx="3038475" cy="6858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" t="29151" r="1851" b="28938"/>
          <a:stretch/>
        </p:blipFill>
        <p:spPr>
          <a:xfrm>
            <a:off x="6876256" y="4518952"/>
            <a:ext cx="2034583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613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8420" y="205978"/>
            <a:ext cx="7637192" cy="641196"/>
          </a:xfrm>
        </p:spPr>
        <p:txBody>
          <a:bodyPr>
            <a:normAutofit/>
          </a:bodyPr>
          <a:lstStyle/>
          <a:p>
            <a:pPr algn="l"/>
            <a:r>
              <a:rPr lang="fr-CA" sz="3600" b="1">
                <a:solidFill>
                  <a:schemeClr val="accent5">
                    <a:lumMod val="75000"/>
                  </a:schemeClr>
                </a:solidFill>
              </a:rPr>
              <a:t>Communications</a:t>
            </a:r>
            <a:endParaRPr lang="fr-CA" sz="36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6780" y="844258"/>
            <a:ext cx="8647770" cy="420476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fr-CA" sz="2000" b="1">
                <a:ea typeface="Calibri"/>
                <a:cs typeface="Calibri"/>
              </a:rPr>
              <a:t>Moyens de communications du CTSP à la communauté de la pharmacie</a:t>
            </a:r>
            <a:endParaRPr lang="fr-CA" sz="2000">
              <a:ea typeface="Calibri"/>
              <a:cs typeface="Calibri"/>
            </a:endParaRPr>
          </a:p>
          <a:p>
            <a:pPr marL="285750" indent="-285750"/>
            <a:r>
              <a:rPr lang="fr-CA" sz="1800"/>
              <a:t>Infolettres CTSP : été, hiver 2025 et printemps 2026</a:t>
            </a:r>
            <a:endParaRPr lang="fr-CA" sz="18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285750" indent="-285750"/>
            <a:r>
              <a:rPr lang="fr-CA" sz="1800">
                <a:latin typeface="Calibri"/>
                <a:ea typeface="Calibri"/>
                <a:cs typeface="Calibri"/>
              </a:rPr>
              <a:t>Messages courts transmis de façon continue tout au long de l’année</a:t>
            </a:r>
          </a:p>
          <a:p>
            <a:pPr marL="285750" indent="-285750"/>
            <a:r>
              <a:rPr lang="fr-CA" sz="1800">
                <a:latin typeface="Calibri"/>
                <a:ea typeface="Calibri"/>
                <a:cs typeface="Calibri"/>
              </a:rPr>
              <a:t>AGA</a:t>
            </a:r>
            <a:r>
              <a:rPr lang="fr-CA" sz="1800">
                <a:ea typeface="Calibri"/>
                <a:cs typeface="Calibri"/>
              </a:rPr>
              <a:t> 2025 : Conférence sur l’anémie ferriprive est l'affaire de tous, </a:t>
            </a:r>
            <a:r>
              <a:rPr lang="fr-CA" sz="1800">
                <a:ea typeface="+mn-lt"/>
                <a:cs typeface="+mn-lt"/>
              </a:rPr>
              <a:t>un programme multidisciplinaire visant à optimiser la prise en charge de l'anémie ferriprive</a:t>
            </a:r>
            <a:r>
              <a:rPr lang="fr-CA" sz="1800">
                <a:ea typeface="Calibri"/>
                <a:cs typeface="Calibri"/>
              </a:rPr>
              <a:t> par Dr Alain Bestavros</a:t>
            </a:r>
          </a:p>
          <a:p>
            <a:pPr marL="285750" indent="-285750">
              <a:buFont typeface="Arial"/>
              <a:buChar char="•"/>
            </a:pPr>
            <a:r>
              <a:rPr lang="fr-CA" sz="1800">
                <a:ea typeface="Calibri"/>
                <a:cs typeface="Calibri"/>
              </a:rPr>
              <a:t>Sondage sur l'évaluation et l'amélioration auprès des membres du Comité de communication pour l'année 2025-2026</a:t>
            </a:r>
          </a:p>
          <a:p>
            <a:pPr marL="0" indent="0">
              <a:buNone/>
            </a:pPr>
            <a:r>
              <a:rPr lang="fr-CA" sz="1800" b="1">
                <a:ea typeface="Calibri"/>
                <a:cs typeface="Calibri"/>
              </a:rPr>
              <a:t>Plateformes</a:t>
            </a:r>
            <a:endParaRPr lang="fr-CA" sz="1800" b="1" dirty="0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fr-CA" sz="1800">
                <a:ea typeface="Calibri"/>
                <a:cs typeface="Calibri"/>
              </a:rPr>
              <a:t>LinkedIn</a:t>
            </a:r>
            <a:endParaRPr lang="en-US" sz="1800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fr-CA" sz="1800">
                <a:ea typeface="Calibri"/>
                <a:cs typeface="Calibri"/>
              </a:rPr>
              <a:t>Facebook</a:t>
            </a:r>
            <a:endParaRPr lang="en-US" sz="1800">
              <a:ea typeface="Calibri"/>
              <a:cs typeface="Calibri"/>
            </a:endParaRPr>
          </a:p>
          <a:p>
            <a:pPr marL="457200" indent="-457200">
              <a:buFont typeface="Arial,Sans-Serif"/>
              <a:buChar char="•"/>
            </a:pPr>
            <a:r>
              <a:rPr lang="fr-CA" sz="1800">
                <a:ea typeface="Calibri"/>
                <a:cs typeface="Calibri"/>
              </a:rPr>
              <a:t>Courriel - liste OPQ</a:t>
            </a:r>
          </a:p>
          <a:p>
            <a:pPr marL="457200" indent="-457200">
              <a:buFont typeface="Arial"/>
              <a:buChar char="•"/>
            </a:pPr>
            <a:r>
              <a:rPr lang="fr-CA" sz="1800">
                <a:ea typeface="Calibri"/>
                <a:cs typeface="Calibri"/>
              </a:rPr>
              <a:t>Site web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fr-CA" sz="1600" b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7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098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3DC6D8-3D2B-36E8-19D0-57331A91D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C28F6F-7A86-230E-A253-558099B7B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162" y="1691055"/>
            <a:ext cx="5284177" cy="176056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fr-CA" sz="6600" b="1">
                <a:solidFill>
                  <a:srgbClr val="17365D"/>
                </a:solidFill>
                <a:ea typeface="Calibri"/>
                <a:cs typeface="Calibri"/>
              </a:rPr>
              <a:t>2028 membres pharmaciens  </a:t>
            </a:r>
            <a:endParaRPr lang="en-US" sz="6600">
              <a:solidFill>
                <a:srgbClr val="17365D"/>
              </a:solidFill>
              <a:ea typeface="Calibri"/>
              <a:cs typeface="Calibri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FD37393-C4A1-E6E9-BECD-5707D94E2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4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5">
                    <a:lumMod val="75000"/>
                  </a:schemeClr>
                </a:solidFill>
              </a:rPr>
              <a:t>Autres nouvelles du CTSP</a:t>
            </a:r>
            <a:endParaRPr lang="fr-CA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1" y="901039"/>
            <a:ext cx="8229600" cy="408308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1200"/>
              </a:spcBef>
            </a:pPr>
            <a:r>
              <a:rPr lang="fr-CA" sz="2600" b="1">
                <a:latin typeface="Calibri"/>
                <a:ea typeface="Calibri"/>
                <a:cs typeface="Times New Roman"/>
              </a:rPr>
              <a:t>Nomination des membres en établissements de santé </a:t>
            </a:r>
            <a:endParaRPr lang="en-US"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fr-CA" sz="1800">
                <a:latin typeface="Calibri"/>
                <a:ea typeface="Calibri"/>
                <a:cs typeface="Times New Roman"/>
              </a:rPr>
              <a:t>Nouveaux membres: </a:t>
            </a:r>
            <a:r>
              <a:rPr lang="fr-CA" sz="1800">
                <a:solidFill>
                  <a:schemeClr val="accent2">
                    <a:lumMod val="60000"/>
                    <a:lumOff val="40000"/>
                  </a:schemeClr>
                </a:solidFill>
                <a:latin typeface="Calibri"/>
                <a:ea typeface="Calibri"/>
                <a:cs typeface="Times New Roman"/>
              </a:rPr>
              <a:t>Elaine Huang (CCSMTL)</a:t>
            </a:r>
            <a:r>
              <a:rPr lang="fr-CA" sz="1800">
                <a:latin typeface="Calibri"/>
                <a:ea typeface="Calibri"/>
                <a:cs typeface="Times New Roman"/>
              </a:rPr>
              <a:t>; </a:t>
            </a:r>
            <a:r>
              <a:rPr lang="fr-CA" sz="1800">
                <a:solidFill>
                  <a:schemeClr val="accent4">
                    <a:lumMod val="76000"/>
                  </a:schemeClr>
                </a:solidFill>
                <a:latin typeface="Calibri"/>
                <a:ea typeface="Calibri"/>
                <a:cs typeface="Times New Roman"/>
              </a:rPr>
              <a:t>Hélène Roy (HSJ)</a:t>
            </a:r>
            <a:r>
              <a:rPr lang="fr-CA" sz="1800">
                <a:latin typeface="Calibri"/>
                <a:ea typeface="Calibri"/>
                <a:cs typeface="Times New Roman"/>
              </a:rPr>
              <a:t>; </a:t>
            </a:r>
            <a:r>
              <a:rPr lang="fr-CA" sz="180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ea typeface="Calibri"/>
                <a:cs typeface="Times New Roman"/>
              </a:rPr>
              <a:t>Stéphanie Guénette (CHUM)</a:t>
            </a:r>
            <a:endParaRPr lang="en-US" sz="180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latin typeface="Calibri"/>
                <a:ea typeface="Calibri"/>
                <a:cs typeface="Times New Roman"/>
              </a:rPr>
              <a:t>Révision complète des règlements de régie interne</a:t>
            </a:r>
            <a:endParaRPr lang="fr-CA" sz="2400" b="1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>
                <a:latin typeface="Calibri"/>
                <a:ea typeface="Calibri"/>
                <a:cs typeface="Calibri"/>
              </a:rPr>
              <a:t>Présentation</a:t>
            </a:r>
            <a:r>
              <a:rPr lang="fr-CA" sz="2400" b="1">
                <a:ea typeface="+mn-lt"/>
                <a:cs typeface="+mn-lt"/>
              </a:rPr>
              <a:t> au DTMF sur le PL67 le 21 octobre 2025</a:t>
            </a:r>
            <a:endParaRPr lang="fr-CA" sz="2400" b="1">
              <a:latin typeface="Calibri" panose="020F0502020204030204" pitchFamily="34" charset="0"/>
              <a:ea typeface="Calibri" panose="020F0502020204030204" pitchFamily="34" charset="0"/>
              <a:cs typeface="+mn-lt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 b="1" dirty="0">
                <a:ea typeface="+mn-lt"/>
                <a:cs typeface="+mn-lt"/>
              </a:rPr>
              <a:t>Transition</a:t>
            </a:r>
            <a:r>
              <a:rPr lang="fr-CA" sz="2400" b="1" dirty="0">
                <a:latin typeface="Calibri"/>
                <a:ea typeface="Calibri"/>
                <a:cs typeface="Calibri"/>
              </a:rPr>
              <a:t> </a:t>
            </a:r>
            <a:r>
              <a:rPr lang="fr-CA" sz="2400" b="1">
                <a:latin typeface="Calibri"/>
                <a:ea typeface="Calibri"/>
                <a:cs typeface="Calibri"/>
              </a:rPr>
              <a:t>du CTSP de Montréal vers la DRA de Montréal</a:t>
            </a:r>
            <a:endParaRPr lang="fr-CA" sz="2400" b="1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fr-CA" sz="2400" b="1">
                <a:latin typeface="Calibri"/>
                <a:ea typeface="Calibri"/>
                <a:cs typeface="Calibri"/>
              </a:rPr>
              <a:t>Réactivation du Comité MAVO</a:t>
            </a:r>
            <a:endParaRPr lang="fr-CA" sz="2400"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fr-CA" sz="2400" b="1">
                <a:latin typeface="Calibri"/>
                <a:ea typeface="Calibri"/>
                <a:cs typeface="Calibri"/>
              </a:rPr>
              <a:t>Soutien à Santé Québec pour la gouvernance des CTSP</a:t>
            </a:r>
            <a:endParaRPr lang="fr-CA" sz="2400" b="1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lnSpc>
                <a:spcPct val="114999"/>
              </a:lnSpc>
            </a:pPr>
            <a:endParaRPr lang="fr-CA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lnSpc>
                <a:spcPct val="114999"/>
              </a:lnSpc>
            </a:pPr>
            <a:endParaRPr lang="fr-CA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lnSpc>
                <a:spcPct val="114999"/>
              </a:lnSpc>
              <a:spcAft>
                <a:spcPts val="1000"/>
              </a:spcAft>
            </a:pPr>
            <a:endParaRPr lang="fr-CA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4999"/>
              </a:lnSpc>
              <a:spcAft>
                <a:spcPts val="1000"/>
              </a:spcAft>
            </a:pPr>
            <a:endParaRPr lang="fr-CA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7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555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903DF-84C3-315A-F68C-EE77C5ECE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err="1">
                <a:solidFill>
                  <a:srgbClr val="31859C"/>
                </a:solidFill>
                <a:ea typeface="Calibri"/>
                <a:cs typeface="Calibri"/>
              </a:rPr>
              <a:t>Projets</a:t>
            </a:r>
            <a:r>
              <a:rPr lang="en-US" b="1">
                <a:solidFill>
                  <a:srgbClr val="31859C"/>
                </a:solidFill>
                <a:ea typeface="Calibri"/>
                <a:cs typeface="Calibri"/>
              </a:rPr>
              <a:t> à </a:t>
            </a:r>
            <a:r>
              <a:rPr lang="en-US" b="1" err="1">
                <a:solidFill>
                  <a:srgbClr val="31859C"/>
                </a:solidFill>
                <a:ea typeface="Calibri"/>
                <a:cs typeface="Calibri"/>
              </a:rPr>
              <a:t>venir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7D4CE-2385-3E4A-23CC-8ED337CE6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8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Élections</a:t>
            </a: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aux </a:t>
            </a:r>
            <a:r>
              <a:rPr lang="en-US" sz="28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postes</a:t>
            </a: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de </a:t>
            </a:r>
            <a:r>
              <a:rPr lang="en-US" sz="28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pharmaciens</a:t>
            </a: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communautaires</a:t>
            </a: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– avant 1er </a:t>
            </a:r>
            <a:r>
              <a:rPr lang="en-US" sz="2800" b="1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avril</a:t>
            </a: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2027</a:t>
            </a:r>
            <a:endParaRPr lang="en-US" sz="4000"/>
          </a:p>
          <a:p>
            <a:endParaRPr lang="en-US" sz="2800" b="1" dirty="0">
              <a:ea typeface="Calibri"/>
              <a:cs typeface="Calibri"/>
            </a:endParaRPr>
          </a:p>
          <a:p>
            <a:r>
              <a:rPr lang="en-US" sz="2800" b="1" dirty="0">
                <a:solidFill>
                  <a:srgbClr val="000000"/>
                </a:solidFill>
                <a:ea typeface="Calibri"/>
                <a:cs typeface="Calibri"/>
              </a:rPr>
              <a:t>Collaboration plus </a:t>
            </a:r>
            <a:r>
              <a:rPr lang="en-US" sz="2800" b="1" dirty="0" err="1">
                <a:solidFill>
                  <a:srgbClr val="000000"/>
                </a:solidFill>
                <a:ea typeface="Calibri"/>
                <a:cs typeface="Calibri"/>
              </a:rPr>
              <a:t>étroite</a:t>
            </a:r>
            <a:r>
              <a:rPr lang="en-US" sz="2800" b="1" dirty="0">
                <a:solidFill>
                  <a:srgbClr val="000000"/>
                </a:solidFill>
                <a:ea typeface="Calibri"/>
                <a:cs typeface="Calibri"/>
              </a:rPr>
              <a:t> avec le la DRA et le DTMF de Montréal</a:t>
            </a:r>
            <a:endParaRPr lang="fr-FR" sz="28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 sz="18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b="1" dirty="0">
              <a:ea typeface="Calibri"/>
              <a:cs typeface="Calibri"/>
            </a:endParaRPr>
          </a:p>
          <a:p>
            <a:r>
              <a:rPr lang="en-US" sz="2800" b="1" dirty="0" err="1">
                <a:solidFill>
                  <a:srgbClr val="000000"/>
                </a:solidFill>
                <a:ea typeface="Calibri"/>
                <a:cs typeface="Calibri"/>
              </a:rPr>
              <a:t>Accroître</a:t>
            </a:r>
            <a:r>
              <a:rPr lang="en-US" sz="2800" b="1" dirty="0">
                <a:solidFill>
                  <a:srgbClr val="000000"/>
                </a:solidFill>
                <a:ea typeface="Calibri"/>
                <a:cs typeface="Calibri"/>
              </a:rPr>
              <a:t> le </a:t>
            </a:r>
            <a:r>
              <a:rPr lang="en-US" sz="2800" b="1" dirty="0" err="1">
                <a:solidFill>
                  <a:srgbClr val="000000"/>
                </a:solidFill>
                <a:ea typeface="Calibri"/>
                <a:cs typeface="Calibri"/>
              </a:rPr>
              <a:t>dynamisme</a:t>
            </a:r>
            <a:r>
              <a:rPr lang="en-US" sz="2800" b="1" dirty="0">
                <a:solidFill>
                  <a:srgbClr val="000000"/>
                </a:solidFill>
                <a:ea typeface="Calibri"/>
                <a:cs typeface="Calibri"/>
              </a:rPr>
              <a:t> de la page Facebook</a:t>
            </a:r>
            <a:endParaRPr lang="en-US" sz="28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sz="18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 sz="1800" dirty="0">
              <a:solidFill>
                <a:srgbClr val="00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8430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rgbClr val="76923C"/>
                </a:solidFill>
              </a:rPr>
              <a:t>Comité MAVO</a:t>
            </a:r>
            <a:endParaRPr lang="fr-CA">
              <a:solidFill>
                <a:srgbClr val="76923C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5005"/>
            <a:ext cx="8229600" cy="358961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rgbClr val="000000"/>
                </a:solidFill>
                <a:ea typeface="Calibri"/>
                <a:cs typeface="Calibri"/>
              </a:rPr>
              <a:t>Objectifs</a:t>
            </a:r>
          </a:p>
          <a:p>
            <a:pPr>
              <a:buFont typeface="Arial"/>
            </a:pP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Déterminer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les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enjeux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de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chaque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établissement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  <a:r>
              <a:rPr lang="en-US" sz="2400" dirty="0"/>
              <a:t>des CIUSSS dans </a:t>
            </a:r>
            <a:r>
              <a:rPr lang="en-US" sz="2400" dirty="0" err="1"/>
              <a:t>l'offre</a:t>
            </a:r>
            <a:r>
              <a:rPr lang="en-US" sz="2400" dirty="0"/>
              <a:t> de </a:t>
            </a:r>
            <a:r>
              <a:rPr lang="en-US" sz="2400" dirty="0" err="1"/>
              <a:t>soins</a:t>
            </a:r>
            <a:r>
              <a:rPr lang="en-US" sz="2400" dirty="0"/>
              <a:t> </a:t>
            </a:r>
            <a:r>
              <a:rPr lang="en-US" sz="2400" dirty="0">
                <a:cs typeface="Calibri"/>
              </a:rPr>
              <a:t>aux patients sous MAVO</a:t>
            </a:r>
            <a:endParaRPr lang="en-US" sz="2400" dirty="0">
              <a:ea typeface="Calibri"/>
              <a:cs typeface="Calibri"/>
            </a:endParaRPr>
          </a:p>
          <a:p>
            <a:pPr>
              <a:buFont typeface="Arial"/>
            </a:pPr>
            <a:r>
              <a:rPr lang="en-US" sz="2400" dirty="0">
                <a:ea typeface="Calibri"/>
                <a:cs typeface="Calibri"/>
              </a:rPr>
              <a:t>Identifier les </a:t>
            </a:r>
            <a:r>
              <a:rPr lang="en-US" sz="2400" dirty="0" err="1">
                <a:ea typeface="Calibri"/>
                <a:cs typeface="Calibri"/>
              </a:rPr>
              <a:t>opportunités</a:t>
            </a:r>
            <a:r>
              <a:rPr lang="en-US" sz="2400" dirty="0">
                <a:ea typeface="Calibri"/>
                <a:cs typeface="Calibri"/>
              </a:rPr>
              <a:t> de </a:t>
            </a:r>
            <a:r>
              <a:rPr lang="en-US" sz="2400" dirty="0" err="1">
                <a:ea typeface="Calibri"/>
                <a:cs typeface="Calibri"/>
              </a:rPr>
              <a:t>prise</a:t>
            </a:r>
            <a:r>
              <a:rPr lang="en-US" sz="2400" dirty="0">
                <a:ea typeface="Calibri"/>
                <a:cs typeface="Calibri"/>
              </a:rPr>
              <a:t> </a:t>
            </a:r>
            <a:r>
              <a:rPr lang="en-US" sz="2400" dirty="0" err="1">
                <a:ea typeface="Calibri"/>
                <a:cs typeface="Calibri"/>
              </a:rPr>
              <a:t>en</a:t>
            </a:r>
            <a:r>
              <a:rPr lang="en-US" sz="2400" dirty="0">
                <a:ea typeface="Calibri"/>
                <a:cs typeface="Calibri"/>
              </a:rPr>
              <a:t> charge et </a:t>
            </a:r>
            <a:r>
              <a:rPr lang="en-US" sz="2400" dirty="0" err="1">
                <a:ea typeface="Calibri"/>
                <a:cs typeface="Calibri"/>
              </a:rPr>
              <a:t>suivis</a:t>
            </a:r>
            <a:r>
              <a:rPr lang="en-US" sz="2400" dirty="0">
                <a:ea typeface="Calibri"/>
                <a:cs typeface="Calibri"/>
              </a:rPr>
              <a:t> dans le milieu </a:t>
            </a:r>
            <a:r>
              <a:rPr lang="en-US" sz="2400" dirty="0" err="1">
                <a:ea typeface="Calibri"/>
                <a:cs typeface="Calibri"/>
              </a:rPr>
              <a:t>communautaire</a:t>
            </a:r>
          </a:p>
          <a:p>
            <a:pPr>
              <a:buFont typeface="Arial"/>
            </a:pPr>
            <a:r>
              <a:rPr lang="en-US" sz="2400" dirty="0">
                <a:ea typeface="Calibri"/>
                <a:cs typeface="Calibri"/>
              </a:rPr>
              <a:t>Identifier les </a:t>
            </a:r>
            <a:r>
              <a:rPr lang="en-US" sz="2400" dirty="0" err="1">
                <a:ea typeface="Calibri"/>
                <a:cs typeface="Calibri"/>
              </a:rPr>
              <a:t>meilleurs</a:t>
            </a:r>
            <a:r>
              <a:rPr lang="en-US" sz="2400" dirty="0">
                <a:ea typeface="Calibri"/>
                <a:cs typeface="Calibri"/>
              </a:rPr>
              <a:t> </a:t>
            </a:r>
            <a:r>
              <a:rPr lang="en-US" sz="2400" dirty="0" err="1">
                <a:ea typeface="Calibri"/>
                <a:cs typeface="Calibri"/>
              </a:rPr>
              <a:t>outils</a:t>
            </a:r>
            <a:r>
              <a:rPr lang="en-US" sz="2400" dirty="0">
                <a:ea typeface="Calibri"/>
                <a:cs typeface="Calibri"/>
              </a:rPr>
              <a:t> de transmission des dossiers entre les </a:t>
            </a:r>
            <a:r>
              <a:rPr lang="en-US" sz="2400" dirty="0" err="1">
                <a:ea typeface="Calibri"/>
                <a:cs typeface="Calibri"/>
              </a:rPr>
              <a:t>établissements</a:t>
            </a:r>
            <a:r>
              <a:rPr lang="en-US" sz="2400" dirty="0">
                <a:ea typeface="Calibri"/>
                <a:cs typeface="Calibri"/>
              </a:rPr>
              <a:t> et </a:t>
            </a:r>
            <a:r>
              <a:rPr lang="en-US" sz="2400" dirty="0" err="1">
                <a:ea typeface="Calibri"/>
                <a:cs typeface="Calibri"/>
              </a:rPr>
              <a:t>pharmaciescommunautaires</a:t>
            </a:r>
          </a:p>
          <a:p>
            <a:pPr>
              <a:buFont typeface="Arial"/>
            </a:pP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Établir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critères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suggérés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pour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l'optimisation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de la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prise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en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charge/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suivis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en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pharmacie</a:t>
            </a:r>
            <a:r>
              <a:rPr lang="en-US" sz="24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  <a:r>
              <a:rPr lang="en-US" sz="2400" dirty="0" err="1">
                <a:solidFill>
                  <a:srgbClr val="000000"/>
                </a:solidFill>
                <a:ea typeface="Calibri"/>
                <a:cs typeface="Calibri"/>
              </a:rPr>
              <a:t>communautaire</a:t>
            </a:r>
            <a:endParaRPr lang="fr-CA" sz="4800" dirty="0" err="1"/>
          </a:p>
          <a:p>
            <a:pPr marL="0" indent="0">
              <a:buNone/>
            </a:pPr>
            <a:endParaRPr lang="fr-CA" sz="4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0167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760999-EAB9-64DE-38F0-6F57830E6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1C2861-10AA-D275-CF16-3A14A4BC6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5">
                    <a:lumMod val="75000"/>
                  </a:schemeClr>
                </a:solidFill>
              </a:rPr>
              <a:t>Collaboration avec nos partenaires</a:t>
            </a:r>
            <a:endParaRPr lang="fr-CA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0F8F4E-E1DC-0418-F024-38E4ED516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5005"/>
            <a:ext cx="8229600" cy="358961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fr-CA" sz="3600" b="1">
                <a:solidFill>
                  <a:srgbClr val="000000"/>
                </a:solidFill>
                <a:ea typeface="Calibri"/>
                <a:cs typeface="Calibri"/>
              </a:rPr>
              <a:t>Collaboration avec le DTMF de Montréal</a:t>
            </a:r>
            <a:endParaRPr lang="fr-FR" sz="4400" b="1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fr-CA" sz="2400">
                <a:solidFill>
                  <a:srgbClr val="000000"/>
                </a:solidFill>
                <a:ea typeface="Calibri"/>
                <a:cs typeface="Calibri"/>
              </a:rPr>
              <a:t>Plan de communication campagne GAMF</a:t>
            </a:r>
          </a:p>
          <a:p>
            <a:pPr marL="0" indent="0">
              <a:buNone/>
            </a:pPr>
            <a:r>
              <a:rPr lang="fr-CA" sz="3600" b="1">
                <a:solidFill>
                  <a:srgbClr val="000000"/>
                </a:solidFill>
              </a:rPr>
              <a:t>Collaboration Tables locales des pharmaciens</a:t>
            </a:r>
            <a:endParaRPr lang="en-US" sz="3600">
              <a:solidFill>
                <a:srgbClr val="000000"/>
              </a:solidFill>
              <a:ea typeface="Calibri"/>
              <a:cs typeface="Calibri"/>
            </a:endParaRPr>
          </a:p>
          <a:p>
            <a:pPr marL="457200" indent="-457200"/>
            <a:r>
              <a:rPr lang="fr-CA" sz="2400">
                <a:solidFill>
                  <a:srgbClr val="000000"/>
                </a:solidFill>
                <a:cs typeface="Calibri"/>
              </a:rPr>
              <a:t>Participation aux rencontres des Tables locales</a:t>
            </a:r>
            <a:endParaRPr lang="fr-CA" sz="2400">
              <a:solidFill>
                <a:srgbClr val="000000"/>
              </a:solidFill>
              <a:ea typeface="Calibri"/>
              <a:cs typeface="Calibri"/>
            </a:endParaRPr>
          </a:p>
          <a:p>
            <a:pPr marL="457200" indent="-457200"/>
            <a:r>
              <a:rPr lang="fr-CA" sz="2400">
                <a:solidFill>
                  <a:srgbClr val="000000"/>
                </a:solidFill>
                <a:ea typeface="Calibri"/>
                <a:cs typeface="Calibri"/>
              </a:rPr>
              <a:t>Maintenir une communication constante et un échange d'information pour supporter les pratiques locales</a:t>
            </a:r>
          </a:p>
          <a:p>
            <a:pPr marL="457200" indent="-457200"/>
            <a:r>
              <a:rPr lang="fr-CA" sz="2400">
                <a:solidFill>
                  <a:srgbClr val="000000"/>
                </a:solidFill>
                <a:ea typeface="Calibri"/>
                <a:cs typeface="Calibri"/>
              </a:rPr>
              <a:t>Support clérical du CTSP terminé en mai 2026 (projet pilote)</a:t>
            </a:r>
          </a:p>
          <a:p>
            <a:pPr marL="0" indent="0">
              <a:buNone/>
            </a:pPr>
            <a:endParaRPr lang="fr-CA" sz="3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2240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739DCA-6632-1276-FB32-8B2170D34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B29436-6965-A23A-1A54-E6D3DED61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rgbClr val="F8951D"/>
                </a:solidFill>
              </a:rPr>
              <a:t>ATIVAD</a:t>
            </a:r>
            <a:r>
              <a:rPr lang="fr-CA" sz="3200" b="1" dirty="0">
                <a:solidFill>
                  <a:srgbClr val="F8951D"/>
                </a:solidFill>
              </a:rPr>
              <a:t> </a:t>
            </a:r>
            <a:endParaRPr lang="fr-CA" b="1" dirty="0">
              <a:solidFill>
                <a:srgbClr val="F8951D"/>
              </a:solidFill>
              <a:ea typeface="Calibri"/>
              <a:cs typeface="Calibri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88B59E-A713-23F5-F9C8-DD669EB68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901039"/>
            <a:ext cx="8229600" cy="386702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fr-CA" sz="2400" b="1">
                <a:latin typeface="Calibri"/>
                <a:ea typeface="Calibri"/>
                <a:cs typeface="Times New Roman"/>
              </a:rPr>
              <a:t>Objectifs</a:t>
            </a:r>
            <a:endParaRPr lang="fr-CA" sz="2400">
              <a:latin typeface="Calibri"/>
              <a:ea typeface="Calibri"/>
              <a:cs typeface="Times New Roman"/>
            </a:endParaRPr>
          </a:p>
          <a:p>
            <a:r>
              <a:rPr lang="fr-CA" sz="1800">
                <a:ea typeface="+mn-lt"/>
                <a:cs typeface="+mn-lt"/>
              </a:rPr>
              <a:t>Optimiser la trajectoire du médicament dans le programme ATIVAD sur le territoire Montréalais </a:t>
            </a:r>
            <a:endParaRPr lang="fr-CA" sz="1800">
              <a:ea typeface="Calibri"/>
              <a:cs typeface="Calibri"/>
            </a:endParaRPr>
          </a:p>
          <a:p>
            <a:r>
              <a:rPr lang="fr-CA" sz="1800">
                <a:ea typeface="+mn-lt"/>
                <a:cs typeface="+mn-lt"/>
              </a:rPr>
              <a:t>Favoriser une coordination efficiente entre les acteurs impliqués </a:t>
            </a:r>
            <a:endParaRPr lang="fr-CA" sz="1800">
              <a:ea typeface="Calibri"/>
              <a:cs typeface="Calibri"/>
            </a:endParaRPr>
          </a:p>
          <a:p>
            <a:r>
              <a:rPr lang="fr-CA" sz="1800">
                <a:ea typeface="+mn-lt"/>
                <a:cs typeface="+mn-lt"/>
              </a:rPr>
              <a:t>Améliorer l’accessibilité, la continuité et la fluidité des soins pour les usagers </a:t>
            </a:r>
            <a:endParaRPr lang="fr-CA" sz="1800"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1800">
                <a:ea typeface="+mn-lt"/>
                <a:cs typeface="+mn-lt"/>
              </a:rPr>
              <a:t>Soutenir une utilisation appropriée et sécuritaire du médicament</a:t>
            </a:r>
            <a:endParaRPr lang="fr-CA" sz="1800">
              <a:ea typeface="Calibri"/>
              <a:cs typeface="Calibri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CA" sz="2600" b="1">
                <a:latin typeface="Calibri"/>
                <a:ea typeface="Calibri"/>
                <a:cs typeface="Times New Roman"/>
              </a:rPr>
              <a:t>Retombées</a:t>
            </a:r>
            <a:endParaRPr lang="fr-CA" sz="2600">
              <a:latin typeface="Calibri"/>
              <a:ea typeface="Calibri"/>
              <a:cs typeface="Times New Roman"/>
            </a:endParaRPr>
          </a:p>
          <a:p>
            <a:pPr>
              <a:buFont typeface="Arial"/>
              <a:buChar char="•"/>
            </a:pPr>
            <a:r>
              <a:rPr lang="fr-CA" sz="1800">
                <a:latin typeface="Calibri"/>
                <a:ea typeface="Calibri"/>
                <a:cs typeface="Calibri"/>
              </a:rPr>
              <a:t>Amélioration de la qualité et de l’efficacité du parcours de soins</a:t>
            </a:r>
          </a:p>
          <a:p>
            <a:pPr>
              <a:buFont typeface="Arial"/>
              <a:buChar char="•"/>
            </a:pPr>
            <a:r>
              <a:rPr lang="fr-CA" sz="1800">
                <a:latin typeface="Calibri"/>
                <a:ea typeface="Calibri"/>
                <a:cs typeface="Calibri"/>
              </a:rPr>
              <a:t>Meilleure harmonisation des pratiques sur l’ensemble du territoire</a:t>
            </a:r>
          </a:p>
          <a:p>
            <a:pPr>
              <a:buFont typeface="Arial"/>
              <a:buChar char="•"/>
            </a:pPr>
            <a:r>
              <a:rPr lang="fr-CA" sz="1800">
                <a:latin typeface="Calibri"/>
                <a:ea typeface="Calibri"/>
                <a:cs typeface="Calibri"/>
              </a:rPr>
              <a:t>Réduction des délais et des ruptures dans la trajectoire médicamenteuse</a:t>
            </a:r>
          </a:p>
          <a:p>
            <a:pPr>
              <a:buFont typeface="Arial"/>
              <a:buChar char="•"/>
            </a:pPr>
            <a:r>
              <a:rPr lang="fr-CA" sz="1800">
                <a:latin typeface="Calibri"/>
                <a:ea typeface="Calibri"/>
                <a:cs typeface="Calibri"/>
              </a:rPr>
              <a:t>Renforcement de la collaboration intersectorielle</a:t>
            </a:r>
          </a:p>
          <a:p>
            <a:pPr>
              <a:buFont typeface="Arial"/>
              <a:buChar char="•"/>
            </a:pPr>
            <a:r>
              <a:rPr lang="fr-CA" sz="1800">
                <a:latin typeface="Calibri"/>
                <a:ea typeface="Calibri"/>
                <a:cs typeface="Calibri"/>
              </a:rPr>
              <a:t>Retombées positives pour les usagers, les professionnels et le réseau</a:t>
            </a:r>
          </a:p>
          <a:p>
            <a:pPr marL="0" indent="0">
              <a:lnSpc>
                <a:spcPct val="114999"/>
              </a:lnSpc>
              <a:spcAft>
                <a:spcPts val="1000"/>
              </a:spcAft>
              <a:buNone/>
            </a:pPr>
            <a:endParaRPr lang="fr-CA" sz="14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7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97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A51FCA-431E-3D73-4801-05ACD205B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black and white sign&#10;&#10;AI-generated content may be incorrect.">
            <a:extLst>
              <a:ext uri="{FF2B5EF4-FFF2-40B4-BE49-F238E27FC236}">
                <a16:creationId xmlns:a16="http://schemas.microsoft.com/office/drawing/2014/main" id="{1D79E518-CE6D-ED99-49FA-E61455D08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8452" y="1525465"/>
            <a:ext cx="4014421" cy="2363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41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0538"/>
            <a:ext cx="9144000" cy="5164038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48362CB-F41D-164B-BAC7-F91A6E68A2AC}"/>
              </a:ext>
            </a:extLst>
          </p:cNvPr>
          <p:cNvSpPr txBox="1">
            <a:spLocks/>
          </p:cNvSpPr>
          <p:nvPr/>
        </p:nvSpPr>
        <p:spPr>
          <a:xfrm>
            <a:off x="1256721" y="3003798"/>
            <a:ext cx="4179375" cy="35646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kumimoji="0" lang="fr-CA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</a:t>
            </a:r>
            <a:r>
              <a:rPr kumimoji="0" lang="fr-CA" sz="2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date</a:t>
            </a:r>
            <a:r>
              <a:rPr lang="fr-CA" sz="2000">
                <a:solidFill>
                  <a:prstClr val="white"/>
                </a:solidFill>
                <a:latin typeface="Calibri"/>
              </a:rPr>
              <a:t> du 21 mai 2026</a:t>
            </a:r>
            <a:endParaRPr kumimoji="0" lang="fr-CA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1187624" y="2211711"/>
            <a:ext cx="8280920" cy="792088"/>
          </a:xfrm>
        </p:spPr>
        <p:txBody>
          <a:bodyPr>
            <a:noAutofit/>
          </a:bodyPr>
          <a:lstStyle/>
          <a:p>
            <a:pPr algn="l"/>
            <a:r>
              <a:rPr lang="fr-CA" sz="3600" b="1">
                <a:solidFill>
                  <a:schemeClr val="bg1"/>
                </a:solidFill>
              </a:rPr>
              <a:t>MEMBRES DU CTSP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018" y="4515966"/>
            <a:ext cx="1008555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496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5">
                    <a:lumMod val="75000"/>
                  </a:schemeClr>
                </a:solidFill>
              </a:rPr>
              <a:t>Membres du comité</a:t>
            </a:r>
            <a:endParaRPr lang="fr-CA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F35CEFF-EB41-DDA4-5792-09701C3235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839227"/>
              </p:ext>
            </p:extLst>
          </p:nvPr>
        </p:nvGraphicFramePr>
        <p:xfrm>
          <a:off x="152298" y="900033"/>
          <a:ext cx="8856984" cy="3939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62249212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861659074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998112935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3661713496"/>
                    </a:ext>
                  </a:extLst>
                </a:gridCol>
              </a:tblGrid>
              <a:tr h="644932"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CIUSSS</a:t>
                      </a: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Pharmacien d’établissement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Pharmacien salarié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Pharmacien propriétaire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8454035"/>
                  </a:ext>
                </a:extLst>
              </a:tr>
              <a:tr h="37004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Centre</a:t>
                      </a:r>
                      <a:r>
                        <a:rPr lang="fr-CA" b="1" baseline="0"/>
                        <a:t> Ouest</a:t>
                      </a:r>
                      <a:endParaRPr lang="fr-CA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/>
                        <a:t>Julie Roy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/>
                        <a:t>Alexandre Chadi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dirty="0"/>
                        <a:t>Gabriel </a:t>
                      </a:r>
                      <a:r>
                        <a:rPr lang="fr-CA"/>
                        <a:t>Torani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15489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/>
                        <a:t>Jude Goulet </a:t>
                      </a:r>
                      <a:endParaRPr lang="fr-CA" b="1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Mélanie Provost</a:t>
                      </a:r>
                    </a:p>
                    <a:p>
                      <a:pPr lvl="0">
                        <a:buNone/>
                      </a:pPr>
                      <a:r>
                        <a:rPr lang="fr-CA" sz="18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Ilhem</a:t>
                      </a:r>
                      <a:r>
                        <a:rPr lang="fr-CA" sz="18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fr-CA" sz="18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Senouci</a:t>
                      </a:r>
                      <a:r>
                        <a:rPr lang="fr-CA" sz="18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Catherine Cellini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9026654"/>
                  </a:ext>
                </a:extLst>
              </a:tr>
              <a:tr h="37004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Nord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Sébastien Dupuis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Sandy Araujo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Véronique Magnan</a:t>
                      </a:r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92078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Centre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1">
                          <a:solidFill>
                            <a:srgbClr val="92D050"/>
                          </a:solidFill>
                        </a:rPr>
                        <a:t>Elaine</a:t>
                      </a:r>
                      <a:r>
                        <a:rPr lang="fr-CA" b="1" dirty="0">
                          <a:solidFill>
                            <a:srgbClr val="92D050"/>
                          </a:solidFill>
                        </a:rPr>
                        <a:t> Huang </a:t>
                      </a:r>
                      <a:endParaRPr lang="fr-CA" b="1" dirty="0" err="1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1">
                          <a:solidFill>
                            <a:srgbClr val="C00000"/>
                          </a:solidFill>
                        </a:rPr>
                        <a:t>Poste vacant</a:t>
                      </a:r>
                      <a:endParaRPr lang="fr-C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A" sz="1800" b="1" i="0" u="none" strike="noStrike" noProof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Poste vacant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796936"/>
                  </a:ext>
                </a:extLst>
              </a:tr>
              <a:tr h="37004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Ouest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dirty="0"/>
                        <a:t>Nada</a:t>
                      </a:r>
                      <a:r>
                        <a:rPr lang="fr-CA" baseline="0" dirty="0"/>
                        <a:t> </a:t>
                      </a:r>
                      <a:r>
                        <a:rPr lang="fr-CA" baseline="0"/>
                        <a:t>Dabbagh</a:t>
                      </a:r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Maggee</a:t>
                      </a:r>
                      <a:r>
                        <a:rPr lang="fr-CA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CA" b="0">
                          <a:solidFill>
                            <a:schemeClr val="tx1"/>
                          </a:solidFill>
                        </a:rPr>
                        <a:t>Clervil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Oana</a:t>
                      </a:r>
                      <a:r>
                        <a:rPr lang="fr-CA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CA" b="0">
                          <a:solidFill>
                            <a:schemeClr val="tx1"/>
                          </a:solidFill>
                        </a:rPr>
                        <a:t>Popescu</a:t>
                      </a:r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998243"/>
                  </a:ext>
                </a:extLst>
              </a:tr>
              <a:tr h="370042">
                <a:tc gridSpan="4"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778609"/>
                  </a:ext>
                </a:extLst>
              </a:tr>
              <a:tr h="370042">
                <a:tc gridSpan="2">
                  <a:txBody>
                    <a:bodyPr/>
                    <a:lstStyle/>
                    <a:p>
                      <a:r>
                        <a:rPr lang="fr-CA"/>
                        <a:t>Pharmacienne exerçant en GMF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CA"/>
                        <a:t>Annie-Kim St Onge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050157"/>
                  </a:ext>
                </a:extLst>
              </a:tr>
              <a:tr h="370042">
                <a:tc gridSpan="2">
                  <a:txBody>
                    <a:bodyPr/>
                    <a:lstStyle/>
                    <a:p>
                      <a:r>
                        <a:rPr lang="fr-CA"/>
                        <a:t>Représentante</a:t>
                      </a:r>
                      <a:r>
                        <a:rPr lang="fr-CA" baseline="0"/>
                        <a:t> des CHSLD</a:t>
                      </a:r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dirty="0" err="1"/>
                        <a:t>Nouzha</a:t>
                      </a:r>
                      <a:r>
                        <a:rPr lang="fr-CA" dirty="0"/>
                        <a:t> El Ouazzani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634827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8DF3A7D-BFC0-3A99-F659-475CF2796946}"/>
              </a:ext>
            </a:extLst>
          </p:cNvPr>
          <p:cNvSpPr/>
          <p:nvPr/>
        </p:nvSpPr>
        <p:spPr>
          <a:xfrm>
            <a:off x="4047153" y="2834173"/>
            <a:ext cx="5038530" cy="606489"/>
          </a:xfrm>
          <a:prstGeom prst="roundRect">
            <a:avLst/>
          </a:prstGeom>
          <a:noFill/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9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961933"/>
              </p:ext>
            </p:extLst>
          </p:nvPr>
        </p:nvGraphicFramePr>
        <p:xfrm>
          <a:off x="395007" y="184897"/>
          <a:ext cx="8352928" cy="4920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val="622492125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4233819826"/>
                    </a:ext>
                  </a:extLst>
                </a:gridCol>
              </a:tblGrid>
              <a:tr h="622472"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CIUSSS et établissement</a:t>
                      </a:r>
                      <a:r>
                        <a:rPr lang="fr-CA" baseline="0"/>
                        <a:t>s non-fusionnés</a:t>
                      </a:r>
                      <a:endParaRPr lang="fr-CA"/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Pharmacien d’établissement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8454035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Institut</a:t>
                      </a:r>
                      <a:r>
                        <a:rPr lang="fr-CA" b="1" baseline="0"/>
                        <a:t> de cardiologie</a:t>
                      </a:r>
                      <a:endParaRPr lang="fr-CA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Viviane Lavigne (présidente)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023654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CUSM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André </a:t>
                      </a:r>
                      <a:r>
                        <a:rPr lang="fr-CA"/>
                        <a:t>Bonnici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26068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CHUM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b="1" dirty="0">
                          <a:solidFill>
                            <a:srgbClr val="92D050"/>
                          </a:solidFill>
                        </a:rPr>
                        <a:t>Stéphanie </a:t>
                      </a:r>
                      <a:r>
                        <a:rPr lang="fr-CA" b="1">
                          <a:solidFill>
                            <a:srgbClr val="92D050"/>
                          </a:solidFill>
                        </a:rPr>
                        <a:t>Guénette</a:t>
                      </a:r>
                      <a:endParaRPr lang="fr-CA" b="1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07735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CHU</a:t>
                      </a:r>
                      <a:r>
                        <a:rPr lang="fr-CA" b="1" baseline="0"/>
                        <a:t> Sainte-Justine</a:t>
                      </a:r>
                      <a:endParaRPr lang="fr-CA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b="1">
                          <a:solidFill>
                            <a:srgbClr val="92D050"/>
                          </a:solidFill>
                        </a:rPr>
                        <a:t>Hélène 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336453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Institut Philippe-Pinel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>
                          <a:solidFill>
                            <a:schemeClr val="tx1"/>
                          </a:solidFill>
                        </a:rPr>
                        <a:t>Vacant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284916"/>
                  </a:ext>
                </a:extLst>
              </a:tr>
              <a:tr h="357156">
                <a:tc gridSpan="2">
                  <a:txBody>
                    <a:bodyPr/>
                    <a:lstStyle/>
                    <a:p>
                      <a:r>
                        <a:rPr lang="fr-CA" b="1">
                          <a:solidFill>
                            <a:schemeClr val="bg1"/>
                          </a:solidFill>
                        </a:rPr>
                        <a:t>Membres</a:t>
                      </a:r>
                      <a:r>
                        <a:rPr lang="fr-CA" b="1" baseline="0">
                          <a:solidFill>
                            <a:schemeClr val="bg1"/>
                          </a:solidFill>
                        </a:rPr>
                        <a:t> invités</a:t>
                      </a:r>
                      <a:endParaRPr lang="fr-CA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818962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r>
                        <a:rPr lang="fr-CA"/>
                        <a:t>Directeur, Direction des services professionnels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b="0" dirty="0">
                          <a:solidFill>
                            <a:schemeClr val="tx1"/>
                          </a:solidFill>
                        </a:rPr>
                        <a:t>Dr Daniel </a:t>
                      </a:r>
                      <a:r>
                        <a:rPr lang="fr-CA" b="0">
                          <a:solidFill>
                            <a:schemeClr val="tx1"/>
                          </a:solidFill>
                        </a:rPr>
                        <a:t>Brendon</a:t>
                      </a:r>
                      <a:r>
                        <a:rPr lang="fr-CA" b="0" dirty="0">
                          <a:solidFill>
                            <a:schemeClr val="tx1"/>
                          </a:solidFill>
                        </a:rPr>
                        <a:t> Murphy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5803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r>
                        <a:rPr lang="fr-CA"/>
                        <a:t>Représentant de la Faculté de pharmacie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Nicolas </a:t>
                      </a:r>
                      <a:r>
                        <a:rPr lang="fr-CA"/>
                        <a:t>Dugré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40394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fr-CA"/>
                        <a:t>Représentant du Département territorial de médecine familiale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b="0">
                          <a:solidFill>
                            <a:schemeClr val="tx1"/>
                          </a:solidFill>
                        </a:rPr>
                        <a:t>Dre Nathalie Zan/Martin Forgues</a:t>
                      </a:r>
                      <a:endParaRPr lang="fr-CA" b="0" err="1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4998223"/>
                  </a:ext>
                </a:extLst>
              </a:tr>
              <a:tr h="357156">
                <a:tc grid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A" sz="18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Pharmacien-conseil</a:t>
                      </a:r>
                      <a:endParaRPr lang="fr-CA" sz="18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522423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dirty="0" err="1"/>
                        <a:t>Sarwat</a:t>
                      </a:r>
                      <a:r>
                        <a:rPr lang="fr-CA" dirty="0"/>
                        <a:t> Tobia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362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92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0538"/>
            <a:ext cx="9144000" cy="5164038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Placeholder 21" descr="Woman on tablet ">
            <a:extLst>
              <a:ext uri="{FF2B5EF4-FFF2-40B4-BE49-F238E27FC236}">
                <a16:creationId xmlns:a16="http://schemas.microsoft.com/office/drawing/2014/main" id="{DB20DB88-CBCC-9A4A-BA0A-4807E1B8E8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632" t="2538" r="4632" b="6213"/>
          <a:stretch/>
        </p:blipFill>
        <p:spPr>
          <a:xfrm>
            <a:off x="-12804" y="-20538"/>
            <a:ext cx="9150455" cy="5178514"/>
          </a:xfrm>
          <a:prstGeom prst="rect">
            <a:avLst/>
          </a:prstGeom>
        </p:spPr>
      </p:pic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48362CB-F41D-164B-BAC7-F91A6E68A2AC}"/>
              </a:ext>
            </a:extLst>
          </p:cNvPr>
          <p:cNvSpPr txBox="1">
            <a:spLocks/>
          </p:cNvSpPr>
          <p:nvPr/>
        </p:nvSpPr>
        <p:spPr>
          <a:xfrm>
            <a:off x="4427984" y="3295408"/>
            <a:ext cx="4179375" cy="35646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kumimoji="0" lang="fr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Comité </a:t>
            </a:r>
            <a:r>
              <a:rPr lang="fr-CA" sz="1800">
                <a:solidFill>
                  <a:prstClr val="white"/>
                </a:solidFill>
                <a:latin typeface="Calibri"/>
              </a:rPr>
              <a:t>territorial sur les</a:t>
            </a:r>
            <a:r>
              <a:rPr kumimoji="0" lang="fr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services </a:t>
            </a:r>
            <a:r>
              <a:rPr kumimoji="0" lang="fr-CA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pharmaceutiques de Montréal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>
              <a:buNone/>
              <a:defRPr/>
            </a:pPr>
            <a:r>
              <a:rPr lang="fr-CA" sz="1800" b="1">
                <a:solidFill>
                  <a:prstClr val="white"/>
                </a:solidFill>
                <a:latin typeface="Calibri"/>
              </a:rPr>
              <a:t>Viviane Lavigne</a:t>
            </a:r>
            <a:r>
              <a:rPr kumimoji="0" lang="fr-CA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lang="fr-CA" sz="1800" b="1">
                <a:solidFill>
                  <a:prstClr val="white"/>
                </a:solidFill>
                <a:latin typeface="Calibri"/>
              </a:rPr>
              <a:t>présidente</a:t>
            </a:r>
            <a:endParaRPr lang="fr-CA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4427984" y="2211710"/>
            <a:ext cx="5040560" cy="1102519"/>
          </a:xfrm>
        </p:spPr>
        <p:txBody>
          <a:bodyPr>
            <a:noAutofit/>
          </a:bodyPr>
          <a:lstStyle/>
          <a:p>
            <a:pPr algn="l"/>
            <a:r>
              <a:rPr lang="fr-CA" sz="3600" b="1">
                <a:solidFill>
                  <a:schemeClr val="bg1"/>
                </a:solidFill>
              </a:rPr>
              <a:t>RÉALISATIONS</a:t>
            </a:r>
            <a:br>
              <a:rPr lang="fr-CA" sz="3600" b="1" dirty="0"/>
            </a:br>
            <a:r>
              <a:rPr lang="fr-CA" sz="3600" b="1">
                <a:solidFill>
                  <a:schemeClr val="bg1"/>
                </a:solidFill>
              </a:rPr>
              <a:t>2025-2026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4568771" y="3295408"/>
            <a:ext cx="281154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872" y="123478"/>
            <a:ext cx="3038475" cy="6858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" t="29151" r="1851" b="28938"/>
          <a:stretch/>
        </p:blipFill>
        <p:spPr>
          <a:xfrm>
            <a:off x="6876256" y="4518952"/>
            <a:ext cx="2034583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145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0AC23-E3B6-384B-F980-591A94E2B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err="1">
                <a:solidFill>
                  <a:schemeClr val="accent2">
                    <a:lumMod val="76000"/>
                  </a:schemeClr>
                </a:solidFill>
                <a:ea typeface="Calibri"/>
                <a:cs typeface="Calibri"/>
              </a:rPr>
              <a:t>Objectifs</a:t>
            </a:r>
            <a:r>
              <a:rPr lang="en-US" b="1">
                <a:solidFill>
                  <a:schemeClr val="accent2">
                    <a:lumMod val="76000"/>
                  </a:schemeClr>
                </a:solidFill>
                <a:ea typeface="Calibri"/>
                <a:cs typeface="Calibri"/>
              </a:rPr>
              <a:t> de </a:t>
            </a:r>
            <a:r>
              <a:rPr lang="en-US" b="1" err="1">
                <a:solidFill>
                  <a:schemeClr val="accent2">
                    <a:lumMod val="76000"/>
                  </a:schemeClr>
                </a:solidFill>
                <a:ea typeface="Calibri"/>
                <a:cs typeface="Calibri"/>
              </a:rPr>
              <a:t>l'année</a:t>
            </a:r>
            <a:endParaRPr lang="en-US" b="1">
              <a:solidFill>
                <a:schemeClr val="accent2">
                  <a:lumMod val="76000"/>
                </a:schemeClr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83624BB-93B7-6411-9C22-F19BB768C9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343609"/>
              </p:ext>
            </p:extLst>
          </p:nvPr>
        </p:nvGraphicFramePr>
        <p:xfrm>
          <a:off x="464923" y="2018785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1734107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SOUTIEN À LA PRATIQUE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696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/>
                        <a:t>ACCÈS AUX SOINS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841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/>
                        <a:t>REPRÉSENTATION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598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961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3"/>
                </a:solidFill>
              </a:rPr>
              <a:t>Soutien à la pratique</a:t>
            </a:r>
            <a:endParaRPr lang="fr-CA">
              <a:solidFill>
                <a:schemeClr val="accent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94513"/>
            <a:ext cx="8229600" cy="380672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spcBef>
                <a:spcPts val="1200"/>
              </a:spcBef>
              <a:buNone/>
            </a:pPr>
            <a:endParaRPr lang="fr-CA" sz="2800" b="1" dirty="0">
              <a:latin typeface="Calibri"/>
              <a:ea typeface="Calibri"/>
              <a:cs typeface="Times New Roman"/>
            </a:endParaRPr>
          </a:p>
          <a:p>
            <a:pPr marL="171450" indent="-171450">
              <a:spcBef>
                <a:spcPts val="1200"/>
              </a:spcBef>
            </a:pPr>
            <a:r>
              <a:rPr lang="fr-CA" sz="2800" b="1">
                <a:latin typeface="Calibri"/>
                <a:ea typeface="Calibri"/>
                <a:cs typeface="Times New Roman"/>
              </a:rPr>
              <a:t>Émettre des recommandations sur le parcours de soin au congé d'hôpital du patient</a:t>
            </a:r>
            <a:endParaRPr lang="fr-CA" sz="2800" b="1" dirty="0">
              <a:latin typeface="Calibri"/>
              <a:ea typeface="Calibri"/>
              <a:cs typeface="Times New Roman"/>
            </a:endParaRPr>
          </a:p>
          <a:p>
            <a:pPr marL="171450" indent="-171450">
              <a:spcBef>
                <a:spcPts val="1200"/>
              </a:spcBef>
            </a:pPr>
            <a:r>
              <a:rPr lang="fr-CA" sz="2800" b="1">
                <a:latin typeface="Calibri"/>
                <a:ea typeface="Calibri"/>
                <a:cs typeface="Calibri"/>
              </a:rPr>
              <a:t>Établir une liste d'outils prioritaires pour soutenir les recommandations MAVO (guide du programme québécois en cancérologie)</a:t>
            </a:r>
            <a:endParaRPr lang="fr-CA" sz="2000" dirty="0">
              <a:latin typeface="Calibri"/>
              <a:ea typeface="Calibri"/>
              <a:cs typeface="Calibri"/>
            </a:endParaRPr>
          </a:p>
          <a:p>
            <a:pPr marL="171450" indent="-171450">
              <a:spcBef>
                <a:spcPts val="1200"/>
              </a:spcBef>
            </a:pPr>
            <a:r>
              <a:rPr lang="fr-CA" sz="2800" b="1">
                <a:ea typeface="+mn-lt"/>
                <a:cs typeface="+mn-lt"/>
              </a:rPr>
              <a:t>Soutenir les pharmaciens dans l'élargissement de la pratique découlant du PL67</a:t>
            </a:r>
            <a:endParaRPr lang="fr-CA" sz="2800">
              <a:ea typeface="+mn-lt"/>
              <a:cs typeface="+mn-lt"/>
            </a:endParaRPr>
          </a:p>
          <a:p>
            <a:pPr marL="171450" indent="-171450">
              <a:spcBef>
                <a:spcPts val="1200"/>
              </a:spcBef>
            </a:pPr>
            <a:endParaRPr lang="fr-CA" sz="2000">
              <a:ea typeface="Calibri"/>
              <a:cs typeface="Calibri"/>
            </a:endParaRPr>
          </a:p>
          <a:p>
            <a:pPr marL="457200" indent="-457200">
              <a:spcBef>
                <a:spcPts val="1200"/>
              </a:spcBef>
            </a:pPr>
            <a:endParaRPr lang="fr-CA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CA" sz="40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1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544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C3BF40-DCAC-6F24-3925-11B62DD3A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F967E-D9C7-0338-83A9-29944E8B8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4"/>
                </a:solidFill>
              </a:rPr>
              <a:t>Accès aux soins</a:t>
            </a:r>
            <a:endParaRPr lang="en-US">
              <a:solidFill>
                <a:schemeClr val="accent4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03AB77-7B5B-533C-5B73-6A676B6BD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73703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ts val="1000"/>
              </a:spcBef>
            </a:pPr>
            <a:r>
              <a:rPr lang="fr-CA" sz="4000" b="1">
                <a:ea typeface="+mn-lt"/>
                <a:cs typeface="+mn-lt"/>
              </a:rPr>
              <a:t>Gestion des congés d'hôpital</a:t>
            </a:r>
            <a:endParaRPr lang="fr-CA" sz="4000"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r>
              <a:rPr lang="fr-CA" sz="4000" b="1">
                <a:ea typeface="+mn-lt"/>
                <a:cs typeface="+mn-lt"/>
              </a:rPr>
              <a:t>Élargissement de la pratique et trajectoire de soins fluide dans l'offre de service en pharmacie</a:t>
            </a:r>
            <a:endParaRPr lang="fr-CA" sz="7200" b="1">
              <a:ea typeface="Calibri"/>
              <a:cs typeface="Calibri"/>
            </a:endParaRPr>
          </a:p>
          <a:p>
            <a:pPr>
              <a:spcBef>
                <a:spcPts val="1000"/>
              </a:spcBef>
            </a:pPr>
            <a:endParaRPr lang="fr-CA" sz="72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3131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B58E04-5FBE-9C0C-AFAE-93FF8241F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DCEE77-C1D6-3100-FD01-1EA03797C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1"/>
                </a:solidFill>
              </a:rPr>
              <a:t>Représentation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6E2B3B-ACF5-11C6-3296-63C99BBA8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52839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r-CA" sz="2800" b="1">
                <a:ea typeface="+mn-lt"/>
                <a:cs typeface="+mn-lt"/>
              </a:rPr>
              <a:t>Maintenir les stages avec l'Université de Montréal</a:t>
            </a:r>
            <a:endParaRPr lang="fr-FR" sz="2800" b="1">
              <a:ea typeface="Calibri"/>
              <a:cs typeface="Calibri"/>
            </a:endParaRPr>
          </a:p>
          <a:p>
            <a:r>
              <a:rPr lang="fr-CA" sz="2000">
                <a:solidFill>
                  <a:schemeClr val="tx2">
                    <a:lumMod val="60000"/>
                    <a:lumOff val="40000"/>
                  </a:schemeClr>
                </a:solidFill>
                <a:ea typeface="+mn-lt"/>
                <a:cs typeface="+mn-lt"/>
              </a:rPr>
              <a:t>Stagiaire Adam Varin - présentation  sur  l'utilisation des outils en IA en pharmacie</a:t>
            </a:r>
          </a:p>
          <a:p>
            <a:r>
              <a:rPr lang="fr-CA" sz="2800" b="1">
                <a:ea typeface="+mn-lt"/>
                <a:cs typeface="+mn-lt"/>
              </a:rPr>
              <a:t>Plus actifs sur les réseaux sociaux (page Facebook)/site web</a:t>
            </a:r>
            <a:endParaRPr lang="fr-CA" sz="4000">
              <a:ea typeface="Calibri"/>
              <a:cs typeface="Calibri"/>
            </a:endParaRPr>
          </a:p>
          <a:p>
            <a:r>
              <a:rPr lang="fr-CA" sz="200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</a:rPr>
              <a:t>Au moins une publication mensuelle sur les réseaux sociaux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fr-CA" sz="2800" b="1">
                <a:ea typeface="+mn-lt"/>
                <a:cs typeface="+mn-lt"/>
              </a:rPr>
              <a:t>Favoriser les communications entre les présidents des Tables locales</a:t>
            </a:r>
          </a:p>
          <a:p>
            <a:endParaRPr lang="fr-CA" sz="1800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08656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17</Slides>
  <Notes>7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CTSP MONTREAL –  AU CŒUR DE LA PRATIQUE RÉALISATIONS 2025-2026</vt:lpstr>
      <vt:lpstr>MEMBRES DU CTSP</vt:lpstr>
      <vt:lpstr>Membres du comité</vt:lpstr>
      <vt:lpstr>Présentation PowerPoint</vt:lpstr>
      <vt:lpstr>RÉALISATIONS 2025-2026</vt:lpstr>
      <vt:lpstr>Objectifs de l'année</vt:lpstr>
      <vt:lpstr>Soutien à la pratique</vt:lpstr>
      <vt:lpstr>Accès aux soins</vt:lpstr>
      <vt:lpstr>Représentation</vt:lpstr>
      <vt:lpstr>Communications</vt:lpstr>
      <vt:lpstr>Présentation PowerPoint</vt:lpstr>
      <vt:lpstr>Autres nouvelles du CTSP</vt:lpstr>
      <vt:lpstr>Projets à venir</vt:lpstr>
      <vt:lpstr>Comité MAVO</vt:lpstr>
      <vt:lpstr>Collaboration avec nos partenaires</vt:lpstr>
      <vt:lpstr>ATIVAD </vt:lpstr>
      <vt:lpstr>Présentation PowerPoint</vt:lpstr>
    </vt:vector>
  </TitlesOfParts>
  <Company>ASSSM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Marylène Sarrazzin</dc:creator>
  <cp:revision>760</cp:revision>
  <dcterms:created xsi:type="dcterms:W3CDTF">2020-09-30T12:04:01Z</dcterms:created>
  <dcterms:modified xsi:type="dcterms:W3CDTF">2026-05-21T21:47:27Z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CWorkbookID">
    <vt:lpwstr>bb8be7ba-1151-4c11-bf0d-1fffddff8766</vt:lpwstr>
  </property>
  <property fmtid="{D5CDD505-2E9C-101B-9397-08002B2CF9AE}" pid="3" name="MSIP_Label_6a7d8d5d-78e2-4a62-9fcd-016eb5e4c57c_Enabled">
    <vt:lpwstr>true</vt:lpwstr>
  </property>
  <property fmtid="{D5CDD505-2E9C-101B-9397-08002B2CF9AE}" pid="4" name="MSIP_Label_6a7d8d5d-78e2-4a62-9fcd-016eb5e4c57c_SetDate">
    <vt:lpwstr>2023-05-16T20:08:34Z</vt:lpwstr>
  </property>
  <property fmtid="{D5CDD505-2E9C-101B-9397-08002B2CF9AE}" pid="5" name="MSIP_Label_6a7d8d5d-78e2-4a62-9fcd-016eb5e4c57c_Method">
    <vt:lpwstr>Standard</vt:lpwstr>
  </property>
  <property fmtid="{D5CDD505-2E9C-101B-9397-08002B2CF9AE}" pid="6" name="MSIP_Label_6a7d8d5d-78e2-4a62-9fcd-016eb5e4c57c_Name">
    <vt:lpwstr>Général</vt:lpwstr>
  </property>
  <property fmtid="{D5CDD505-2E9C-101B-9397-08002B2CF9AE}" pid="7" name="MSIP_Label_6a7d8d5d-78e2-4a62-9fcd-016eb5e4c57c_SiteId">
    <vt:lpwstr>06e1fe28-5f8b-4075-bf6c-ae24be1a7992</vt:lpwstr>
  </property>
  <property fmtid="{D5CDD505-2E9C-101B-9397-08002B2CF9AE}" pid="8" name="MSIP_Label_6a7d8d5d-78e2-4a62-9fcd-016eb5e4c57c_ActionId">
    <vt:lpwstr>66b1950d-b83b-496a-adb4-c0e85a3a2da8</vt:lpwstr>
  </property>
  <property fmtid="{D5CDD505-2E9C-101B-9397-08002B2CF9AE}" pid="9" name="MSIP_Label_6a7d8d5d-78e2-4a62-9fcd-016eb5e4c57c_ContentBits">
    <vt:lpwstr>0</vt:lpwstr>
  </property>
</Properties>
</file>