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93" r:id="rId3"/>
    <p:sldId id="294" r:id="rId4"/>
    <p:sldId id="300" r:id="rId5"/>
    <p:sldId id="296" r:id="rId6"/>
    <p:sldId id="301" r:id="rId7"/>
    <p:sldId id="302" r:id="rId8"/>
    <p:sldId id="303" r:id="rId9"/>
    <p:sldId id="297" r:id="rId10"/>
    <p:sldId id="304" r:id="rId11"/>
    <p:sldId id="305" r:id="rId12"/>
    <p:sldId id="306" r:id="rId13"/>
    <p:sldId id="310" r:id="rId14"/>
    <p:sldId id="311" r:id="rId15"/>
    <p:sldId id="292" r:id="rId16"/>
    <p:sldId id="307" r:id="rId17"/>
    <p:sldId id="299" r:id="rId18"/>
    <p:sldId id="308" r:id="rId19"/>
    <p:sldId id="262" r:id="rId20"/>
    <p:sldId id="309" r:id="rId21"/>
  </p:sldIdLst>
  <p:sldSz cx="9144000" cy="6858000" type="screen4x3"/>
  <p:notesSz cx="7010400" cy="92964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BA47727B-D3F6-41AE-9FAD-F9E87167FAEC}">
          <p14:sldIdLst>
            <p14:sldId id="256"/>
            <p14:sldId id="293"/>
            <p14:sldId id="294"/>
            <p14:sldId id="300"/>
            <p14:sldId id="296"/>
            <p14:sldId id="301"/>
            <p14:sldId id="302"/>
            <p14:sldId id="303"/>
            <p14:sldId id="297"/>
            <p14:sldId id="304"/>
            <p14:sldId id="305"/>
            <p14:sldId id="306"/>
            <p14:sldId id="310"/>
            <p14:sldId id="311"/>
            <p14:sldId id="292"/>
            <p14:sldId id="307"/>
            <p14:sldId id="299"/>
            <p14:sldId id="308"/>
          </p14:sldIdLst>
        </p14:section>
        <p14:section name="Section sans titre" id="{60B0F156-FF2D-4841-AFA0-5DF277728EB7}">
          <p14:sldIdLst>
            <p14:sldId id="262"/>
            <p14:sldId id="30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748">
          <p15:clr>
            <a:srgbClr val="A4A3A4"/>
          </p15:clr>
        </p15:guide>
        <p15:guide id="2" pos="54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8ECC"/>
    <a:srgbClr val="4D8E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6" autoAdjust="0"/>
    <p:restoredTop sz="87337"/>
  </p:normalViewPr>
  <p:slideViewPr>
    <p:cSldViewPr showGuides="1">
      <p:cViewPr varScale="1">
        <p:scale>
          <a:sx n="60" d="100"/>
          <a:sy n="60" d="100"/>
        </p:scale>
        <p:origin x="1456" y="44"/>
      </p:cViewPr>
      <p:guideLst>
        <p:guide orient="horz" pos="3748"/>
        <p:guide pos="542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3" d="100"/>
          <a:sy n="83" d="100"/>
        </p:scale>
        <p:origin x="-3156" y="-96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4820"/>
          </a:xfrm>
          <a:prstGeom prst="rect">
            <a:avLst/>
          </a:prstGeom>
        </p:spPr>
        <p:txBody>
          <a:bodyPr vert="horz" lIns="93156" tIns="46578" rIns="93156" bIns="46578" rtlCol="0"/>
          <a:lstStyle>
            <a:lvl1pPr algn="l">
              <a:defRPr sz="1300"/>
            </a:lvl1pPr>
          </a:lstStyle>
          <a:p>
            <a:endParaRPr lang="fr-CA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970938" y="1"/>
            <a:ext cx="3037840" cy="464820"/>
          </a:xfrm>
          <a:prstGeom prst="rect">
            <a:avLst/>
          </a:prstGeom>
        </p:spPr>
        <p:txBody>
          <a:bodyPr vert="horz" lIns="93156" tIns="46578" rIns="93156" bIns="46578" rtlCol="0"/>
          <a:lstStyle>
            <a:lvl1pPr algn="r">
              <a:defRPr sz="1300"/>
            </a:lvl1pPr>
          </a:lstStyle>
          <a:p>
            <a:fld id="{F39BD1D8-8C2F-40E2-AB0B-03E5533BC187}" type="datetimeFigureOut">
              <a:rPr lang="fr-CA" smtClean="0"/>
              <a:pPr/>
              <a:t>2020-05-13</a:t>
            </a:fld>
            <a:endParaRPr lang="fr-CA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56" tIns="46578" rIns="93156" bIns="46578" rtlCol="0" anchor="b"/>
          <a:lstStyle>
            <a:lvl1pPr algn="l">
              <a:defRPr sz="1300"/>
            </a:lvl1pPr>
          </a:lstStyle>
          <a:p>
            <a:endParaRPr lang="fr-CA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56" tIns="46578" rIns="93156" bIns="46578" rtlCol="0" anchor="b"/>
          <a:lstStyle>
            <a:lvl1pPr algn="r">
              <a:defRPr sz="1300"/>
            </a:lvl1pPr>
          </a:lstStyle>
          <a:p>
            <a:fld id="{BFBC870D-A7F3-4EA1-8E3B-38FE4BF01CC4}" type="slidenum">
              <a:rPr lang="fr-CA" smtClean="0"/>
              <a:pPr/>
              <a:t>‹N°›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0176348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145" cy="465743"/>
          </a:xfrm>
          <a:prstGeom prst="rect">
            <a:avLst/>
          </a:prstGeom>
        </p:spPr>
        <p:txBody>
          <a:bodyPr vert="horz" lIns="88124" tIns="44062" rIns="88124" bIns="44062" rtlCol="0"/>
          <a:lstStyle>
            <a:lvl1pPr algn="l">
              <a:defRPr sz="1200"/>
            </a:lvl1pPr>
          </a:lstStyle>
          <a:p>
            <a:endParaRPr lang="fr-CA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70735" y="1"/>
            <a:ext cx="3038145" cy="465743"/>
          </a:xfrm>
          <a:prstGeom prst="rect">
            <a:avLst/>
          </a:prstGeom>
        </p:spPr>
        <p:txBody>
          <a:bodyPr vert="horz" lIns="88124" tIns="44062" rIns="88124" bIns="44062" rtlCol="0"/>
          <a:lstStyle>
            <a:lvl1pPr algn="r">
              <a:defRPr sz="1200"/>
            </a:lvl1pPr>
          </a:lstStyle>
          <a:p>
            <a:fld id="{BD446ADB-DE58-4734-BEEB-499290E3C297}" type="datetimeFigureOut">
              <a:rPr lang="fr-CA" smtClean="0"/>
              <a:pPr/>
              <a:t>2020-05-13</a:t>
            </a:fld>
            <a:endParaRPr lang="fr-CA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8124" tIns="44062" rIns="88124" bIns="44062" rtlCol="0" anchor="ctr"/>
          <a:lstStyle/>
          <a:p>
            <a:endParaRPr lang="fr-CA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1346" y="4474508"/>
            <a:ext cx="5607711" cy="3659842"/>
          </a:xfrm>
          <a:prstGeom prst="rect">
            <a:avLst/>
          </a:prstGeom>
        </p:spPr>
        <p:txBody>
          <a:bodyPr vert="horz" lIns="88124" tIns="44062" rIns="88124" bIns="44062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8830658"/>
            <a:ext cx="3038145" cy="465742"/>
          </a:xfrm>
          <a:prstGeom prst="rect">
            <a:avLst/>
          </a:prstGeom>
        </p:spPr>
        <p:txBody>
          <a:bodyPr vert="horz" lIns="88124" tIns="44062" rIns="88124" bIns="44062" rtlCol="0" anchor="b"/>
          <a:lstStyle>
            <a:lvl1pPr algn="l">
              <a:defRPr sz="1200"/>
            </a:lvl1pPr>
          </a:lstStyle>
          <a:p>
            <a:endParaRPr lang="fr-CA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70735" y="8830658"/>
            <a:ext cx="3038145" cy="465742"/>
          </a:xfrm>
          <a:prstGeom prst="rect">
            <a:avLst/>
          </a:prstGeom>
        </p:spPr>
        <p:txBody>
          <a:bodyPr vert="horz" lIns="88124" tIns="44062" rIns="88124" bIns="44062" rtlCol="0" anchor="b"/>
          <a:lstStyle>
            <a:lvl1pPr algn="r">
              <a:defRPr sz="1200"/>
            </a:lvl1pPr>
          </a:lstStyle>
          <a:p>
            <a:fld id="{C702DD3E-75C0-4C57-9227-5FC9E559FF4E}" type="slidenum">
              <a:rPr lang="fr-CA" smtClean="0"/>
              <a:pPr/>
              <a:t>‹N°›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649048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fr-CA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Auditoire : Médecins GMF et administrateurs des GMF</a:t>
            </a:r>
            <a:endParaRPr lang="fr-CA" b="0" dirty="0" smtClean="0">
              <a:effectLst/>
            </a:endParaRPr>
          </a:p>
          <a:p>
            <a:r>
              <a:rPr lang="fr-CA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Présentation développée par Josée-Anne Boucher, étudiante </a:t>
            </a:r>
            <a:r>
              <a:rPr lang="fr-CA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PharmD</a:t>
            </a:r>
            <a:r>
              <a:rPr lang="fr-CA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4e année, stage STOP CRSP. Mars 2019</a:t>
            </a: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02DD3E-75C0-4C57-9227-5FC9E559FF4E}" type="slidenum">
              <a:rPr lang="fr-CA" smtClean="0"/>
              <a:pPr/>
              <a:t>1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2281350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02DD3E-75C0-4C57-9227-5FC9E559FF4E}" type="slidenum">
              <a:rPr lang="fr-CA" smtClean="0"/>
              <a:pPr/>
              <a:t>3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1782196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Brève description de la </a:t>
            </a:r>
            <a:r>
              <a:rPr lang="fr-C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pte</a:t>
            </a:r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 F 54 ans. Pds: 72,7 Kg taille: 170 cm IMC: 25.  All: </a:t>
            </a:r>
            <a:r>
              <a:rPr lang="fr-C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pen</a:t>
            </a:r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type II rash plus de 10 ans.  MVL: </a:t>
            </a:r>
            <a:r>
              <a:rPr lang="fr-C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Advil</a:t>
            </a:r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400 mg HS 2x/</a:t>
            </a:r>
            <a:r>
              <a:rPr lang="fr-C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sem</a:t>
            </a:r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(le prend pour dormir!!!) PSN: Oméga-3: 1 cap/j.  Tabac: </a:t>
            </a:r>
            <a:r>
              <a:rPr lang="fr-C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nil</a:t>
            </a:r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 alcool: cessé il y a 4 ans; café: passé de 10/j à 5/j; activité physique: yoga 1x/sem.  Habite seule.  Conjoint depuis 3 ans.  </a:t>
            </a:r>
            <a:r>
              <a:rPr lang="fr-C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Psychotx</a:t>
            </a:r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en place.  TA: 117/79 FC:95 TSH: N.  </a:t>
            </a:r>
            <a:r>
              <a:rPr lang="fr-C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Hb</a:t>
            </a:r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N. Dépression 3è épisode.  Ménopause x 2 ans, alcoolisme ancien, endométriose.  Sous </a:t>
            </a:r>
            <a:r>
              <a:rPr lang="fr-C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venlafaxine</a:t>
            </a:r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300 mg die </a:t>
            </a:r>
            <a:r>
              <a:rPr lang="fr-C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aug</a:t>
            </a:r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 y a 2 semaines. Médication antérieure: </a:t>
            </a:r>
            <a:r>
              <a:rPr lang="fr-C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bupropion</a:t>
            </a:r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XL 150 mg die cessé après 4 j RE: palpitations; </a:t>
            </a:r>
            <a:r>
              <a:rPr lang="fr-C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aripiprazole</a:t>
            </a:r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 mg die en 2016 cessé car N;  calcium 500 et vit 400 1 </a:t>
            </a:r>
            <a:r>
              <a:rPr lang="fr-C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</a:t>
            </a:r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C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bid</a:t>
            </a:r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cessé car trop de </a:t>
            </a:r>
            <a:r>
              <a:rPr lang="fr-C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pillule</a:t>
            </a:r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!!!.  )</a:t>
            </a:r>
          </a:p>
          <a:p>
            <a:pPr rtl="0"/>
            <a:r>
              <a:rPr lang="fr-C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Sx</a:t>
            </a:r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fatigue, tristesse, difficulté à travailler (travailleuse autonome donc pas d'arrêt possible), pas d'idée noire, bouffées vasomotrices associées à la ménopause, manque d'énergie, phobie sociale, désorganisée, sentiment d'abandon. </a:t>
            </a:r>
            <a:b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fr-CA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/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Raison de la référence au </a:t>
            </a:r>
            <a:r>
              <a:rPr lang="fr-C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phm</a:t>
            </a:r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GMF par le MD.  La première fois, le médecin m'a demandé verbalement une suggestion car dépression 3e épisode déjà sous </a:t>
            </a:r>
            <a:r>
              <a:rPr lang="fr-C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venlafaxine</a:t>
            </a:r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225 mg die.  Ensuite, elle m'a demandé de la rencontrer.  </a:t>
            </a:r>
          </a:p>
          <a:p>
            <a:pPr rtl="0"/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Résumé des interventions faites</a:t>
            </a:r>
          </a:p>
          <a:p>
            <a:pPr rtl="0"/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 premier lieu, j'ai recommandé d'optimiser la dose de </a:t>
            </a:r>
            <a:r>
              <a:rPr lang="fr-C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venlafaxine</a:t>
            </a:r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à 300 mg die afin d'atteindre une dose ayant plus d'effets au niveau Na...  Puis je l'ai vu en consultation environ 1 mois plus tard.  La </a:t>
            </a:r>
            <a:r>
              <a:rPr lang="fr-C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pte</a:t>
            </a:r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voyait déjà des bénéfices mais les MNP ont été révisé et elle devait: réduire sa consommation de café, augmenter ses activités physiques poursuivre la </a:t>
            </a:r>
            <a:r>
              <a:rPr lang="fr-C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psychotx</a:t>
            </a:r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  </a:t>
            </a:r>
            <a:b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fr-CA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/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Détection d'un PRP: la </a:t>
            </a:r>
            <a:r>
              <a:rPr lang="fr-C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pte</a:t>
            </a:r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</a:t>
            </a:r>
            <a:r>
              <a:rPr lang="fr-C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interompu</a:t>
            </a:r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son calcium-vit D.  Recommandation de reprendre</a:t>
            </a:r>
          </a:p>
          <a:p>
            <a:pPr rtl="0"/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Suivi q mois à la clinique.</a:t>
            </a:r>
          </a:p>
          <a:p>
            <a:pPr rtl="0"/>
            <a:r>
              <a:rPr lang="fr-C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Pte</a:t>
            </a:r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vit un moment difficile avec idée noire sans plan.  Numéro suicide action transmis. Suggestion de retenter </a:t>
            </a:r>
            <a:r>
              <a:rPr lang="fr-C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abilify</a:t>
            </a:r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 mg die puis augmenté si bien toléré malgré N antérieure (peut prendre </a:t>
            </a:r>
            <a:r>
              <a:rPr lang="fr-C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Gravol</a:t>
            </a:r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C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prn</a:t>
            </a:r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  </a:t>
            </a:r>
            <a:r>
              <a:rPr lang="fr-C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Pte</a:t>
            </a:r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d'accord.</a:t>
            </a:r>
          </a:p>
          <a:p>
            <a:pPr rtl="0"/>
            <a:r>
              <a:rPr lang="fr-C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Pte</a:t>
            </a:r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bien toléré l'</a:t>
            </a:r>
            <a:r>
              <a:rPr lang="fr-C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aripiprazole</a:t>
            </a:r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ad 2 mg.</a:t>
            </a:r>
          </a:p>
          <a:p>
            <a:pPr rtl="0"/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Diminution du café à 2/j.  Augmentation des sessions de yoga</a:t>
            </a:r>
          </a:p>
          <a:p>
            <a:pPr rtl="0"/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Inscription à un groupe d'entraide (Revivre)</a:t>
            </a:r>
          </a:p>
          <a:p>
            <a:pPr rtl="0"/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Hygiène de vie améliorée, reprise du travail, dépression résolue.</a:t>
            </a:r>
          </a:p>
          <a:p>
            <a:pPr rtl="0"/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Avisé de poursuivre médication à vie car 3e épisode. </a:t>
            </a:r>
          </a:p>
          <a:p>
            <a:pPr rtl="0"/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Suivi cessé par la </a:t>
            </a:r>
            <a:r>
              <a:rPr lang="fr-C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pte</a:t>
            </a:r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car va bien</a:t>
            </a:r>
          </a:p>
          <a:p>
            <a:pPr rtl="0"/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Reprise du suivi car prise de pds (7 Kg en un an)</a:t>
            </a:r>
          </a:p>
          <a:p>
            <a:pPr rtl="0"/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Tentative de retrait du </a:t>
            </a:r>
            <a:r>
              <a:rPr lang="fr-C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aripiprazole</a:t>
            </a:r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mais changement d'emploi donc préfère le garder pour le moment.  Réévaluation sera fait en mai.</a:t>
            </a:r>
          </a:p>
          <a:p>
            <a:pPr rtl="0"/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fr-CA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/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Conclusion du cas avec mention de la plus-value du pharmacien dans ce contexte.</a:t>
            </a:r>
          </a:p>
          <a:p>
            <a:pPr rtl="0"/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Dépression résolue.</a:t>
            </a:r>
          </a:p>
          <a:p>
            <a:pPr rtl="0"/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Optimisation de la thérapie</a:t>
            </a:r>
          </a:p>
          <a:p>
            <a:pPr rtl="0"/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Support pour le suivi</a:t>
            </a:r>
          </a:p>
          <a:p>
            <a:pPr rtl="0"/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Gestion des E2</a:t>
            </a:r>
          </a:p>
          <a:p>
            <a:pPr rtl="0"/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Évaluation du pt dans son ensemble </a:t>
            </a:r>
          </a:p>
          <a:p>
            <a:pPr rtl="0"/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Histoire médicamenteuse</a:t>
            </a:r>
          </a:p>
          <a:p>
            <a:pPr rtl="0"/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Conseil pour l'amélioration de l'hygiène de vie</a:t>
            </a:r>
          </a:p>
          <a:p>
            <a:pPr rtl="0"/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Référence à des groupe de soutien</a:t>
            </a:r>
          </a:p>
          <a:p>
            <a:pPr rtl="0"/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Renforcement du discours motivationnel</a:t>
            </a:r>
          </a:p>
          <a:p>
            <a:pPr rtl="0"/>
            <a:endParaRPr lang="fr-CA" b="0" dirty="0" smtClean="0">
              <a:effectLst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02DD3E-75C0-4C57-9227-5FC9E559FF4E}" type="slidenum">
              <a:rPr lang="fr-CA" smtClean="0"/>
              <a:pPr/>
              <a:t>13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9823705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Brève description de la </a:t>
            </a:r>
            <a:r>
              <a:rPr lang="fr-C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pte</a:t>
            </a:r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 F 54 ans. Pds: 72,7 Kg taille: 170 cm IMC: 25.  All: </a:t>
            </a:r>
            <a:r>
              <a:rPr lang="fr-C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pen</a:t>
            </a:r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type II rash plus de 10 ans.  MVL: </a:t>
            </a:r>
            <a:r>
              <a:rPr lang="fr-C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Advil</a:t>
            </a:r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400 mg HS 2x/</a:t>
            </a:r>
            <a:r>
              <a:rPr lang="fr-C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sem</a:t>
            </a:r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(le prend pour dormir!!!) PSN: Oméga-3: 1 cap/j.  Tabac: </a:t>
            </a:r>
            <a:r>
              <a:rPr lang="fr-C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nil</a:t>
            </a:r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 alcool: cessé il y a 4 ans; café: passé de 10/j à 5/j; activité physique: yoga 1x/sem.  Habite seule.  Conjoint depuis 3 ans.  </a:t>
            </a:r>
            <a:r>
              <a:rPr lang="fr-C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Psychotx</a:t>
            </a:r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en place.  TA: 117/79 FC:95 TSH: N.  </a:t>
            </a:r>
            <a:r>
              <a:rPr lang="fr-C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Hb</a:t>
            </a:r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N. Dépression 3è épisode.  Ménopause x 2 ans, alcoolisme ancien, endométriose.  Sous </a:t>
            </a:r>
            <a:r>
              <a:rPr lang="fr-C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venlafaxine</a:t>
            </a:r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300 mg die </a:t>
            </a:r>
            <a:r>
              <a:rPr lang="fr-C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aug</a:t>
            </a:r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 y a 2 semaines. Médication antérieure: </a:t>
            </a:r>
            <a:r>
              <a:rPr lang="fr-C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bupropion</a:t>
            </a:r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XL 150 mg die cessé après 4 j RE: palpitations; </a:t>
            </a:r>
            <a:r>
              <a:rPr lang="fr-C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aripiprazole</a:t>
            </a:r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 mg die en 2016 cessé car N;  calcium 500 et vit 400 1 </a:t>
            </a:r>
            <a:r>
              <a:rPr lang="fr-C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</a:t>
            </a:r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C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bid</a:t>
            </a:r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cessé car trop de </a:t>
            </a:r>
            <a:r>
              <a:rPr lang="fr-C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pillule</a:t>
            </a:r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!!!.  )</a:t>
            </a:r>
          </a:p>
          <a:p>
            <a:pPr rtl="0"/>
            <a:r>
              <a:rPr lang="fr-C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Sx</a:t>
            </a:r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fatigue, tristesse, difficulté à travailler (travailleuse autonome donc pas d'arrêt possible), pas d'idée noire, bouffées vasomotrices associées à la ménopause, manque d'énergie, phobie sociale, désorganisée, sentiment d'abandon. </a:t>
            </a:r>
            <a:b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fr-CA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/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Raison de la référence au </a:t>
            </a:r>
            <a:r>
              <a:rPr lang="fr-C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phm</a:t>
            </a:r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GMF par le MD.  La première fois, le médecin m'a demandé verbalement une suggestion car dépression 3e épisode déjà sous </a:t>
            </a:r>
            <a:r>
              <a:rPr lang="fr-C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venlafaxine</a:t>
            </a:r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225 mg die.  Ensuite, elle m'a demandé de la rencontrer.  </a:t>
            </a:r>
          </a:p>
          <a:p>
            <a:pPr rtl="0"/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Résumé des interventions faites</a:t>
            </a:r>
          </a:p>
          <a:p>
            <a:pPr rtl="0"/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 premier lieu, j'ai recommandé d'optimiser la dose de </a:t>
            </a:r>
            <a:r>
              <a:rPr lang="fr-C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venlafaxine</a:t>
            </a:r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à 300 mg die afin d'atteindre une dose ayant plus d'effets au niveau Na...  Puis je l'ai vu en consultation environ 1 mois plus tard.  La </a:t>
            </a:r>
            <a:r>
              <a:rPr lang="fr-C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pte</a:t>
            </a:r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voyait déjà des bénéfices mais les MNP ont été révisé et elle devait: réduire sa consommation de café, augmenter ses activités physiques poursuivre la </a:t>
            </a:r>
            <a:r>
              <a:rPr lang="fr-C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psychotx</a:t>
            </a:r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  </a:t>
            </a:r>
            <a:b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fr-CA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/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Détection d'un PRP: la </a:t>
            </a:r>
            <a:r>
              <a:rPr lang="fr-C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pte</a:t>
            </a:r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</a:t>
            </a:r>
            <a:r>
              <a:rPr lang="fr-C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interompu</a:t>
            </a:r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son calcium-vit D.  Recommandation de reprendre</a:t>
            </a:r>
          </a:p>
          <a:p>
            <a:pPr rtl="0"/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Suivi q mois à la clinique.</a:t>
            </a:r>
          </a:p>
          <a:p>
            <a:pPr rtl="0"/>
            <a:r>
              <a:rPr lang="fr-C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Pte</a:t>
            </a:r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vit un moment difficile avec idée noire sans plan.  Numéro suicide action transmis. Suggestion de retenter </a:t>
            </a:r>
            <a:r>
              <a:rPr lang="fr-C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abilify</a:t>
            </a:r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 mg die puis augmenté si bien toléré malgré N antérieure (peut prendre </a:t>
            </a:r>
            <a:r>
              <a:rPr lang="fr-C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Gravol</a:t>
            </a:r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C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prn</a:t>
            </a:r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  </a:t>
            </a:r>
            <a:r>
              <a:rPr lang="fr-C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Pte</a:t>
            </a:r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d'accord.</a:t>
            </a:r>
          </a:p>
          <a:p>
            <a:pPr rtl="0"/>
            <a:r>
              <a:rPr lang="fr-C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Pte</a:t>
            </a:r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bien toléré l'</a:t>
            </a:r>
            <a:r>
              <a:rPr lang="fr-C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aripiprazole</a:t>
            </a:r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ad 2 mg.</a:t>
            </a:r>
          </a:p>
          <a:p>
            <a:pPr rtl="0"/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Diminution du café à 2/j.  Augmentation des sessions de yoga</a:t>
            </a:r>
          </a:p>
          <a:p>
            <a:pPr rtl="0"/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Inscription à un groupe d'entraide (Revivre)</a:t>
            </a:r>
          </a:p>
          <a:p>
            <a:pPr rtl="0"/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Hygiène de vie améliorée, reprise du travail, dépression résolue.</a:t>
            </a:r>
          </a:p>
          <a:p>
            <a:pPr rtl="0"/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Avisé de poursuivre médication à vie car 3e épisode. </a:t>
            </a:r>
          </a:p>
          <a:p>
            <a:pPr rtl="0"/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Suivi cessé par la </a:t>
            </a:r>
            <a:r>
              <a:rPr lang="fr-C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pte</a:t>
            </a:r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car va bien</a:t>
            </a:r>
          </a:p>
          <a:p>
            <a:pPr rtl="0"/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Reprise du suivi car prise de pds (7 Kg en un an)</a:t>
            </a:r>
          </a:p>
          <a:p>
            <a:pPr rtl="0"/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Tentative de retrait du </a:t>
            </a:r>
            <a:r>
              <a:rPr lang="fr-C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aripiprazole</a:t>
            </a:r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mais changement d'emploi donc préfère le garder pour le moment.  Réévaluation sera fait en mai.</a:t>
            </a:r>
          </a:p>
          <a:p>
            <a:pPr rtl="0"/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fr-CA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/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Conclusion du cas avec mention de la plus-value du pharmacien dans ce contexte.</a:t>
            </a:r>
          </a:p>
          <a:p>
            <a:pPr rtl="0"/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Dépression résolue.</a:t>
            </a:r>
          </a:p>
          <a:p>
            <a:pPr rtl="0"/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Optimisation de la thérapie</a:t>
            </a:r>
          </a:p>
          <a:p>
            <a:pPr rtl="0"/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Support pour le suivi</a:t>
            </a:r>
          </a:p>
          <a:p>
            <a:pPr rtl="0"/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Gestion des E2</a:t>
            </a:r>
          </a:p>
          <a:p>
            <a:pPr rtl="0"/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Évaluation du pt dans son ensemble </a:t>
            </a:r>
          </a:p>
          <a:p>
            <a:pPr rtl="0"/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Histoire médicamenteuse</a:t>
            </a:r>
          </a:p>
          <a:p>
            <a:pPr rtl="0"/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Conseil pour l'amélioration de l'hygiène de vie</a:t>
            </a:r>
          </a:p>
          <a:p>
            <a:pPr rtl="0"/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Référence à des groupe de soutien</a:t>
            </a:r>
          </a:p>
          <a:p>
            <a:pPr rtl="0"/>
            <a:r>
              <a:rPr lang="fr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Renforcement du discours motivationnel</a:t>
            </a:r>
          </a:p>
          <a:p>
            <a:pPr rtl="0"/>
            <a:endParaRPr lang="fr-CA" b="0" dirty="0" smtClean="0">
              <a:effectLst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02DD3E-75C0-4C57-9227-5FC9E559FF4E}" type="slidenum">
              <a:rPr lang="fr-CA" smtClean="0"/>
              <a:pPr/>
              <a:t>14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8871793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02DD3E-75C0-4C57-9227-5FC9E559FF4E}" type="slidenum">
              <a:rPr lang="fr-CA" smtClean="0"/>
              <a:pPr/>
              <a:t>15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1189089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02DD3E-75C0-4C57-9227-5FC9E559FF4E}" type="slidenum">
              <a:rPr lang="fr-CA" smtClean="0"/>
              <a:pPr/>
              <a:t>17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885769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ge TITRE de la présen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83" y="1916832"/>
            <a:ext cx="8604448" cy="244827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dirty="0"/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1276724" y="1929745"/>
            <a:ext cx="7269163" cy="1470025"/>
          </a:xfrm>
        </p:spPr>
        <p:txBody>
          <a:bodyPr anchor="b" anchorCtr="0">
            <a:normAutofit/>
          </a:bodyPr>
          <a:lstStyle>
            <a:lvl1pPr>
              <a:defRPr sz="4000" b="1" cap="all" baseline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Page titre de la</a:t>
            </a:r>
            <a:br>
              <a:rPr lang="fr-FR" dirty="0"/>
            </a:br>
            <a:r>
              <a:rPr lang="fr-FR" dirty="0"/>
              <a:t>présentation </a:t>
            </a:r>
            <a:r>
              <a:rPr lang="fr-FR" dirty="0" err="1"/>
              <a:t>powerpoint</a:t>
            </a:r>
            <a:endParaRPr lang="fr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1302362" y="3420454"/>
            <a:ext cx="7272983" cy="864096"/>
          </a:xfrm>
        </p:spPr>
        <p:txBody>
          <a:bodyPr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Sous-titre</a:t>
            </a:r>
            <a:endParaRPr lang="fr-CA" dirty="0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6009807"/>
            <a:ext cx="1503191" cy="769385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162" y="5155001"/>
            <a:ext cx="1980000" cy="775708"/>
          </a:xfrm>
          <a:prstGeom prst="rect">
            <a:avLst/>
          </a:prstGeom>
        </p:spPr>
      </p:pic>
      <p:cxnSp>
        <p:nvCxnSpPr>
          <p:cNvPr id="8" name="Connecteur droit 7"/>
          <p:cNvCxnSpPr/>
          <p:nvPr userDrawn="1"/>
        </p:nvCxnSpPr>
        <p:spPr>
          <a:xfrm>
            <a:off x="269776" y="5949280"/>
            <a:ext cx="8604448" cy="670"/>
          </a:xfrm>
          <a:prstGeom prst="line">
            <a:avLst/>
          </a:prstGeom>
          <a:ln w="381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3632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apo de contenu 2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611560" y="274638"/>
            <a:ext cx="8262664" cy="706437"/>
          </a:xfrm>
        </p:spPr>
        <p:txBody>
          <a:bodyPr/>
          <a:lstStyle>
            <a:lvl1pPr>
              <a:defRPr baseline="0"/>
            </a:lvl1pPr>
          </a:lstStyle>
          <a:p>
            <a:r>
              <a:rPr lang="fr-FR" dirty="0"/>
              <a:t>Titre – diapositive 2 colonnes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560" y="1125539"/>
            <a:ext cx="4038600" cy="481104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buClr>
                <a:schemeClr val="accent4"/>
              </a:buClr>
              <a:defRPr sz="1400" baseline="0"/>
            </a:lvl5pPr>
            <a:lvl6pPr>
              <a:buClr>
                <a:schemeClr val="accent4"/>
              </a:buClr>
              <a:buSzPct val="50000"/>
              <a:defRPr sz="12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802560" y="1125539"/>
            <a:ext cx="4038600" cy="481104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 marL="2114550" marR="0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4"/>
              </a:buClr>
              <a:buSzPct val="50000"/>
              <a:buFont typeface="Arial" panose="020B0604020202020204" pitchFamily="34" charset="0"/>
              <a:buChar char="•"/>
              <a:tabLst/>
              <a:defRPr sz="1400"/>
            </a:lvl5pPr>
            <a:lvl6pPr>
              <a:buClr>
                <a:schemeClr val="accent3"/>
              </a:buClr>
              <a:buSzPct val="50000"/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 dirty="0"/>
          </a:p>
        </p:txBody>
      </p:sp>
      <p:pic>
        <p:nvPicPr>
          <p:cNvPr id="9" name="Imag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5949280"/>
            <a:ext cx="1980000" cy="775708"/>
          </a:xfrm>
          <a:prstGeom prst="rect">
            <a:avLst/>
          </a:prstGeom>
        </p:spPr>
      </p:pic>
      <p:sp>
        <p:nvSpPr>
          <p:cNvPr id="12" name="Espace réservé du numéro de diapositive 2"/>
          <p:cNvSpPr txBox="1">
            <a:spLocks/>
          </p:cNvSpPr>
          <p:nvPr userDrawn="1"/>
        </p:nvSpPr>
        <p:spPr>
          <a:xfrm>
            <a:off x="8711952" y="5982304"/>
            <a:ext cx="432048" cy="365125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0C7D92E-CB67-46E3-8E2F-26A00A2945D7}" type="slidenum">
              <a:rPr lang="fr-CA" smtClean="0"/>
              <a:pPr/>
              <a:t>‹N°›</a:t>
            </a:fld>
            <a:endParaRPr lang="fr-CA" dirty="0"/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6009807"/>
            <a:ext cx="1503191" cy="769385"/>
          </a:xfrm>
          <a:prstGeom prst="rect">
            <a:avLst/>
          </a:prstGeom>
        </p:spPr>
      </p:pic>
      <p:cxnSp>
        <p:nvCxnSpPr>
          <p:cNvPr id="11" name="Connecteur droit 10"/>
          <p:cNvCxnSpPr/>
          <p:nvPr userDrawn="1"/>
        </p:nvCxnSpPr>
        <p:spPr>
          <a:xfrm>
            <a:off x="269776" y="5949280"/>
            <a:ext cx="8604448" cy="670"/>
          </a:xfrm>
          <a:prstGeom prst="line">
            <a:avLst/>
          </a:prstGeom>
          <a:ln w="381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8367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57768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38985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dirty="0"/>
              <a:t>Cliquez sur l'icône pour ajouter une image</a:t>
            </a:r>
            <a:endParaRPr lang="fr-CA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14441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pic>
        <p:nvPicPr>
          <p:cNvPr id="9" name="Imag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5974918"/>
            <a:ext cx="1980000" cy="775708"/>
          </a:xfrm>
          <a:prstGeom prst="rect">
            <a:avLst/>
          </a:prstGeom>
        </p:spPr>
      </p:pic>
      <p:sp>
        <p:nvSpPr>
          <p:cNvPr id="12" name="Espace réservé du numéro de diapositive 2"/>
          <p:cNvSpPr txBox="1">
            <a:spLocks/>
          </p:cNvSpPr>
          <p:nvPr userDrawn="1"/>
        </p:nvSpPr>
        <p:spPr>
          <a:xfrm>
            <a:off x="8711952" y="5982304"/>
            <a:ext cx="432048" cy="365125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0C7D92E-CB67-46E3-8E2F-26A00A2945D7}" type="slidenum">
              <a:rPr lang="fr-CA" smtClean="0"/>
              <a:pPr/>
              <a:t>‹N°›</a:t>
            </a:fld>
            <a:endParaRPr lang="fr-CA" dirty="0"/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6009807"/>
            <a:ext cx="1503191" cy="769385"/>
          </a:xfrm>
          <a:prstGeom prst="rect">
            <a:avLst/>
          </a:prstGeom>
        </p:spPr>
      </p:pic>
      <p:cxnSp>
        <p:nvCxnSpPr>
          <p:cNvPr id="11" name="Connecteur droit 10"/>
          <p:cNvCxnSpPr/>
          <p:nvPr userDrawn="1"/>
        </p:nvCxnSpPr>
        <p:spPr>
          <a:xfrm>
            <a:off x="269776" y="5949280"/>
            <a:ext cx="8604448" cy="670"/>
          </a:xfrm>
          <a:prstGeom prst="line">
            <a:avLst/>
          </a:prstGeom>
          <a:ln w="381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5217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Diapo - 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5974918"/>
            <a:ext cx="1980000" cy="775708"/>
          </a:xfrm>
          <a:prstGeom prst="rect">
            <a:avLst/>
          </a:prstGeom>
        </p:spPr>
      </p:pic>
      <p:sp>
        <p:nvSpPr>
          <p:cNvPr id="9" name="Espace réservé du numéro de diapositive 2"/>
          <p:cNvSpPr txBox="1">
            <a:spLocks/>
          </p:cNvSpPr>
          <p:nvPr userDrawn="1"/>
        </p:nvSpPr>
        <p:spPr>
          <a:xfrm>
            <a:off x="8711952" y="5982304"/>
            <a:ext cx="432048" cy="365125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0C7D92E-CB67-46E3-8E2F-26A00A2945D7}" type="slidenum">
              <a:rPr lang="fr-CA" smtClean="0"/>
              <a:pPr/>
              <a:t>‹N°›</a:t>
            </a:fld>
            <a:endParaRPr lang="fr-CA" dirty="0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6009807"/>
            <a:ext cx="1503191" cy="769385"/>
          </a:xfrm>
          <a:prstGeom prst="rect">
            <a:avLst/>
          </a:prstGeom>
        </p:spPr>
      </p:pic>
      <p:cxnSp>
        <p:nvCxnSpPr>
          <p:cNvPr id="8" name="Connecteur droit 7"/>
          <p:cNvCxnSpPr/>
          <p:nvPr userDrawn="1"/>
        </p:nvCxnSpPr>
        <p:spPr>
          <a:xfrm>
            <a:off x="269776" y="5949280"/>
            <a:ext cx="8604448" cy="670"/>
          </a:xfrm>
          <a:prstGeom prst="line">
            <a:avLst/>
          </a:prstGeom>
          <a:ln w="381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3252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 de ferme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6521" y="4005055"/>
            <a:ext cx="2948479" cy="1152137"/>
          </a:xfrm>
          <a:prstGeom prst="rect">
            <a:avLst/>
          </a:prstGeom>
        </p:spPr>
      </p:pic>
      <p:sp>
        <p:nvSpPr>
          <p:cNvPr id="11" name="ZoneTexte 10"/>
          <p:cNvSpPr txBox="1"/>
          <p:nvPr userDrawn="1"/>
        </p:nvSpPr>
        <p:spPr>
          <a:xfrm>
            <a:off x="2142000" y="2204864"/>
            <a:ext cx="4860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7200" b="1" dirty="0">
                <a:solidFill>
                  <a:schemeClr val="tx2">
                    <a:lumMod val="75000"/>
                  </a:schemeClr>
                </a:solidFill>
              </a:rPr>
              <a:t>MERCI</a:t>
            </a:r>
            <a:r>
              <a:rPr lang="fr-CA" sz="7200" b="1" baseline="0" dirty="0">
                <a:solidFill>
                  <a:schemeClr val="tx2">
                    <a:lumMod val="75000"/>
                  </a:schemeClr>
                </a:solidFill>
              </a:rPr>
              <a:t>!</a:t>
            </a:r>
            <a:endParaRPr lang="fr-CA" sz="7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9" name="Imag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6009807"/>
            <a:ext cx="1503191" cy="769385"/>
          </a:xfrm>
          <a:prstGeom prst="rect">
            <a:avLst/>
          </a:prstGeom>
        </p:spPr>
      </p:pic>
      <p:cxnSp>
        <p:nvCxnSpPr>
          <p:cNvPr id="6" name="Connecteur droit 5"/>
          <p:cNvCxnSpPr/>
          <p:nvPr userDrawn="1"/>
        </p:nvCxnSpPr>
        <p:spPr>
          <a:xfrm>
            <a:off x="2123728" y="3645024"/>
            <a:ext cx="4860000" cy="0"/>
          </a:xfrm>
          <a:prstGeom prst="line">
            <a:avLst/>
          </a:prstGeom>
          <a:ln w="381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1867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flipV="1">
            <a:off x="-6796" y="836712"/>
            <a:ext cx="9144000" cy="72008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dirty="0"/>
          </a:p>
        </p:txBody>
      </p:sp>
      <p:sp>
        <p:nvSpPr>
          <p:cNvPr id="7" name="Rectangle 6"/>
          <p:cNvSpPr/>
          <p:nvPr userDrawn="1"/>
        </p:nvSpPr>
        <p:spPr>
          <a:xfrm>
            <a:off x="-6796" y="980728"/>
            <a:ext cx="9144000" cy="5877272"/>
          </a:xfrm>
          <a:prstGeom prst="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dirty="0">
              <a:gradFill flip="none" rotWithShape="1">
                <a:gsLst>
                  <a:gs pos="0">
                    <a:schemeClr val="lt1">
                      <a:shade val="30000"/>
                      <a:satMod val="115000"/>
                    </a:schemeClr>
                  </a:gs>
                  <a:gs pos="50000">
                    <a:schemeClr val="lt1">
                      <a:shade val="67500"/>
                      <a:satMod val="115000"/>
                    </a:schemeClr>
                  </a:gs>
                  <a:gs pos="100000">
                    <a:schemeClr val="lt1"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40040" y="0"/>
            <a:ext cx="8229600" cy="836712"/>
          </a:xfrm>
        </p:spPr>
        <p:txBody>
          <a:bodyPr anchor="b">
            <a:normAutofit/>
          </a:bodyPr>
          <a:lstStyle>
            <a:lvl1pPr algn="l">
              <a:defRPr sz="32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fr-FR" dirty="0"/>
              <a:t>Modifiez le style du titre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0404" y="1125538"/>
            <a:ext cx="8229600" cy="5000625"/>
          </a:xfrm>
        </p:spPr>
        <p:txBody>
          <a:bodyPr/>
          <a:lstStyle>
            <a:lvl1pPr marL="342900" indent="-342900">
              <a:spcBef>
                <a:spcPts val="1200"/>
              </a:spcBef>
              <a:buClr>
                <a:srgbClr val="003399"/>
              </a:buClr>
              <a:buSzPct val="85000"/>
              <a:buFont typeface="Wingdings" panose="05000000000000000000" pitchFamily="2" charset="2"/>
              <a:buChar char="§"/>
              <a:defRPr sz="28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800100" indent="-342900">
              <a:spcBef>
                <a:spcPts val="1200"/>
              </a:spcBef>
              <a:buClr>
                <a:srgbClr val="003399"/>
              </a:buClr>
              <a:buSzPct val="100000"/>
              <a:buFont typeface="Arial" panose="020B0604020202020204" pitchFamily="34" charset="0"/>
              <a:buChar char="•"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1143000" indent="-228600">
              <a:spcBef>
                <a:spcPts val="1200"/>
              </a:spcBef>
              <a:buClr>
                <a:srgbClr val="003399"/>
              </a:buClr>
              <a:buSzPct val="65000"/>
              <a:buFont typeface="Courier New" panose="02070309020205020404" pitchFamily="49" charset="0"/>
              <a:buChar char="o"/>
              <a:defRPr sz="22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600200" indent="-228600">
              <a:spcBef>
                <a:spcPts val="1200"/>
              </a:spcBef>
              <a:buClr>
                <a:srgbClr val="003399"/>
              </a:buClr>
              <a:buSzPct val="65000"/>
              <a:buFont typeface="Wingdings" panose="05000000000000000000" pitchFamily="2" charset="2"/>
              <a:buChar char="Ø"/>
              <a:defRPr b="1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spcBef>
                <a:spcPts val="1200"/>
              </a:spcBef>
              <a:buClr>
                <a:srgbClr val="003399"/>
              </a:buClr>
              <a:buSzPct val="75000"/>
              <a:defRPr sz="18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fr-CA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2486DEF-D269-45CB-94D0-7168E2327116}" type="datetimeFigureOut">
              <a:rPr lang="fr-CA" smtClean="0"/>
              <a:pPr/>
              <a:t>2020-05-13</a:t>
            </a:fld>
            <a:endParaRPr lang="fr-CA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604448" y="5584155"/>
            <a:ext cx="539552" cy="365125"/>
          </a:xfrm>
          <a:prstGeom prst="rect">
            <a:avLst/>
          </a:prstGeom>
        </p:spPr>
        <p:txBody>
          <a:bodyPr/>
          <a:lstStyle/>
          <a:p>
            <a:fld id="{878F5EE9-DB60-48F2-B30D-2056F099D21B}" type="slidenum">
              <a:rPr lang="fr-CA" smtClean="0"/>
              <a:pPr/>
              <a:t>‹N°›</a:t>
            </a:fld>
            <a:endParaRPr lang="fr-CA" dirty="0"/>
          </a:p>
        </p:txBody>
      </p:sp>
      <p:pic>
        <p:nvPicPr>
          <p:cNvPr id="9" name="Imag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946" y="4221088"/>
            <a:ext cx="2209681" cy="2317470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2290" y="5949280"/>
            <a:ext cx="1500993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773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40040" y="0"/>
            <a:ext cx="8229600" cy="836712"/>
          </a:xfrm>
        </p:spPr>
        <p:txBody>
          <a:bodyPr anchor="b">
            <a:normAutofit/>
          </a:bodyPr>
          <a:lstStyle>
            <a:lvl1pPr algn="l">
              <a:defRPr sz="32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fr-FR" dirty="0"/>
              <a:t>Modifiez le style du titre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0404" y="1125538"/>
            <a:ext cx="8229600" cy="5000625"/>
          </a:xfrm>
        </p:spPr>
        <p:txBody>
          <a:bodyPr/>
          <a:lstStyle>
            <a:lvl1pPr marL="342900" indent="-342900">
              <a:spcBef>
                <a:spcPts val="1200"/>
              </a:spcBef>
              <a:buClr>
                <a:srgbClr val="003399"/>
              </a:buClr>
              <a:buSzPct val="85000"/>
              <a:buFont typeface="Wingdings" panose="05000000000000000000" pitchFamily="2" charset="2"/>
              <a:buChar char="§"/>
              <a:defRPr sz="28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800100" indent="-342900">
              <a:spcBef>
                <a:spcPts val="1200"/>
              </a:spcBef>
              <a:buClr>
                <a:srgbClr val="003399"/>
              </a:buClr>
              <a:buSzPct val="100000"/>
              <a:buFont typeface="Arial" panose="020B0604020202020204" pitchFamily="34" charset="0"/>
              <a:buChar char="•"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1143000" indent="-228600">
              <a:spcBef>
                <a:spcPts val="1200"/>
              </a:spcBef>
              <a:buClr>
                <a:srgbClr val="003399"/>
              </a:buClr>
              <a:buSzPct val="65000"/>
              <a:buFont typeface="Courier New" panose="02070309020205020404" pitchFamily="49" charset="0"/>
              <a:buChar char="o"/>
              <a:defRPr sz="22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600200" indent="-228600">
              <a:spcBef>
                <a:spcPts val="1200"/>
              </a:spcBef>
              <a:buClr>
                <a:srgbClr val="003399"/>
              </a:buClr>
              <a:buSzPct val="65000"/>
              <a:buFont typeface="Wingdings" panose="05000000000000000000" pitchFamily="2" charset="2"/>
              <a:buChar char="Ø"/>
              <a:defRPr b="1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spcBef>
                <a:spcPts val="1200"/>
              </a:spcBef>
              <a:buClr>
                <a:srgbClr val="003399"/>
              </a:buClr>
              <a:buSzPct val="75000"/>
              <a:defRPr sz="18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fr-CA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2486DEF-D269-45CB-94D0-7168E2327116}" type="datetimeFigureOut">
              <a:rPr lang="fr-CA" smtClean="0"/>
              <a:pPr/>
              <a:t>2020-05-13</a:t>
            </a:fld>
            <a:endParaRPr lang="fr-CA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604448" y="5584155"/>
            <a:ext cx="539552" cy="365125"/>
          </a:xfrm>
          <a:prstGeom prst="rect">
            <a:avLst/>
          </a:prstGeom>
        </p:spPr>
        <p:txBody>
          <a:bodyPr/>
          <a:lstStyle/>
          <a:p>
            <a:fld id="{878F5EE9-DB60-48F2-B30D-2056F099D21B}" type="slidenum">
              <a:rPr lang="fr-CA" smtClean="0"/>
              <a:pPr/>
              <a:t>‹N°›</a:t>
            </a:fld>
            <a:endParaRPr lang="fr-CA" dirty="0"/>
          </a:p>
        </p:txBody>
      </p:sp>
      <p:pic>
        <p:nvPicPr>
          <p:cNvPr id="9" name="Imag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946" y="4221088"/>
            <a:ext cx="2209681" cy="231747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 flipV="1">
            <a:off x="-6796" y="836712"/>
            <a:ext cx="9144000" cy="72008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148172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 TITRE de section - ROUGE ORANG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dirty="0"/>
          </a:p>
        </p:txBody>
      </p:sp>
      <p:sp>
        <p:nvSpPr>
          <p:cNvPr id="4" name="Titre 1"/>
          <p:cNvSpPr>
            <a:spLocks noGrp="1"/>
          </p:cNvSpPr>
          <p:nvPr>
            <p:ph type="ctrTitle" hasCustomPrompt="1"/>
          </p:nvPr>
        </p:nvSpPr>
        <p:spPr>
          <a:xfrm>
            <a:off x="899592" y="1929745"/>
            <a:ext cx="7269163" cy="1470025"/>
          </a:xfrm>
        </p:spPr>
        <p:txBody>
          <a:bodyPr anchor="b" anchorCtr="0">
            <a:normAutofit/>
          </a:bodyPr>
          <a:lstStyle>
            <a:lvl1pPr>
              <a:defRPr sz="3600" b="1" cap="all" baseline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Titre de section</a:t>
            </a:r>
            <a:endParaRPr lang="fr-CA" dirty="0"/>
          </a:p>
        </p:txBody>
      </p:sp>
      <p:sp>
        <p:nvSpPr>
          <p:cNvPr id="5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899592" y="3429000"/>
            <a:ext cx="7272983" cy="864096"/>
          </a:xfrm>
        </p:spPr>
        <p:txBody>
          <a:bodyPr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Sous-titre</a:t>
            </a:r>
            <a:endParaRPr lang="fr-CA" dirty="0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5963768"/>
            <a:ext cx="1984826" cy="77760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5963768"/>
            <a:ext cx="1492650" cy="77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7447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 TITRE de section - CAROT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dirty="0"/>
          </a:p>
        </p:txBody>
      </p:sp>
      <p:sp>
        <p:nvSpPr>
          <p:cNvPr id="6" name="Titre 1"/>
          <p:cNvSpPr>
            <a:spLocks noGrp="1"/>
          </p:cNvSpPr>
          <p:nvPr>
            <p:ph type="ctrTitle" hasCustomPrompt="1"/>
          </p:nvPr>
        </p:nvSpPr>
        <p:spPr>
          <a:xfrm>
            <a:off x="899592" y="1929745"/>
            <a:ext cx="7269163" cy="1470025"/>
          </a:xfrm>
        </p:spPr>
        <p:txBody>
          <a:bodyPr anchor="b" anchorCtr="0">
            <a:normAutofit/>
          </a:bodyPr>
          <a:lstStyle>
            <a:lvl1pPr>
              <a:defRPr sz="3600" b="1" cap="all" baseline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Titre de section</a:t>
            </a:r>
            <a:endParaRPr lang="fr-CA" dirty="0"/>
          </a:p>
        </p:txBody>
      </p:sp>
      <p:sp>
        <p:nvSpPr>
          <p:cNvPr id="7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899592" y="3429000"/>
            <a:ext cx="7272983" cy="864096"/>
          </a:xfrm>
        </p:spPr>
        <p:txBody>
          <a:bodyPr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Sous-titre</a:t>
            </a:r>
            <a:endParaRPr lang="fr-CA" dirty="0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5963768"/>
            <a:ext cx="1984826" cy="777600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5963768"/>
            <a:ext cx="1492650" cy="77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5669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 TITRE de section - MANDAR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-108520" y="0"/>
            <a:ext cx="9252519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dirty="0"/>
          </a:p>
        </p:txBody>
      </p:sp>
      <p:sp>
        <p:nvSpPr>
          <p:cNvPr id="6" name="Titre 1"/>
          <p:cNvSpPr>
            <a:spLocks noGrp="1"/>
          </p:cNvSpPr>
          <p:nvPr>
            <p:ph type="ctrTitle" hasCustomPrompt="1"/>
          </p:nvPr>
        </p:nvSpPr>
        <p:spPr>
          <a:xfrm>
            <a:off x="899592" y="1929745"/>
            <a:ext cx="7269163" cy="1470025"/>
          </a:xfrm>
        </p:spPr>
        <p:txBody>
          <a:bodyPr anchor="b" anchorCtr="0">
            <a:normAutofit/>
          </a:bodyPr>
          <a:lstStyle>
            <a:lvl1pPr>
              <a:defRPr sz="3600" b="1" cap="all" baseline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Titre de section</a:t>
            </a:r>
            <a:endParaRPr lang="fr-CA" dirty="0"/>
          </a:p>
        </p:txBody>
      </p:sp>
      <p:sp>
        <p:nvSpPr>
          <p:cNvPr id="7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899592" y="3429000"/>
            <a:ext cx="7272983" cy="864096"/>
          </a:xfrm>
        </p:spPr>
        <p:txBody>
          <a:bodyPr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Sous-titre</a:t>
            </a:r>
            <a:endParaRPr lang="fr-CA" dirty="0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5963768"/>
            <a:ext cx="1984826" cy="777600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5963768"/>
            <a:ext cx="1492650" cy="77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86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 TITRE de section - GRIS HORIZ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dirty="0"/>
          </a:p>
        </p:txBody>
      </p:sp>
      <p:sp>
        <p:nvSpPr>
          <p:cNvPr id="7" name="Titre 1"/>
          <p:cNvSpPr>
            <a:spLocks noGrp="1"/>
          </p:cNvSpPr>
          <p:nvPr>
            <p:ph type="ctrTitle" hasCustomPrompt="1"/>
          </p:nvPr>
        </p:nvSpPr>
        <p:spPr>
          <a:xfrm>
            <a:off x="899592" y="1929745"/>
            <a:ext cx="7269163" cy="1470025"/>
          </a:xfrm>
        </p:spPr>
        <p:txBody>
          <a:bodyPr anchor="b" anchorCtr="0">
            <a:normAutofit/>
          </a:bodyPr>
          <a:lstStyle>
            <a:lvl1pPr>
              <a:defRPr sz="3600" b="1" cap="all" baseline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Titre de section</a:t>
            </a:r>
            <a:endParaRPr lang="fr-CA" dirty="0"/>
          </a:p>
        </p:txBody>
      </p:sp>
      <p:sp>
        <p:nvSpPr>
          <p:cNvPr id="8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899592" y="3429000"/>
            <a:ext cx="7272983" cy="864096"/>
          </a:xfrm>
        </p:spPr>
        <p:txBody>
          <a:bodyPr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Sous-titre</a:t>
            </a:r>
            <a:endParaRPr lang="fr-CA" dirty="0"/>
          </a:p>
        </p:txBody>
      </p:sp>
      <p:pic>
        <p:nvPicPr>
          <p:cNvPr id="9" name="Imag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5963768"/>
            <a:ext cx="1984826" cy="77760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5963768"/>
            <a:ext cx="1492650" cy="77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8318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 TITRE de section - BLEU BOND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dirty="0"/>
          </a:p>
        </p:txBody>
      </p:sp>
      <p:sp>
        <p:nvSpPr>
          <p:cNvPr id="6" name="Titre 1"/>
          <p:cNvSpPr>
            <a:spLocks noGrp="1"/>
          </p:cNvSpPr>
          <p:nvPr>
            <p:ph type="ctrTitle" hasCustomPrompt="1"/>
          </p:nvPr>
        </p:nvSpPr>
        <p:spPr>
          <a:xfrm>
            <a:off x="899592" y="1929745"/>
            <a:ext cx="7269163" cy="1470025"/>
          </a:xfrm>
        </p:spPr>
        <p:txBody>
          <a:bodyPr anchor="b" anchorCtr="0">
            <a:normAutofit/>
          </a:bodyPr>
          <a:lstStyle>
            <a:lvl1pPr>
              <a:defRPr sz="3600" b="1" cap="all" baseline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Titre de section</a:t>
            </a:r>
            <a:endParaRPr lang="fr-CA" dirty="0"/>
          </a:p>
        </p:txBody>
      </p:sp>
      <p:sp>
        <p:nvSpPr>
          <p:cNvPr id="7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899592" y="3429000"/>
            <a:ext cx="7272983" cy="864096"/>
          </a:xfrm>
        </p:spPr>
        <p:txBody>
          <a:bodyPr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Sous-titre</a:t>
            </a:r>
            <a:endParaRPr lang="fr-CA" dirty="0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5963768"/>
            <a:ext cx="1984826" cy="777600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5963768"/>
            <a:ext cx="1492650" cy="77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1719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 TITRE de section - BLEU GIVR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-99392"/>
            <a:ext cx="9144000" cy="695739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dirty="0"/>
          </a:p>
        </p:txBody>
      </p:sp>
      <p:sp>
        <p:nvSpPr>
          <p:cNvPr id="6" name="Titre 1"/>
          <p:cNvSpPr>
            <a:spLocks noGrp="1"/>
          </p:cNvSpPr>
          <p:nvPr>
            <p:ph type="ctrTitle" hasCustomPrompt="1"/>
          </p:nvPr>
        </p:nvSpPr>
        <p:spPr>
          <a:xfrm>
            <a:off x="899592" y="1929745"/>
            <a:ext cx="7269163" cy="1470025"/>
          </a:xfrm>
        </p:spPr>
        <p:txBody>
          <a:bodyPr anchor="b" anchorCtr="0">
            <a:normAutofit/>
          </a:bodyPr>
          <a:lstStyle>
            <a:lvl1pPr>
              <a:defRPr sz="3600" b="1" cap="all" baseline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Titre de section</a:t>
            </a:r>
            <a:endParaRPr lang="fr-CA" dirty="0"/>
          </a:p>
        </p:txBody>
      </p:sp>
      <p:sp>
        <p:nvSpPr>
          <p:cNvPr id="7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899592" y="3429000"/>
            <a:ext cx="7272983" cy="864096"/>
          </a:xfrm>
        </p:spPr>
        <p:txBody>
          <a:bodyPr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Sous-titre</a:t>
            </a:r>
            <a:endParaRPr lang="fr-CA" dirty="0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5963768"/>
            <a:ext cx="1984826" cy="777600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5963768"/>
            <a:ext cx="1492650" cy="77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4871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 TITRE de section - VERT POM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dirty="0"/>
          </a:p>
        </p:txBody>
      </p:sp>
      <p:sp>
        <p:nvSpPr>
          <p:cNvPr id="6" name="Titre 1"/>
          <p:cNvSpPr>
            <a:spLocks noGrp="1"/>
          </p:cNvSpPr>
          <p:nvPr>
            <p:ph type="ctrTitle" hasCustomPrompt="1"/>
          </p:nvPr>
        </p:nvSpPr>
        <p:spPr>
          <a:xfrm>
            <a:off x="899592" y="1929745"/>
            <a:ext cx="7269163" cy="1470025"/>
          </a:xfrm>
        </p:spPr>
        <p:txBody>
          <a:bodyPr anchor="b" anchorCtr="0">
            <a:normAutofit/>
          </a:bodyPr>
          <a:lstStyle>
            <a:lvl1pPr>
              <a:defRPr sz="3600" b="1" cap="all" baseline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Titre de section</a:t>
            </a:r>
            <a:endParaRPr lang="fr-CA" dirty="0"/>
          </a:p>
        </p:txBody>
      </p:sp>
      <p:sp>
        <p:nvSpPr>
          <p:cNvPr id="7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899592" y="3429000"/>
            <a:ext cx="7272983" cy="864096"/>
          </a:xfrm>
        </p:spPr>
        <p:txBody>
          <a:bodyPr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Sous-titre</a:t>
            </a:r>
            <a:endParaRPr lang="fr-CA" dirty="0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5963768"/>
            <a:ext cx="1984826" cy="777600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5963768"/>
            <a:ext cx="1492650" cy="77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8324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Diapo de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601861" y="274638"/>
            <a:ext cx="8002587" cy="706437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Titre – diapositive de texte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01861" y="1125537"/>
            <a:ext cx="8002587" cy="4811047"/>
          </a:xfrm>
        </p:spPr>
        <p:txBody>
          <a:bodyPr/>
          <a:lstStyle>
            <a:lvl1pPr>
              <a:buClr>
                <a:schemeClr val="accent4"/>
              </a:buClr>
              <a:defRPr/>
            </a:lvl1pPr>
            <a:lvl2pPr>
              <a:buClr>
                <a:schemeClr val="accent3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4"/>
              </a:buClr>
              <a:defRPr sz="1600" baseline="0"/>
            </a:lvl5pPr>
            <a:lvl6pPr>
              <a:buClr>
                <a:schemeClr val="accent3"/>
              </a:buClr>
              <a:buSzPct val="50000"/>
              <a:defRPr sz="1400"/>
            </a:lvl6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 dirty="0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5974918"/>
            <a:ext cx="1980000" cy="775708"/>
          </a:xfrm>
          <a:prstGeom prst="rect">
            <a:avLst/>
          </a:prstGeom>
        </p:spPr>
      </p:pic>
      <p:sp>
        <p:nvSpPr>
          <p:cNvPr id="12" name="Espace réservé du numéro de diapositive 2"/>
          <p:cNvSpPr txBox="1">
            <a:spLocks/>
          </p:cNvSpPr>
          <p:nvPr userDrawn="1"/>
        </p:nvSpPr>
        <p:spPr>
          <a:xfrm>
            <a:off x="8711952" y="5982304"/>
            <a:ext cx="432048" cy="365125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0C7D92E-CB67-46E3-8E2F-26A00A2945D7}" type="slidenum">
              <a:rPr lang="fr-CA" smtClean="0"/>
              <a:pPr/>
              <a:t>‹N°›</a:t>
            </a:fld>
            <a:endParaRPr lang="fr-CA" dirty="0"/>
          </a:p>
        </p:txBody>
      </p:sp>
      <p:pic>
        <p:nvPicPr>
          <p:cNvPr id="9" name="Imag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6009807"/>
            <a:ext cx="1503191" cy="769385"/>
          </a:xfrm>
          <a:prstGeom prst="rect">
            <a:avLst/>
          </a:prstGeom>
        </p:spPr>
      </p:pic>
      <p:cxnSp>
        <p:nvCxnSpPr>
          <p:cNvPr id="10" name="Connecteur droit 9"/>
          <p:cNvCxnSpPr/>
          <p:nvPr userDrawn="1"/>
        </p:nvCxnSpPr>
        <p:spPr>
          <a:xfrm>
            <a:off x="269776" y="5949280"/>
            <a:ext cx="8604448" cy="670"/>
          </a:xfrm>
          <a:prstGeom prst="line">
            <a:avLst/>
          </a:prstGeom>
          <a:ln w="381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316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002587" cy="706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  <a:endParaRPr lang="fr-CA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11560" y="1125538"/>
            <a:ext cx="8002587" cy="49677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  <a:p>
            <a:pPr lvl="5"/>
            <a:r>
              <a:rPr lang="fr-FR" dirty="0"/>
              <a:t>Sixième niveau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697670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2" r:id="rId4"/>
    <p:sldLayoutId id="2147483667" r:id="rId5"/>
    <p:sldLayoutId id="2147483663" r:id="rId6"/>
    <p:sldLayoutId id="2147483665" r:id="rId7"/>
    <p:sldLayoutId id="2147483664" r:id="rId8"/>
    <p:sldLayoutId id="2147483650" r:id="rId9"/>
    <p:sldLayoutId id="2147483652" r:id="rId10"/>
    <p:sldLayoutId id="2147483657" r:id="rId11"/>
    <p:sldLayoutId id="2147483655" r:id="rId12"/>
    <p:sldLayoutId id="2147483659" r:id="rId13"/>
    <p:sldLayoutId id="2147483668" r:id="rId14"/>
    <p:sldLayoutId id="2147483669" r:id="rId15"/>
  </p:sldLayoutIdLst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0"/>
        </a:spcBef>
        <a:buClr>
          <a:schemeClr val="accent4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0"/>
        </a:spcBef>
        <a:buClr>
          <a:schemeClr val="accent3"/>
        </a:buClr>
        <a:buSzPct val="100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0"/>
        </a:spcBef>
        <a:buClr>
          <a:schemeClr val="accent4"/>
        </a:buClr>
        <a:buSzPct val="75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0"/>
        </a:spcBef>
        <a:buClr>
          <a:schemeClr val="accent3"/>
        </a:buClr>
        <a:buSzPct val="75000"/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0"/>
        </a:spcBef>
        <a:buClr>
          <a:schemeClr val="accent4"/>
        </a:buClr>
        <a:buSzPct val="50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ts val="0"/>
        </a:spcBef>
        <a:buClr>
          <a:schemeClr val="accent3"/>
        </a:buClr>
        <a:buSzPct val="5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9232" y="2030983"/>
            <a:ext cx="8396113" cy="1470025"/>
          </a:xfrm>
        </p:spPr>
        <p:txBody>
          <a:bodyPr>
            <a:noAutofit/>
          </a:bodyPr>
          <a:lstStyle/>
          <a:p>
            <a:r>
              <a:rPr lang="fr-CA" sz="3400" dirty="0" smtClean="0"/>
              <a:t>Pourquoi </a:t>
            </a:r>
            <a:r>
              <a:rPr lang="fr-CA" sz="3400" dirty="0" smtClean="0"/>
              <a:t>avoir un pharmacien dans un GMF?</a:t>
            </a:r>
            <a:endParaRPr lang="fr-CA" sz="34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03605" y="3573016"/>
            <a:ext cx="7272983" cy="792088"/>
          </a:xfrm>
        </p:spPr>
        <p:txBody>
          <a:bodyPr>
            <a:normAutofit/>
          </a:bodyPr>
          <a:lstStyle/>
          <a:p>
            <a:endParaRPr lang="fr-CA" dirty="0"/>
          </a:p>
          <a:p>
            <a:endParaRPr lang="fr-CA" dirty="0"/>
          </a:p>
        </p:txBody>
      </p:sp>
      <p:pic>
        <p:nvPicPr>
          <p:cNvPr id="4" name="Image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9408" y="960609"/>
            <a:ext cx="955040" cy="92202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ZoneTexte 4"/>
          <p:cNvSpPr txBox="1"/>
          <p:nvPr/>
        </p:nvSpPr>
        <p:spPr>
          <a:xfrm>
            <a:off x="179232" y="5949280"/>
            <a:ext cx="456086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000" dirty="0"/>
              <a:t>Développé par : Josée-Anne Boucher, étudiante </a:t>
            </a:r>
            <a:r>
              <a:rPr lang="fr-CA" sz="1000" dirty="0" err="1"/>
              <a:t>PharmD</a:t>
            </a:r>
            <a:r>
              <a:rPr lang="fr-CA" sz="1000" dirty="0"/>
              <a:t> 4e année, stage STOP CRSP</a:t>
            </a:r>
          </a:p>
          <a:p>
            <a:r>
              <a:rPr lang="fr-CA" sz="1000" dirty="0"/>
              <a:t>Révisé par : Comité de travail pharmaciens GMF du RQP GMF</a:t>
            </a:r>
          </a:p>
          <a:p>
            <a:r>
              <a:rPr lang="fr-CA" sz="1000" dirty="0"/>
              <a:t>Université de Montréal</a:t>
            </a:r>
          </a:p>
          <a:p>
            <a:r>
              <a:rPr lang="fr-CA" sz="1000" dirty="0"/>
              <a:t>Mars </a:t>
            </a:r>
            <a:r>
              <a:rPr lang="fr-CA" sz="1000" dirty="0" smtClean="0"/>
              <a:t>2019</a:t>
            </a:r>
            <a:endParaRPr lang="fr-CA" sz="1000" dirty="0"/>
          </a:p>
        </p:txBody>
      </p:sp>
      <p:sp>
        <p:nvSpPr>
          <p:cNvPr id="6" name="ZoneTexte 5"/>
          <p:cNvSpPr txBox="1"/>
          <p:nvPr/>
        </p:nvSpPr>
        <p:spPr>
          <a:xfrm>
            <a:off x="323528" y="3717032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b="1" dirty="0" smtClean="0">
                <a:solidFill>
                  <a:schemeClr val="bg1"/>
                </a:solidFill>
              </a:rPr>
              <a:t>CRSP de Montréal</a:t>
            </a:r>
            <a:endParaRPr lang="fr-CA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7413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CA" dirty="0" smtClean="0"/>
              <a:t>Ce que le pharmacien peut apporter à votre équipe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01861" y="1412776"/>
            <a:ext cx="8002587" cy="452380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fr-CA" sz="3000" u="sng" dirty="0" smtClean="0"/>
              <a:t>Optimisation de la pharmacothérapie</a:t>
            </a:r>
          </a:p>
          <a:p>
            <a:pPr>
              <a:buNone/>
            </a:pPr>
            <a:endParaRPr lang="fr-CA" dirty="0"/>
          </a:p>
          <a:p>
            <a:pPr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fr-CA" b="1" dirty="0" smtClean="0"/>
              <a:t>Révision</a:t>
            </a:r>
            <a:r>
              <a:rPr lang="fr-CA" dirty="0" smtClean="0"/>
              <a:t> et </a:t>
            </a:r>
            <a:r>
              <a:rPr lang="fr-CA" b="1" dirty="0" smtClean="0"/>
              <a:t>optimisation </a:t>
            </a:r>
            <a:r>
              <a:rPr lang="fr-CA" dirty="0" smtClean="0"/>
              <a:t>de la médication pour patients </a:t>
            </a:r>
            <a:r>
              <a:rPr lang="fr-CA" b="1" dirty="0" smtClean="0"/>
              <a:t>complexes</a:t>
            </a:r>
            <a:r>
              <a:rPr lang="fr-CA" dirty="0" smtClean="0"/>
              <a:t> (multiples comorbidités, personnes âgées fragiles, </a:t>
            </a:r>
            <a:r>
              <a:rPr lang="fr-CA" dirty="0" err="1" smtClean="0"/>
              <a:t>polymédication</a:t>
            </a:r>
            <a:r>
              <a:rPr lang="fr-CA" dirty="0" smtClean="0"/>
              <a:t>, </a:t>
            </a:r>
            <a:r>
              <a:rPr lang="fr-CA" dirty="0" err="1" smtClean="0"/>
              <a:t>Rx</a:t>
            </a:r>
            <a:r>
              <a:rPr lang="fr-CA" dirty="0" smtClean="0"/>
              <a:t> à haut risque…)</a:t>
            </a:r>
            <a:endParaRPr lang="fr-CA" b="1" dirty="0"/>
          </a:p>
          <a:p>
            <a:pPr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fr-CA" dirty="0" smtClean="0"/>
              <a:t>Faciliter la continuité des soins, notamment avec le pharmacien communautaire et/ou hospitalier, pour :</a:t>
            </a:r>
          </a:p>
          <a:p>
            <a:pPr lvl="1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fr-CA" b="1" dirty="0"/>
              <a:t>l</a:t>
            </a:r>
            <a:r>
              <a:rPr lang="fr-CA" b="1" dirty="0" smtClean="0"/>
              <a:t>’ajustement</a:t>
            </a:r>
            <a:r>
              <a:rPr lang="fr-CA" dirty="0" smtClean="0"/>
              <a:t> des </a:t>
            </a:r>
            <a:r>
              <a:rPr lang="fr-CA" dirty="0" err="1" smtClean="0"/>
              <a:t>Tx</a:t>
            </a:r>
            <a:r>
              <a:rPr lang="fr-CA" dirty="0" smtClean="0"/>
              <a:t> avec la Loi 41 selon les </a:t>
            </a:r>
            <a:r>
              <a:rPr lang="fr-CA" b="1" dirty="0" smtClean="0"/>
              <a:t>cibles</a:t>
            </a:r>
            <a:r>
              <a:rPr lang="fr-CA" dirty="0" smtClean="0"/>
              <a:t> thérapeutiques individualisées (ex. maladies chroniques)</a:t>
            </a:r>
            <a:endParaRPr lang="fr-CA" b="1" dirty="0" smtClean="0"/>
          </a:p>
          <a:p>
            <a:pPr lvl="1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fr-CA" dirty="0"/>
              <a:t>l</a:t>
            </a:r>
            <a:r>
              <a:rPr lang="fr-CA" dirty="0" smtClean="0"/>
              <a:t>a gestion de </a:t>
            </a:r>
            <a:r>
              <a:rPr lang="fr-CA" b="1" dirty="0" smtClean="0"/>
              <a:t>cas très complexes</a:t>
            </a:r>
            <a:r>
              <a:rPr lang="fr-CA" dirty="0" smtClean="0"/>
              <a:t> (pivot avec pharmaciens d’établissement)</a:t>
            </a:r>
            <a:endParaRPr lang="fr-CA" dirty="0"/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021740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CA" dirty="0" smtClean="0"/>
              <a:t>Ce que le pharmacien peut apporter à votre équipe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01861" y="1412776"/>
            <a:ext cx="8002587" cy="4523808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fr-CA" sz="3300" u="sng" dirty="0" smtClean="0"/>
              <a:t>Promotion de la santé et prévention</a:t>
            </a:r>
          </a:p>
          <a:p>
            <a:pPr>
              <a:buNone/>
            </a:pPr>
            <a:endParaRPr lang="fr-CA" dirty="0"/>
          </a:p>
          <a:p>
            <a:pPr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fr-CA" sz="3100" dirty="0" smtClean="0"/>
              <a:t>Activités d’</a:t>
            </a:r>
            <a:r>
              <a:rPr lang="fr-CA" sz="3100" b="1" dirty="0" smtClean="0"/>
              <a:t>enseignement</a:t>
            </a:r>
            <a:r>
              <a:rPr lang="fr-CA" sz="3100" dirty="0" smtClean="0"/>
              <a:t> aux patients et de </a:t>
            </a:r>
            <a:r>
              <a:rPr lang="fr-CA" sz="3100" b="1" dirty="0" smtClean="0"/>
              <a:t>formation continue</a:t>
            </a:r>
            <a:r>
              <a:rPr lang="fr-CA" sz="3100" dirty="0" smtClean="0"/>
              <a:t> pour les autres professionnels (ex. médecins, infirmières…) </a:t>
            </a:r>
          </a:p>
          <a:p>
            <a:pPr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fr-CA" sz="3100" dirty="0" smtClean="0"/>
              <a:t>Entrevues </a:t>
            </a:r>
            <a:r>
              <a:rPr lang="fr-CA" sz="3100" b="1" dirty="0" smtClean="0"/>
              <a:t>motivationnelles</a:t>
            </a:r>
            <a:r>
              <a:rPr lang="fr-CA" sz="3100" dirty="0" smtClean="0"/>
              <a:t> (observance aux </a:t>
            </a:r>
            <a:r>
              <a:rPr lang="fr-CA" sz="3100" dirty="0" err="1" smtClean="0"/>
              <a:t>Rx</a:t>
            </a:r>
            <a:r>
              <a:rPr lang="fr-CA" sz="3100" dirty="0" smtClean="0"/>
              <a:t>, changement d’habitudes de vie…)</a:t>
            </a:r>
            <a:endParaRPr lang="fr-CA" sz="3100" b="1" dirty="0"/>
          </a:p>
          <a:p>
            <a:pPr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fr-CA" sz="3100" b="1" dirty="0" err="1" smtClean="0"/>
              <a:t>Déprescription</a:t>
            </a:r>
            <a:r>
              <a:rPr lang="fr-CA" sz="3100" dirty="0" smtClean="0"/>
              <a:t> (ex. sevrage de </a:t>
            </a:r>
            <a:r>
              <a:rPr lang="fr-CA" sz="3100" dirty="0" err="1" smtClean="0"/>
              <a:t>benzo</a:t>
            </a:r>
            <a:r>
              <a:rPr lang="fr-CA" sz="3100" dirty="0" smtClean="0"/>
              <a:t>., antipsychotiques, IPP…)</a:t>
            </a:r>
            <a:endParaRPr lang="fr-CA" sz="3100" b="1" dirty="0" smtClean="0"/>
          </a:p>
          <a:p>
            <a:pPr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fr-CA" sz="3100" dirty="0" smtClean="0"/>
              <a:t>Ajustements pharmacothérapeutiques en </a:t>
            </a:r>
            <a:r>
              <a:rPr lang="fr-CA" sz="3100" b="1" dirty="0" smtClean="0"/>
              <a:t>préconception </a:t>
            </a:r>
            <a:r>
              <a:rPr lang="fr-CA" sz="3100" dirty="0" smtClean="0"/>
              <a:t>et en </a:t>
            </a:r>
            <a:r>
              <a:rPr lang="fr-CA" sz="3100" b="1" dirty="0" smtClean="0"/>
              <a:t>périnatalité</a:t>
            </a:r>
            <a:endParaRPr lang="fr-CA" sz="3100" dirty="0"/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177934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CA" dirty="0" smtClean="0"/>
              <a:t>Ce que le pharmacien peut apporter à votre équipe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01861" y="1340768"/>
            <a:ext cx="8002587" cy="45958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CA" sz="3000" u="sng" dirty="0" smtClean="0"/>
              <a:t>Outils cliniques</a:t>
            </a:r>
          </a:p>
          <a:p>
            <a:pPr>
              <a:buNone/>
            </a:pPr>
            <a:endParaRPr lang="fr-CA" dirty="0"/>
          </a:p>
          <a:p>
            <a:pPr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fr-CA" dirty="0" smtClean="0"/>
              <a:t>Réponse aux </a:t>
            </a:r>
            <a:r>
              <a:rPr lang="fr-CA" b="1" dirty="0" smtClean="0"/>
              <a:t>questions</a:t>
            </a:r>
            <a:r>
              <a:rPr lang="fr-CA" dirty="0" smtClean="0"/>
              <a:t> cliniques </a:t>
            </a:r>
            <a:r>
              <a:rPr lang="fr-CA" b="1" dirty="0" smtClean="0"/>
              <a:t>ponctuelles</a:t>
            </a:r>
            <a:r>
              <a:rPr lang="fr-CA" dirty="0" smtClean="0"/>
              <a:t> des membres de l’équipe (médecins, infirmières…)</a:t>
            </a:r>
            <a:endParaRPr lang="fr-CA" dirty="0"/>
          </a:p>
          <a:p>
            <a:pPr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fr-CA" dirty="0" smtClean="0"/>
              <a:t>Développement d’</a:t>
            </a:r>
            <a:r>
              <a:rPr lang="fr-CA" b="1" dirty="0" smtClean="0"/>
              <a:t>outils cliniques</a:t>
            </a:r>
            <a:r>
              <a:rPr lang="fr-CA" dirty="0" smtClean="0"/>
              <a:t> ou d’aides à la décision selon les besoins du milieu</a:t>
            </a:r>
            <a:endParaRPr lang="fr-CA" b="1" dirty="0" smtClean="0"/>
          </a:p>
          <a:p>
            <a:pPr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fr-CA" i="1" dirty="0" smtClean="0"/>
              <a:t>À venir…</a:t>
            </a:r>
            <a:r>
              <a:rPr lang="fr-CA" dirty="0" smtClean="0"/>
              <a:t> développement de </a:t>
            </a:r>
            <a:r>
              <a:rPr lang="fr-CA" b="1" dirty="0" smtClean="0"/>
              <a:t>plans de transfert </a:t>
            </a:r>
            <a:r>
              <a:rPr lang="fr-CA" dirty="0" smtClean="0"/>
              <a:t>avec les centres hospitaliers ou les pharmacies communautaires selon les besoins</a:t>
            </a:r>
            <a:endParaRPr lang="fr-CA" dirty="0"/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565826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 smtClean="0"/>
              <a:t>Exemple de collaboration avec le pharmacien GMF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CA" sz="1600" dirty="0" smtClean="0"/>
              <a:t>Femme, 54 ans.</a:t>
            </a:r>
          </a:p>
          <a:p>
            <a:pPr marL="0" indent="0">
              <a:buNone/>
            </a:pPr>
            <a:r>
              <a:rPr lang="fr-CA" sz="1600" b="1" dirty="0" smtClean="0"/>
              <a:t>Habitudes de vie </a:t>
            </a:r>
            <a:r>
              <a:rPr lang="fr-CA" sz="1600" dirty="0" smtClean="0"/>
              <a:t>: café (10 </a:t>
            </a:r>
            <a:r>
              <a:rPr lang="fr-CA" sz="1600" dirty="0" smtClean="0">
                <a:sym typeface="Wingdings" panose="05000000000000000000" pitchFamily="2" charset="2"/>
              </a:rPr>
              <a:t> 5/j), yoga 1x/sem.</a:t>
            </a:r>
          </a:p>
          <a:p>
            <a:pPr marL="0" indent="0">
              <a:buNone/>
            </a:pPr>
            <a:r>
              <a:rPr lang="fr-CA" sz="1600" b="1" dirty="0" smtClean="0">
                <a:sym typeface="Wingdings" panose="05000000000000000000" pitchFamily="2" charset="2"/>
              </a:rPr>
              <a:t>HMA</a:t>
            </a:r>
            <a:r>
              <a:rPr lang="fr-CA" sz="1600" dirty="0" smtClean="0">
                <a:sym typeface="Wingdings" panose="05000000000000000000" pitchFamily="2" charset="2"/>
              </a:rPr>
              <a:t> : 3</a:t>
            </a:r>
            <a:r>
              <a:rPr lang="fr-CA" sz="1600" baseline="30000" dirty="0" smtClean="0">
                <a:sym typeface="Wingdings" panose="05000000000000000000" pitchFamily="2" charset="2"/>
              </a:rPr>
              <a:t>e</a:t>
            </a:r>
            <a:r>
              <a:rPr lang="fr-CA" sz="1600" dirty="0" smtClean="0">
                <a:sym typeface="Wingdings" panose="05000000000000000000" pitchFamily="2" charset="2"/>
              </a:rPr>
              <a:t> épisode de dépression. Psychothérapie déjà en place.</a:t>
            </a:r>
            <a:endParaRPr lang="fr-CA" sz="1600" dirty="0"/>
          </a:p>
          <a:p>
            <a:pPr marL="0" indent="0">
              <a:buNone/>
            </a:pPr>
            <a:r>
              <a:rPr lang="fr-CA" sz="1600" b="1" dirty="0" err="1" smtClean="0"/>
              <a:t>Sx</a:t>
            </a:r>
            <a:r>
              <a:rPr lang="fr-CA" sz="1600" dirty="0" smtClean="0"/>
              <a:t> : Fatigue, tristesse, difficulté à travailler (travailleuse autonome, donc pas d’arrêt possible), pas d’idées noires, manque d’énergie, phobie sociale, désorganisée, sentiment d’abandon, bouffées vasomotrices associées à ménopause.</a:t>
            </a:r>
          </a:p>
          <a:p>
            <a:pPr marL="0" indent="0">
              <a:buNone/>
            </a:pPr>
            <a:r>
              <a:rPr lang="fr-CA" sz="1600" b="1" dirty="0" smtClean="0"/>
              <a:t>Sous </a:t>
            </a:r>
            <a:r>
              <a:rPr lang="fr-CA" sz="1600" b="1" dirty="0" err="1"/>
              <a:t>v</a:t>
            </a:r>
            <a:r>
              <a:rPr lang="fr-CA" sz="1600" b="1" dirty="0" err="1" smtClean="0"/>
              <a:t>enlafaxine</a:t>
            </a:r>
            <a:r>
              <a:rPr lang="fr-CA" sz="1600" b="1" dirty="0" smtClean="0"/>
              <a:t> 225 mg die.</a:t>
            </a:r>
          </a:p>
          <a:p>
            <a:pPr marL="0" indent="0">
              <a:buNone/>
            </a:pPr>
            <a:r>
              <a:rPr lang="fr-CA" sz="1600" b="1" dirty="0" err="1" smtClean="0"/>
              <a:t>Rx</a:t>
            </a:r>
            <a:r>
              <a:rPr lang="fr-CA" sz="1600" b="1" dirty="0" smtClean="0"/>
              <a:t> antérieurs </a:t>
            </a:r>
            <a:r>
              <a:rPr lang="fr-CA" sz="1600" dirty="0" smtClean="0"/>
              <a:t>: </a:t>
            </a:r>
            <a:r>
              <a:rPr lang="fr-CA" sz="1600" dirty="0" err="1"/>
              <a:t>b</a:t>
            </a:r>
            <a:r>
              <a:rPr lang="fr-CA" sz="1600" dirty="0" err="1" smtClean="0"/>
              <a:t>upropion</a:t>
            </a:r>
            <a:r>
              <a:rPr lang="fr-CA" sz="1600" dirty="0" smtClean="0"/>
              <a:t> XL 150 mg die (cessé car palpitations), </a:t>
            </a:r>
            <a:r>
              <a:rPr lang="fr-CA" sz="1600" dirty="0" err="1" smtClean="0"/>
              <a:t>Abilify</a:t>
            </a:r>
            <a:r>
              <a:rPr lang="fr-CA" sz="1600" dirty="0" smtClean="0"/>
              <a:t> 2 mg/jr (cessé en 2016 car nausées).</a:t>
            </a:r>
            <a:endParaRPr lang="fr-CA" sz="1600" dirty="0"/>
          </a:p>
          <a:p>
            <a:pPr marL="0" indent="0">
              <a:buNone/>
            </a:pPr>
            <a:r>
              <a:rPr lang="fr-CA" sz="1600" b="1" dirty="0" smtClean="0"/>
              <a:t>Raison d’implication de la PHM GMF </a:t>
            </a:r>
            <a:r>
              <a:rPr lang="fr-CA" sz="1600" dirty="0"/>
              <a:t>: </a:t>
            </a:r>
            <a:r>
              <a:rPr lang="fr-CA" sz="1600" dirty="0" smtClean="0"/>
              <a:t>MD a demandé verbalement à la PHM une suggestion de </a:t>
            </a:r>
            <a:r>
              <a:rPr lang="fr-CA" sz="1600" dirty="0" err="1" smtClean="0"/>
              <a:t>Tx</a:t>
            </a:r>
            <a:r>
              <a:rPr lang="fr-CA" sz="1600" dirty="0" smtClean="0"/>
              <a:t> car 3</a:t>
            </a:r>
            <a:r>
              <a:rPr lang="fr-CA" sz="1600" baseline="30000" dirty="0" smtClean="0"/>
              <a:t>e</a:t>
            </a:r>
            <a:r>
              <a:rPr lang="fr-CA" sz="1600" dirty="0" smtClean="0"/>
              <a:t> épisode de dépression sous </a:t>
            </a:r>
            <a:r>
              <a:rPr lang="fr-CA" sz="1600" dirty="0" err="1" smtClean="0"/>
              <a:t>venlafaxine</a:t>
            </a:r>
            <a:r>
              <a:rPr lang="fr-CA" sz="1600" dirty="0" smtClean="0"/>
              <a:t> 225 mg die. Dans un 2</a:t>
            </a:r>
            <a:r>
              <a:rPr lang="fr-CA" sz="1600" baseline="30000" dirty="0" smtClean="0"/>
              <a:t>e</a:t>
            </a:r>
            <a:r>
              <a:rPr lang="fr-CA" sz="1600" dirty="0" smtClean="0"/>
              <a:t> temps, la </a:t>
            </a:r>
            <a:r>
              <a:rPr lang="fr-CA" sz="1600" dirty="0" err="1" smtClean="0"/>
              <a:t>pte</a:t>
            </a:r>
            <a:r>
              <a:rPr lang="fr-CA" sz="1600" dirty="0" smtClean="0"/>
              <a:t> a </a:t>
            </a:r>
            <a:r>
              <a:rPr lang="fr-CA" sz="1600" dirty="0"/>
              <a:t>été référée par son MD à la PHM </a:t>
            </a:r>
            <a:r>
              <a:rPr lang="fr-CA" sz="1600" dirty="0" smtClean="0"/>
              <a:t>pour une rencontre.</a:t>
            </a:r>
            <a:endParaRPr lang="fr-CA" sz="1600" dirty="0"/>
          </a:p>
          <a:p>
            <a:pPr marL="0" indent="0">
              <a:buNone/>
            </a:pPr>
            <a:endParaRPr lang="fr-CA" sz="1600" dirty="0" smtClean="0"/>
          </a:p>
          <a:p>
            <a:pPr marL="0" indent="0">
              <a:buNone/>
            </a:pPr>
            <a:r>
              <a:rPr lang="fr-CA" sz="1600" b="1" dirty="0" smtClean="0"/>
              <a:t>Interventions</a:t>
            </a:r>
            <a:r>
              <a:rPr lang="fr-CA" sz="1600" dirty="0" smtClean="0"/>
              <a:t> : </a:t>
            </a:r>
          </a:p>
          <a:p>
            <a:pPr>
              <a:buFontTx/>
              <a:buChar char="-"/>
            </a:pPr>
            <a:r>
              <a:rPr lang="fr-CA" sz="1600" dirty="0" smtClean="0"/>
              <a:t>Suggestion de titrer </a:t>
            </a:r>
            <a:r>
              <a:rPr lang="fr-CA" sz="1600" dirty="0" err="1" smtClean="0"/>
              <a:t>venlafaxine</a:t>
            </a:r>
            <a:r>
              <a:rPr lang="fr-CA" sz="1600" dirty="0" smtClean="0"/>
              <a:t> ad 300 mg/jr (pour + d’effet noradrénergique), puis rencontre 1 mois plus tard avec PHM (bénéfices constatés avec </a:t>
            </a:r>
            <a:r>
              <a:rPr lang="fr-CA" sz="1600" dirty="0"/>
              <a:t>↑ dose </a:t>
            </a:r>
            <a:r>
              <a:rPr lang="fr-CA" sz="1600" dirty="0" smtClean="0"/>
              <a:t>+ révision des MNP). </a:t>
            </a:r>
          </a:p>
          <a:p>
            <a:pPr>
              <a:buFontTx/>
              <a:buChar char="-"/>
            </a:pPr>
            <a:r>
              <a:rPr lang="fr-CA" sz="1600" dirty="0" smtClean="0"/>
              <a:t>Suivi q mois à la clinique.</a:t>
            </a:r>
          </a:p>
        </p:txBody>
      </p:sp>
    </p:spTree>
    <p:extLst>
      <p:ext uri="{BB962C8B-B14F-4D97-AF65-F5344CB8AC3E}">
        <p14:creationId xmlns:p14="http://schemas.microsoft.com/office/powerpoint/2010/main" val="3434195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 smtClean="0"/>
              <a:t>Exemple de collaboration avec le pharmacien GMF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CA" sz="1600" dirty="0" smtClean="0"/>
              <a:t>Après quelques mois, </a:t>
            </a:r>
            <a:r>
              <a:rPr lang="fr-CA" sz="1600" dirty="0" err="1" smtClean="0"/>
              <a:t>pte</a:t>
            </a:r>
            <a:r>
              <a:rPr lang="fr-CA" sz="1600" dirty="0" smtClean="0"/>
              <a:t> vit un moment difficile avec idées noires (sans plan).</a:t>
            </a:r>
            <a:endParaRPr lang="fr-CA" sz="1600" dirty="0"/>
          </a:p>
          <a:p>
            <a:pPr marL="0" indent="0">
              <a:buNone/>
            </a:pPr>
            <a:endParaRPr lang="fr-CA" sz="1600" dirty="0" smtClean="0"/>
          </a:p>
          <a:p>
            <a:pPr marL="0" indent="0">
              <a:buNone/>
            </a:pPr>
            <a:r>
              <a:rPr lang="fr-CA" sz="1600" b="1" dirty="0" smtClean="0"/>
              <a:t>Interventions</a:t>
            </a:r>
            <a:r>
              <a:rPr lang="fr-CA" sz="1600" dirty="0" smtClean="0"/>
              <a:t> : </a:t>
            </a:r>
          </a:p>
          <a:p>
            <a:pPr>
              <a:buFontTx/>
              <a:buChar char="-"/>
            </a:pPr>
            <a:r>
              <a:rPr lang="fr-CA" sz="1600" dirty="0" smtClean="0"/>
              <a:t>Numéro Suicide Action transmis</a:t>
            </a:r>
          </a:p>
          <a:p>
            <a:pPr>
              <a:buFontTx/>
              <a:buChar char="-"/>
            </a:pPr>
            <a:r>
              <a:rPr lang="fr-CA" sz="1600" dirty="0" smtClean="0"/>
              <a:t>Suggestion de retenter </a:t>
            </a:r>
            <a:r>
              <a:rPr lang="fr-CA" sz="1600" dirty="0" err="1" smtClean="0"/>
              <a:t>Abilify</a:t>
            </a:r>
            <a:r>
              <a:rPr lang="fr-CA" sz="1600" dirty="0" smtClean="0"/>
              <a:t> 1 mg die puis ↑ si bien toléré malgré nausées antérieures (peut prendre </a:t>
            </a:r>
            <a:r>
              <a:rPr lang="fr-CA" sz="1600" dirty="0" err="1" smtClean="0"/>
              <a:t>Gravol</a:t>
            </a:r>
            <a:r>
              <a:rPr lang="fr-CA" sz="1600" dirty="0" smtClean="0"/>
              <a:t> </a:t>
            </a:r>
            <a:r>
              <a:rPr lang="fr-CA" sz="1600" dirty="0" err="1" smtClean="0"/>
              <a:t>prn</a:t>
            </a:r>
            <a:r>
              <a:rPr lang="fr-CA" sz="1600" dirty="0" smtClean="0"/>
              <a:t>) </a:t>
            </a:r>
            <a:r>
              <a:rPr lang="fr-CA" sz="1600" dirty="0" smtClean="0">
                <a:sym typeface="Wingdings" panose="05000000000000000000" pitchFamily="2" charset="2"/>
              </a:rPr>
              <a:t> </a:t>
            </a:r>
            <a:r>
              <a:rPr lang="fr-CA" sz="1600" dirty="0" err="1" smtClean="0">
                <a:sym typeface="Wingdings" panose="05000000000000000000" pitchFamily="2" charset="2"/>
              </a:rPr>
              <a:t>Pte</a:t>
            </a:r>
            <a:r>
              <a:rPr lang="fr-CA" sz="1600" dirty="0" smtClean="0">
                <a:sym typeface="Wingdings" panose="05000000000000000000" pitchFamily="2" charset="2"/>
              </a:rPr>
              <a:t> d’accord.</a:t>
            </a:r>
          </a:p>
          <a:p>
            <a:pPr>
              <a:buFontTx/>
              <a:buChar char="-"/>
            </a:pPr>
            <a:endParaRPr lang="fr-CA" sz="16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r-CA" sz="1600" dirty="0" smtClean="0">
                <a:sym typeface="Wingdings" panose="05000000000000000000" pitchFamily="2" charset="2"/>
              </a:rPr>
              <a:t>=&gt; Bonne tolérance d’</a:t>
            </a:r>
            <a:r>
              <a:rPr lang="fr-CA" sz="1600" dirty="0" err="1" smtClean="0">
                <a:sym typeface="Wingdings" panose="05000000000000000000" pitchFamily="2" charset="2"/>
              </a:rPr>
              <a:t>Abilify</a:t>
            </a:r>
            <a:r>
              <a:rPr lang="fr-CA" sz="1600" dirty="0" smtClean="0">
                <a:sym typeface="Wingdings" panose="05000000000000000000" pitchFamily="2" charset="2"/>
              </a:rPr>
              <a:t> ad 2 mg/jr, </a:t>
            </a:r>
            <a:r>
              <a:rPr lang="fr-CA" sz="1600" dirty="0" smtClean="0"/>
              <a:t>↓ café à 2/jr, ↑ yoga, inscription à un groupe d’entraide (Revivre), hygiène de vie améliorée, reprise du travail, dépression résolue.</a:t>
            </a:r>
          </a:p>
          <a:p>
            <a:pPr marL="0" indent="0">
              <a:buNone/>
            </a:pPr>
            <a:r>
              <a:rPr lang="fr-CA" sz="1600" dirty="0" smtClean="0"/>
              <a:t>Avisée de poursuivre médication à vie vu 3</a:t>
            </a:r>
            <a:r>
              <a:rPr lang="fr-CA" sz="1600" baseline="30000" dirty="0" smtClean="0"/>
              <a:t>e</a:t>
            </a:r>
            <a:r>
              <a:rPr lang="fr-CA" sz="1600" dirty="0" smtClean="0"/>
              <a:t> épisode.</a:t>
            </a:r>
            <a:endParaRPr lang="fr-CA" sz="1600" dirty="0"/>
          </a:p>
          <a:p>
            <a:pPr marL="0" indent="0">
              <a:buNone/>
            </a:pPr>
            <a:endParaRPr lang="fr-CA" sz="16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fr-CA" sz="1600" dirty="0" smtClean="0"/>
              <a:t>Ici, la </a:t>
            </a:r>
            <a:r>
              <a:rPr lang="fr-CA" sz="1600" b="1" dirty="0" smtClean="0"/>
              <a:t>PHM GMF a contribué à </a:t>
            </a:r>
            <a:r>
              <a:rPr lang="fr-CA" sz="1600" dirty="0" smtClean="0"/>
              <a:t>: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fr-CA" sz="1400" dirty="0"/>
              <a:t>R</a:t>
            </a:r>
            <a:r>
              <a:rPr lang="fr-CA" sz="1400" dirty="0" smtClean="0"/>
              <a:t>ésoudre la dépression de la </a:t>
            </a:r>
            <a:r>
              <a:rPr lang="fr-CA" sz="1400" dirty="0" err="1" smtClean="0"/>
              <a:t>pte</a:t>
            </a:r>
            <a:r>
              <a:rPr lang="fr-CA" sz="1400" dirty="0" smtClean="0"/>
              <a:t> tout en gérant les E2 </a:t>
            </a:r>
            <a:r>
              <a:rPr lang="fr-CA" sz="1400" dirty="0"/>
              <a:t>liés à la thérapie</a:t>
            </a:r>
            <a:r>
              <a:rPr lang="fr-CA" sz="1400" dirty="0" smtClean="0"/>
              <a:t>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fr-CA" sz="1400" dirty="0" smtClean="0"/>
              <a:t>Évaluer la </a:t>
            </a:r>
            <a:r>
              <a:rPr lang="fr-CA" sz="1400" dirty="0" err="1" smtClean="0"/>
              <a:t>pte</a:t>
            </a:r>
            <a:r>
              <a:rPr lang="fr-CA" sz="1400" dirty="0" smtClean="0"/>
              <a:t> dans son ensemble, faire l’histoire médicamenteuse et optimiser sa thérapie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fr-CA" sz="1400" dirty="0" smtClean="0"/>
              <a:t>Offrir du support pour le suivi et des conseils pour l’amélioration de l’hygiène de vie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fr-CA" sz="1400" dirty="0" smtClean="0"/>
              <a:t>Renforcer le discours motivationnel avec référence à un groupe de soutien</a:t>
            </a:r>
          </a:p>
          <a:p>
            <a:pPr marL="57150" indent="0">
              <a:buNone/>
            </a:pPr>
            <a:endParaRPr lang="fr-CA" sz="1600" dirty="0"/>
          </a:p>
          <a:p>
            <a:pPr indent="-285750">
              <a:buFont typeface="Wingdings" panose="05000000000000000000" pitchFamily="2" charset="2"/>
              <a:buChar char="v"/>
            </a:pPr>
            <a:r>
              <a:rPr lang="fr-CA" sz="1600" b="1" i="1" dirty="0" smtClean="0"/>
              <a:t>Qui donc voudrait se passer de cette expertise?</a:t>
            </a:r>
            <a:endParaRPr lang="fr-CA" sz="1600" b="1" i="1" dirty="0"/>
          </a:p>
        </p:txBody>
      </p:sp>
    </p:spTree>
    <p:extLst>
      <p:ext uri="{BB962C8B-B14F-4D97-AF65-F5344CB8AC3E}">
        <p14:creationId xmlns:p14="http://schemas.microsoft.com/office/powerpoint/2010/main" val="2368319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1861" y="274638"/>
            <a:ext cx="8074595" cy="706437"/>
          </a:xfrm>
        </p:spPr>
        <p:txBody>
          <a:bodyPr>
            <a:noAutofit/>
          </a:bodyPr>
          <a:lstStyle/>
          <a:p>
            <a:r>
              <a:rPr lang="fr-CA" dirty="0" smtClean="0"/>
              <a:t>Exemples d’utilisation non optimale du pharmacien en GMF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01860" y="1124744"/>
            <a:ext cx="8362627" cy="4811840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fr-CA" sz="2200" dirty="0" smtClean="0"/>
              <a:t>Ce qui s’éloigne du cadre ministériel</a:t>
            </a:r>
            <a:r>
              <a:rPr lang="fr-CA" sz="2200" baseline="30000" dirty="0" smtClean="0"/>
              <a:t>3</a:t>
            </a:r>
            <a:r>
              <a:rPr lang="fr-CA" sz="2200" dirty="0" smtClean="0"/>
              <a:t> entourant la pratique de la pharmacie en GMF : </a:t>
            </a:r>
            <a:endParaRPr lang="fr-CA" sz="2200" dirty="0"/>
          </a:p>
          <a:p>
            <a:pPr>
              <a:spcBef>
                <a:spcPts val="600"/>
              </a:spcBef>
            </a:pPr>
            <a:r>
              <a:rPr lang="fr-CA" sz="2200" dirty="0" smtClean="0"/>
              <a:t>Remplir des demandes de </a:t>
            </a:r>
            <a:r>
              <a:rPr lang="fr-CA" sz="2200" b="1" dirty="0" smtClean="0"/>
              <a:t>médicaments d’exception </a:t>
            </a:r>
            <a:r>
              <a:rPr lang="fr-CA" sz="2200" dirty="0" smtClean="0"/>
              <a:t>sans particularité</a:t>
            </a:r>
          </a:p>
          <a:p>
            <a:pPr>
              <a:spcBef>
                <a:spcPts val="600"/>
              </a:spcBef>
            </a:pPr>
            <a:r>
              <a:rPr lang="fr-CA" sz="2200" dirty="0" smtClean="0"/>
              <a:t>Réaliser des actes qui peuvent être faits en </a:t>
            </a:r>
            <a:r>
              <a:rPr lang="fr-CA" sz="2200" b="1" dirty="0" smtClean="0"/>
              <a:t>pharmacie communautaire</a:t>
            </a:r>
          </a:p>
          <a:p>
            <a:pPr lvl="1">
              <a:spcBef>
                <a:spcPts val="600"/>
              </a:spcBef>
            </a:pPr>
            <a:r>
              <a:rPr lang="fr-CA" sz="1800" dirty="0" smtClean="0"/>
              <a:t>Certains suivis, tel que ceux pouvant être faits via la Loi 41</a:t>
            </a:r>
          </a:p>
          <a:p>
            <a:pPr lvl="1">
              <a:spcBef>
                <a:spcPts val="600"/>
              </a:spcBef>
            </a:pPr>
            <a:r>
              <a:rPr lang="fr-CA" sz="1800" dirty="0" smtClean="0"/>
              <a:t>Évaluations pour des conditions mineures dont le </a:t>
            </a:r>
            <a:r>
              <a:rPr lang="fr-CA" sz="1800" dirty="0" err="1" smtClean="0"/>
              <a:t>Dx</a:t>
            </a:r>
            <a:r>
              <a:rPr lang="fr-CA" sz="1800" dirty="0" smtClean="0"/>
              <a:t> est déjà connu</a:t>
            </a:r>
          </a:p>
          <a:p>
            <a:pPr marL="514350" indent="-457200">
              <a:spcBef>
                <a:spcPts val="600"/>
              </a:spcBef>
            </a:pPr>
            <a:r>
              <a:rPr lang="fr-CA" sz="2200" dirty="0" smtClean="0"/>
              <a:t>Gérer les </a:t>
            </a:r>
            <a:r>
              <a:rPr lang="fr-CA" sz="2200" b="1" dirty="0" smtClean="0"/>
              <a:t>renouvellements par fax </a:t>
            </a:r>
            <a:r>
              <a:rPr lang="fr-CA" sz="2200" dirty="0" smtClean="0"/>
              <a:t>des pharmacies communautaires</a:t>
            </a:r>
            <a:endParaRPr lang="fr-CA" sz="2200" dirty="0"/>
          </a:p>
          <a:p>
            <a:pPr marL="514350" indent="-457200">
              <a:spcBef>
                <a:spcPts val="1200"/>
              </a:spcBef>
              <a:buFont typeface="Wingdings" panose="05000000000000000000" pitchFamily="2" charset="2"/>
              <a:buChar char="v"/>
            </a:pPr>
            <a:r>
              <a:rPr lang="fr-CA" sz="2200" i="1" dirty="0" smtClean="0"/>
              <a:t>Le pharmacien en GMF reste un membre de l’équipe et peut toujours offrir son aide en cas de difficulté même s’il ne s’agit pas de ses tâches principales !</a:t>
            </a:r>
          </a:p>
        </p:txBody>
      </p:sp>
    </p:spTree>
    <p:extLst>
      <p:ext uri="{BB962C8B-B14F-4D97-AF65-F5344CB8AC3E}">
        <p14:creationId xmlns:p14="http://schemas.microsoft.com/office/powerpoint/2010/main" val="3909908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CA" dirty="0" smtClean="0"/>
              <a:t>Qui référer au pharmacien du </a:t>
            </a:r>
            <a:r>
              <a:rPr lang="fr-CA" dirty="0" err="1" smtClean="0"/>
              <a:t>gmf</a:t>
            </a:r>
            <a:r>
              <a:rPr lang="fr-CA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566391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Qui référer au pharmacien du GMF?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01861" y="1125537"/>
            <a:ext cx="3970139" cy="48110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A" b="1" dirty="0" smtClean="0"/>
              <a:t>Patients avec…</a:t>
            </a:r>
            <a:endParaRPr lang="fr-CA" b="1" dirty="0"/>
          </a:p>
          <a:p>
            <a:pPr>
              <a:spcBef>
                <a:spcPts val="600"/>
              </a:spcBef>
            </a:pPr>
            <a:r>
              <a:rPr lang="fr-CA" sz="1800" dirty="0" smtClean="0"/>
              <a:t>Pharmacothérapie complexe</a:t>
            </a:r>
            <a:endParaRPr lang="fr-CA" sz="1800" dirty="0"/>
          </a:p>
          <a:p>
            <a:endParaRPr lang="fr-CA" sz="1800" dirty="0" smtClean="0"/>
          </a:p>
          <a:p>
            <a:endParaRPr lang="fr-CA" sz="1800" dirty="0"/>
          </a:p>
          <a:p>
            <a:endParaRPr lang="fr-CA" sz="1800" dirty="0"/>
          </a:p>
          <a:p>
            <a:r>
              <a:rPr lang="fr-CA" sz="1800" dirty="0" smtClean="0"/>
              <a:t>Pharmacothérapie exigeant des suivis étroits et des ajustements fréquents</a:t>
            </a:r>
            <a:endParaRPr lang="fr-CA" sz="1800" dirty="0"/>
          </a:p>
          <a:p>
            <a:endParaRPr lang="fr-CA" sz="800" dirty="0"/>
          </a:p>
          <a:p>
            <a:r>
              <a:rPr lang="fr-CA" sz="1800" dirty="0" smtClean="0"/>
              <a:t>Épisodes fréquents d’hospitalisation, grands utilisateurs de services</a:t>
            </a:r>
            <a:endParaRPr lang="fr-CA" sz="1800" dirty="0"/>
          </a:p>
          <a:p>
            <a:endParaRPr lang="fr-CA" sz="1800" dirty="0" smtClean="0"/>
          </a:p>
          <a:p>
            <a:endParaRPr lang="fr-CA" sz="1800" dirty="0"/>
          </a:p>
          <a:p>
            <a:r>
              <a:rPr lang="fr-CA" sz="1800" dirty="0" smtClean="0"/>
              <a:t>Adhésion problématique avec besoin accru de soutien</a:t>
            </a:r>
            <a:endParaRPr lang="fr-CA" sz="1800" dirty="0"/>
          </a:p>
          <a:p>
            <a:pPr>
              <a:buNone/>
            </a:pPr>
            <a:endParaRPr lang="fr-CA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932040" y="1125536"/>
            <a:ext cx="3970139" cy="48110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0"/>
              </a:spcBef>
              <a:buClr>
                <a:schemeClr val="accent4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ts val="0"/>
              </a:spcBef>
              <a:buClr>
                <a:schemeClr val="accent3"/>
              </a:buClr>
              <a:buSzPct val="100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ts val="0"/>
              </a:spcBef>
              <a:buClr>
                <a:schemeClr val="accent4"/>
              </a:buClr>
              <a:buSzPct val="75000"/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0"/>
              </a:spcBef>
              <a:buClr>
                <a:schemeClr val="accent3"/>
              </a:buClr>
              <a:buSzPct val="75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0"/>
              </a:spcBef>
              <a:buClr>
                <a:schemeClr val="accent4"/>
              </a:buClr>
              <a:buSzPct val="50000"/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ts val="0"/>
              </a:spcBef>
              <a:buClr>
                <a:schemeClr val="accent3"/>
              </a:buClr>
              <a:buSzPct val="50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CA" sz="3400" b="1" dirty="0" smtClean="0"/>
              <a:t>Exemples</a:t>
            </a:r>
            <a:endParaRPr lang="fr-CA" b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fr-CA" sz="1700" dirty="0" smtClean="0"/>
              <a:t>Diabète, hypertension, douleur, troubles de l’humeur difficiles à contrôler malgré plusieurs essais </a:t>
            </a:r>
            <a:r>
              <a:rPr lang="fr-CA" sz="1700" dirty="0" err="1" smtClean="0"/>
              <a:t>Rx</a:t>
            </a:r>
            <a:r>
              <a:rPr lang="fr-CA" sz="1700" dirty="0" smtClean="0"/>
              <a:t>, soupçon de cascade médicamenteuse</a:t>
            </a:r>
          </a:p>
          <a:p>
            <a:pPr>
              <a:buFont typeface="Wingdings" panose="05000000000000000000" pitchFamily="2" charset="2"/>
              <a:buChar char="Ø"/>
            </a:pPr>
            <a:endParaRPr lang="fr-CA" sz="17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fr-CA" sz="1700" dirty="0" smtClean="0"/>
              <a:t>Personnes âgées fragiles, insuffisance rénale chroniques, </a:t>
            </a:r>
            <a:r>
              <a:rPr lang="fr-CA" sz="1700" dirty="0" err="1" smtClean="0"/>
              <a:t>polymédication</a:t>
            </a:r>
            <a:r>
              <a:rPr lang="fr-CA" sz="1700" dirty="0" smtClean="0"/>
              <a:t>…</a:t>
            </a:r>
          </a:p>
          <a:p>
            <a:pPr>
              <a:buFont typeface="Wingdings" panose="05000000000000000000" pitchFamily="2" charset="2"/>
              <a:buChar char="Ø"/>
            </a:pPr>
            <a:endParaRPr lang="fr-CA" sz="17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fr-CA" sz="1700" dirty="0" smtClean="0"/>
              <a:t>EAMPOC fréquentes, chutes, débalancements glycémiques ou électrolytiques</a:t>
            </a:r>
          </a:p>
          <a:p>
            <a:pPr>
              <a:buFont typeface="Wingdings" panose="05000000000000000000" pitchFamily="2" charset="2"/>
              <a:buChar char="Ø"/>
            </a:pPr>
            <a:endParaRPr lang="fr-CA" sz="17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fr-CA" sz="1700" dirty="0" smtClean="0"/>
              <a:t>Sevrage de </a:t>
            </a:r>
            <a:r>
              <a:rPr lang="fr-CA" sz="1700" dirty="0" err="1" smtClean="0"/>
              <a:t>benzo</a:t>
            </a:r>
            <a:r>
              <a:rPr lang="fr-CA" sz="1700" dirty="0" smtClean="0"/>
              <a:t>./antipsychotiques/   « Z-</a:t>
            </a:r>
            <a:r>
              <a:rPr lang="fr-CA" sz="1700" dirty="0" err="1" smtClean="0"/>
              <a:t>drugs</a:t>
            </a:r>
            <a:r>
              <a:rPr lang="fr-CA" sz="1700" dirty="0" smtClean="0"/>
              <a:t> », cessation tabagique, asthme difficile à contrôler…</a:t>
            </a:r>
          </a:p>
          <a:p>
            <a:pPr>
              <a:buFont typeface="Arial" panose="020B0604020202020204" pitchFamily="34" charset="0"/>
              <a:buNone/>
            </a:pPr>
            <a:endParaRPr lang="fr-CA" dirty="0"/>
          </a:p>
        </p:txBody>
      </p:sp>
      <p:sp>
        <p:nvSpPr>
          <p:cNvPr id="5" name="Rectangle 4"/>
          <p:cNvSpPr/>
          <p:nvPr/>
        </p:nvSpPr>
        <p:spPr>
          <a:xfrm>
            <a:off x="2987824" y="5733256"/>
            <a:ext cx="6624736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A" sz="1000" dirty="0">
                <a:solidFill>
                  <a:srgbClr val="000000"/>
                </a:solidFill>
                <a:latin typeface="Verdana" panose="020B0604030504040204" pitchFamily="34" charset="0"/>
              </a:rPr>
              <a:t>Tiré du Guide d’intégration des pharmaciens en GMF</a:t>
            </a:r>
            <a:r>
              <a:rPr lang="fr-CA" sz="1000" baseline="30000" dirty="0">
                <a:solidFill>
                  <a:srgbClr val="000000"/>
                </a:solidFill>
                <a:latin typeface="Verdana" panose="020B0604030504040204" pitchFamily="34" charset="0"/>
              </a:rPr>
              <a:t>3</a:t>
            </a:r>
            <a:r>
              <a:rPr lang="fr-CA" sz="1000" dirty="0">
                <a:solidFill>
                  <a:srgbClr val="000000"/>
                </a:solidFill>
                <a:latin typeface="Verdana" panose="020B0604030504040204" pitchFamily="34" charset="0"/>
              </a:rPr>
              <a:t>, révisé par comité de travail RQP GMF</a:t>
            </a:r>
            <a:endParaRPr lang="fr-CA" sz="1000" dirty="0"/>
          </a:p>
          <a:p>
            <a:r>
              <a:rPr lang="fr-CA" dirty="0"/>
              <a:t/>
            </a:r>
            <a:br>
              <a:rPr lang="fr-CA" dirty="0"/>
            </a:b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909908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**Messages clés**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 smtClean="0"/>
              <a:t>Le pharmacien est un </a:t>
            </a:r>
            <a:r>
              <a:rPr lang="fr-CA" b="1" dirty="0" smtClean="0"/>
              <a:t>expert</a:t>
            </a:r>
            <a:r>
              <a:rPr lang="fr-CA" dirty="0" smtClean="0"/>
              <a:t> de la </a:t>
            </a:r>
            <a:r>
              <a:rPr lang="fr-CA" b="1" dirty="0" smtClean="0"/>
              <a:t>pharmacothérapie </a:t>
            </a:r>
            <a:r>
              <a:rPr lang="fr-CA" dirty="0" smtClean="0"/>
              <a:t>et un </a:t>
            </a:r>
            <a:r>
              <a:rPr lang="fr-CA" b="1" dirty="0" smtClean="0"/>
              <a:t>allié</a:t>
            </a:r>
            <a:r>
              <a:rPr lang="fr-CA" dirty="0" smtClean="0"/>
              <a:t> dans l’équipe interdisciplinaire</a:t>
            </a:r>
          </a:p>
          <a:p>
            <a:pPr lvl="1"/>
            <a:r>
              <a:rPr lang="fr-CA" dirty="0" smtClean="0"/>
              <a:t>Partage du </a:t>
            </a:r>
            <a:r>
              <a:rPr lang="fr-CA" b="1" dirty="0" smtClean="0"/>
              <a:t>suivi (prise en charge)</a:t>
            </a:r>
            <a:r>
              <a:rPr lang="fr-CA" dirty="0" smtClean="0"/>
              <a:t> pharmaco-thérapeutique, surveillance de l’efficacité, de l’innocuité et de l’adhésion</a:t>
            </a:r>
          </a:p>
          <a:p>
            <a:pPr lvl="1"/>
            <a:r>
              <a:rPr lang="fr-CA" b="1" dirty="0" smtClean="0"/>
              <a:t>Ajustements</a:t>
            </a:r>
            <a:r>
              <a:rPr lang="fr-CA" dirty="0" smtClean="0"/>
              <a:t> de doses</a:t>
            </a:r>
            <a:endParaRPr lang="fr-CA" b="1" dirty="0" smtClean="0"/>
          </a:p>
          <a:p>
            <a:pPr lvl="1"/>
            <a:r>
              <a:rPr lang="fr-CA" dirty="0" smtClean="0"/>
              <a:t>Source d’</a:t>
            </a:r>
            <a:r>
              <a:rPr lang="fr-CA" b="1" dirty="0" smtClean="0"/>
              <a:t>information</a:t>
            </a:r>
            <a:endParaRPr lang="fr-CA" dirty="0" smtClean="0"/>
          </a:p>
          <a:p>
            <a:pPr lvl="1"/>
            <a:r>
              <a:rPr lang="fr-CA" dirty="0" smtClean="0"/>
              <a:t>Analyse de </a:t>
            </a:r>
            <a:r>
              <a:rPr lang="fr-CA" b="1" dirty="0" smtClean="0"/>
              <a:t>dossiers complexes</a:t>
            </a:r>
            <a:r>
              <a:rPr lang="fr-CA" dirty="0" smtClean="0"/>
              <a:t>, révision proactive des dossiers selon les nouvelles </a:t>
            </a:r>
            <a:r>
              <a:rPr lang="fr-CA" b="1" dirty="0" smtClean="0"/>
              <a:t>données probantes</a:t>
            </a:r>
            <a:endParaRPr lang="fr-CA" dirty="0" smtClean="0"/>
          </a:p>
          <a:p>
            <a:pPr lvl="1"/>
            <a:r>
              <a:rPr lang="fr-CA" dirty="0" smtClean="0"/>
              <a:t>Suggestion de </a:t>
            </a:r>
            <a:r>
              <a:rPr lang="fr-CA" b="1" dirty="0" smtClean="0"/>
              <a:t>plans</a:t>
            </a:r>
            <a:r>
              <a:rPr lang="fr-CA" dirty="0" smtClean="0"/>
              <a:t> de traitement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843343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09611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4" descr="https://lh6.googleusercontent.com/PoumOfFlyw3vvMtAzP7oQAdZjkEewKF3Trr2xpnnNydtOr_irhyf3R65_CkTvlOktHEKRqSaGqjs22yOu4PlrCCaSnYhSzy2VB21gqMgAaI4S4W99glNjU-nrKxRdgSQarKZNh6olu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0392" y="1757454"/>
            <a:ext cx="3271236" cy="2535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https://lh5.googleusercontent.com/g61jdXxfKMlV5S6nXjytyUkfUR00r-MAf_y8oNxvXMlVzj6j1kj3ouZTH6TBGksRD4LfhxAe4Yt9Bj_EcYk6GcHNAJ4JKVMNNWYbxbmWjUi2d4Woyzo2NUq9kP1l2Qd3a2rz3hLgwI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145" y="1844824"/>
            <a:ext cx="3467945" cy="2688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Vue d’ensemble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01861" y="1125537"/>
            <a:ext cx="3826123" cy="4811047"/>
          </a:xfrm>
        </p:spPr>
        <p:txBody>
          <a:bodyPr>
            <a:normAutofit/>
          </a:bodyPr>
          <a:lstStyle/>
          <a:p>
            <a:r>
              <a:rPr lang="fr-CA" sz="1800" dirty="0" smtClean="0"/>
              <a:t>Selon les plus récentes données au </a:t>
            </a:r>
            <a:r>
              <a:rPr lang="fr-CA" sz="1800" b="1" dirty="0" smtClean="0"/>
              <a:t>Québec</a:t>
            </a:r>
            <a:r>
              <a:rPr lang="fr-CA" sz="1800" baseline="30000" dirty="0" smtClean="0"/>
              <a:t>2</a:t>
            </a:r>
            <a:r>
              <a:rPr lang="fr-CA" sz="1800" dirty="0" smtClean="0"/>
              <a:t> : </a:t>
            </a:r>
            <a:endParaRPr lang="fr-CA" sz="1800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5066357" y="1124744"/>
            <a:ext cx="3826123" cy="48110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0"/>
              </a:spcBef>
              <a:buClr>
                <a:schemeClr val="accent4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ts val="0"/>
              </a:spcBef>
              <a:buClr>
                <a:schemeClr val="accent3"/>
              </a:buClr>
              <a:buSzPct val="100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ts val="0"/>
              </a:spcBef>
              <a:buClr>
                <a:schemeClr val="accent4"/>
              </a:buClr>
              <a:buSzPct val="75000"/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0"/>
              </a:spcBef>
              <a:buClr>
                <a:schemeClr val="accent3"/>
              </a:buClr>
              <a:buSzPct val="75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0"/>
              </a:spcBef>
              <a:buClr>
                <a:schemeClr val="accent4"/>
              </a:buClr>
              <a:buSzPct val="50000"/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ts val="0"/>
              </a:spcBef>
              <a:buClr>
                <a:schemeClr val="accent3"/>
              </a:buClr>
              <a:buSzPct val="50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CA" sz="1800" dirty="0" smtClean="0"/>
              <a:t>Un sondage</a:t>
            </a:r>
            <a:r>
              <a:rPr lang="fr-CA" sz="1800" baseline="30000" dirty="0" smtClean="0"/>
              <a:t>2</a:t>
            </a:r>
            <a:r>
              <a:rPr lang="fr-CA" sz="1800" dirty="0" smtClean="0"/>
              <a:t> réalisé auprès des GMF de </a:t>
            </a:r>
            <a:r>
              <a:rPr lang="fr-CA" sz="1800" b="1" dirty="0" smtClean="0"/>
              <a:t>Montréal</a:t>
            </a:r>
            <a:r>
              <a:rPr lang="fr-CA" sz="1800" dirty="0" smtClean="0"/>
              <a:t> révèle que :</a:t>
            </a:r>
            <a:endParaRPr lang="fr-CA" sz="1800" dirty="0"/>
          </a:p>
        </p:txBody>
      </p:sp>
      <p:sp>
        <p:nvSpPr>
          <p:cNvPr id="5" name="Rectangle 4"/>
          <p:cNvSpPr/>
          <p:nvPr/>
        </p:nvSpPr>
        <p:spPr>
          <a:xfrm>
            <a:off x="780754" y="4293096"/>
            <a:ext cx="346833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fr-FR" b="1" dirty="0">
                <a:ln/>
                <a:solidFill>
                  <a:srgbClr val="128ECC"/>
                </a:solidFill>
              </a:rPr>
              <a:t>2</a:t>
            </a:r>
            <a:r>
              <a:rPr lang="fr-FR" b="1" cap="none" spc="0" dirty="0" smtClean="0">
                <a:ln/>
                <a:solidFill>
                  <a:srgbClr val="128ECC"/>
                </a:solidFill>
                <a:effectLst/>
              </a:rPr>
              <a:t>54 des 350 GMF ont engagé </a:t>
            </a:r>
            <a:r>
              <a:rPr lang="fr-FR" b="1" dirty="0" smtClean="0">
                <a:ln/>
                <a:solidFill>
                  <a:srgbClr val="128ECC"/>
                </a:solidFill>
              </a:rPr>
              <a:t>un ou plusieurs</a:t>
            </a:r>
            <a:r>
              <a:rPr lang="fr-FR" b="1" cap="none" spc="0" dirty="0" smtClean="0">
                <a:ln/>
                <a:solidFill>
                  <a:srgbClr val="128ECC"/>
                </a:solidFill>
                <a:effectLst/>
              </a:rPr>
              <a:t> pharmaciens en date de </a:t>
            </a:r>
            <a:r>
              <a:rPr lang="fr-FR" b="1" dirty="0" smtClean="0">
                <a:ln/>
                <a:solidFill>
                  <a:srgbClr val="128ECC"/>
                </a:solidFill>
              </a:rPr>
              <a:t>mars</a:t>
            </a:r>
            <a:r>
              <a:rPr lang="fr-FR" b="1" cap="none" spc="0" dirty="0" smtClean="0">
                <a:ln/>
                <a:solidFill>
                  <a:srgbClr val="128ECC"/>
                </a:solidFill>
                <a:effectLst/>
              </a:rPr>
              <a:t> 2019</a:t>
            </a:r>
            <a:endParaRPr lang="fr-FR" b="1" cap="none" spc="0" dirty="0">
              <a:ln/>
              <a:solidFill>
                <a:srgbClr val="128ECC"/>
              </a:solidFill>
              <a:effectLst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245250" y="4005064"/>
            <a:ext cx="3468336" cy="203132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fr-FR" b="1" cap="none" spc="0" dirty="0" smtClean="0">
                <a:ln/>
                <a:solidFill>
                  <a:srgbClr val="128ECC"/>
                </a:solidFill>
                <a:effectLst/>
              </a:rPr>
              <a:t>Présenc</a:t>
            </a:r>
            <a:r>
              <a:rPr lang="fr-FR" b="1" dirty="0" smtClean="0">
                <a:ln/>
                <a:solidFill>
                  <a:srgbClr val="128ECC"/>
                </a:solidFill>
              </a:rPr>
              <a:t>e de pharmaciens dans les GMF par CIUSSS : </a:t>
            </a:r>
          </a:p>
          <a:p>
            <a:pPr algn="ctr"/>
            <a:r>
              <a:rPr lang="fr-FR" b="1" cap="none" spc="0" dirty="0" smtClean="0">
                <a:ln/>
                <a:solidFill>
                  <a:srgbClr val="128ECC"/>
                </a:solidFill>
                <a:effectLst/>
              </a:rPr>
              <a:t>Ouest = </a:t>
            </a:r>
            <a:r>
              <a:rPr lang="fr-FR" b="1" dirty="0">
                <a:ln/>
                <a:solidFill>
                  <a:srgbClr val="128ECC"/>
                </a:solidFill>
              </a:rPr>
              <a:t>5</a:t>
            </a:r>
            <a:r>
              <a:rPr lang="fr-FR" b="1" cap="none" spc="0" dirty="0" smtClean="0">
                <a:ln/>
                <a:solidFill>
                  <a:srgbClr val="128ECC"/>
                </a:solidFill>
                <a:effectLst/>
              </a:rPr>
              <a:t>/6</a:t>
            </a:r>
          </a:p>
          <a:p>
            <a:pPr algn="ctr"/>
            <a:r>
              <a:rPr lang="fr-FR" b="1" dirty="0" smtClean="0">
                <a:ln/>
                <a:solidFill>
                  <a:srgbClr val="128ECC"/>
                </a:solidFill>
              </a:rPr>
              <a:t>Centre-Ouest = 13/18</a:t>
            </a:r>
          </a:p>
          <a:p>
            <a:pPr algn="ctr"/>
            <a:r>
              <a:rPr lang="fr-FR" b="1" cap="none" spc="0" dirty="0" smtClean="0">
                <a:ln/>
                <a:solidFill>
                  <a:srgbClr val="128ECC"/>
                </a:solidFill>
                <a:effectLst/>
              </a:rPr>
              <a:t>Centre-Sud = 11/13</a:t>
            </a:r>
          </a:p>
          <a:p>
            <a:pPr algn="ctr"/>
            <a:r>
              <a:rPr lang="fr-FR" b="1" dirty="0" smtClean="0">
                <a:ln/>
                <a:solidFill>
                  <a:srgbClr val="128ECC"/>
                </a:solidFill>
              </a:rPr>
              <a:t>Nord = 14/15</a:t>
            </a:r>
          </a:p>
          <a:p>
            <a:pPr algn="ctr"/>
            <a:r>
              <a:rPr lang="fr-FR" b="1" cap="none" spc="0" dirty="0" smtClean="0">
                <a:ln/>
                <a:solidFill>
                  <a:srgbClr val="128ECC"/>
                </a:solidFill>
                <a:effectLst/>
              </a:rPr>
              <a:t>Est = 11/15</a:t>
            </a:r>
          </a:p>
        </p:txBody>
      </p:sp>
      <p:sp>
        <p:nvSpPr>
          <p:cNvPr id="6" name="Rectangle 5"/>
          <p:cNvSpPr/>
          <p:nvPr/>
        </p:nvSpPr>
        <p:spPr>
          <a:xfrm>
            <a:off x="7966246" y="5739869"/>
            <a:ext cx="1637928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A" sz="1000" dirty="0">
                <a:solidFill>
                  <a:srgbClr val="000000"/>
                </a:solidFill>
                <a:latin typeface="Verdana" panose="020B0604030504040204" pitchFamily="34" charset="0"/>
              </a:rPr>
              <a:t>Mars </a:t>
            </a:r>
            <a:r>
              <a:rPr lang="fr-CA" sz="1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2019</a:t>
            </a:r>
            <a:endParaRPr lang="fr-CA" sz="1000" dirty="0"/>
          </a:p>
        </p:txBody>
      </p:sp>
      <p:sp>
        <p:nvSpPr>
          <p:cNvPr id="7" name="Rectangle 6"/>
          <p:cNvSpPr/>
          <p:nvPr/>
        </p:nvSpPr>
        <p:spPr>
          <a:xfrm>
            <a:off x="845840" y="2838128"/>
            <a:ext cx="106186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A" sz="900" dirty="0">
                <a:solidFill>
                  <a:srgbClr val="F79646"/>
                </a:solidFill>
                <a:latin typeface="Verdana" panose="020B0604030504040204" pitchFamily="34" charset="0"/>
              </a:rPr>
              <a:t>(</a:t>
            </a:r>
            <a:r>
              <a:rPr lang="fr-CA" sz="900" dirty="0" smtClean="0">
                <a:solidFill>
                  <a:srgbClr val="F79646"/>
                </a:solidFill>
                <a:latin typeface="Verdana" panose="020B0604030504040204" pitchFamily="34" charset="0"/>
              </a:rPr>
              <a:t>27%)</a:t>
            </a:r>
            <a:endParaRPr lang="fr-CA" sz="900" dirty="0"/>
          </a:p>
        </p:txBody>
      </p:sp>
      <p:sp>
        <p:nvSpPr>
          <p:cNvPr id="9" name="Rectangle 8"/>
          <p:cNvSpPr/>
          <p:nvPr/>
        </p:nvSpPr>
        <p:spPr>
          <a:xfrm>
            <a:off x="2699792" y="3861048"/>
            <a:ext cx="98985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A" sz="900" dirty="0">
                <a:solidFill>
                  <a:srgbClr val="3D85C6"/>
                </a:solidFill>
                <a:latin typeface="Verdana" panose="020B0604030504040204" pitchFamily="34" charset="0"/>
              </a:rPr>
              <a:t>(</a:t>
            </a:r>
            <a:r>
              <a:rPr lang="fr-CA" sz="900" dirty="0" smtClean="0">
                <a:solidFill>
                  <a:srgbClr val="3D85C6"/>
                </a:solidFill>
                <a:latin typeface="Verdana" panose="020B0604030504040204" pitchFamily="34" charset="0"/>
              </a:rPr>
              <a:t>73%)</a:t>
            </a:r>
            <a:endParaRPr lang="fr-CA" sz="900" dirty="0"/>
          </a:p>
        </p:txBody>
      </p:sp>
      <p:sp>
        <p:nvSpPr>
          <p:cNvPr id="12" name="Rectangle 11"/>
          <p:cNvSpPr/>
          <p:nvPr/>
        </p:nvSpPr>
        <p:spPr>
          <a:xfrm>
            <a:off x="7092280" y="3775298"/>
            <a:ext cx="98985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A" sz="900" dirty="0" smtClean="0">
                <a:solidFill>
                  <a:srgbClr val="3D85C6"/>
                </a:solidFill>
                <a:latin typeface="Verdana" panose="020B0604030504040204" pitchFamily="34" charset="0"/>
              </a:rPr>
              <a:t>(81%)</a:t>
            </a:r>
            <a:endParaRPr lang="fr-CA" sz="900" dirty="0"/>
          </a:p>
        </p:txBody>
      </p:sp>
      <p:sp>
        <p:nvSpPr>
          <p:cNvPr id="13" name="Rectangle 12"/>
          <p:cNvSpPr/>
          <p:nvPr/>
        </p:nvSpPr>
        <p:spPr>
          <a:xfrm>
            <a:off x="5580112" y="2617740"/>
            <a:ext cx="106186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A" sz="900" dirty="0" smtClean="0">
                <a:solidFill>
                  <a:srgbClr val="F79646"/>
                </a:solidFill>
                <a:latin typeface="Verdana" panose="020B0604030504040204" pitchFamily="34" charset="0"/>
              </a:rPr>
              <a:t>(19%)</a:t>
            </a:r>
            <a:endParaRPr lang="fr-CA" sz="9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Références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r-CA" sz="1200" dirty="0" err="1" smtClean="0"/>
              <a:t>Golbar</a:t>
            </a:r>
            <a:r>
              <a:rPr lang="fr-CA" sz="1200" dirty="0" smtClean="0"/>
              <a:t> </a:t>
            </a:r>
            <a:r>
              <a:rPr lang="fr-CA" sz="1200" dirty="0"/>
              <a:t>N, </a:t>
            </a:r>
            <a:r>
              <a:rPr lang="fr-CA" sz="1200" dirty="0" err="1"/>
              <a:t>Jorgenson</a:t>
            </a:r>
            <a:r>
              <a:rPr lang="fr-CA" sz="1200" dirty="0"/>
              <a:t> D. La responsabilité des soins de santé : Trousse d’outils du pharmacien membre d’une équipe de soins primaires. </a:t>
            </a:r>
            <a:r>
              <a:rPr lang="fr-CA" sz="1200" dirty="0" err="1"/>
              <a:t>University</a:t>
            </a:r>
            <a:r>
              <a:rPr lang="fr-CA" sz="1200" dirty="0"/>
              <a:t> of Saskatchewan. 2013: 15 pages</a:t>
            </a:r>
            <a:r>
              <a:rPr lang="fr-CA" sz="1200" dirty="0" smtClean="0"/>
              <a:t>.</a:t>
            </a:r>
            <a:endParaRPr lang="fr-CA" sz="1200" dirty="0"/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fr-CA" sz="1200" dirty="0"/>
              <a:t>Comité de travail du Réseau Québécois de Pharmaciens GMF. Recensement des pharmaciens dans les GMF du Québec, mise à jour mars 2019 (données internes).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fr-CA" sz="1200" dirty="0" smtClean="0"/>
              <a:t>Ministère de la Santé et des Services sociaux. Programme de financement et de soutien professionnel pour les groupes de médecine de famille. Gouvernement du Québec. 2017:37-38.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fr-CA" sz="1200" dirty="0" smtClean="0"/>
              <a:t>Chisholm-Burns </a:t>
            </a:r>
            <a:r>
              <a:rPr lang="fr-CA" sz="1200" dirty="0"/>
              <a:t>MA, </a:t>
            </a:r>
            <a:r>
              <a:rPr lang="fr-CA" sz="1200" dirty="0" err="1"/>
              <a:t>Spivey</a:t>
            </a:r>
            <a:r>
              <a:rPr lang="fr-CA" sz="1200" dirty="0"/>
              <a:t> CA, Garrett C, </a:t>
            </a:r>
            <a:r>
              <a:rPr lang="fr-CA" sz="1200" dirty="0" err="1"/>
              <a:t>McGinty</a:t>
            </a:r>
            <a:r>
              <a:rPr lang="fr-CA" sz="1200" dirty="0"/>
              <a:t> H, </a:t>
            </a:r>
            <a:r>
              <a:rPr lang="fr-CA" sz="1200" dirty="0" err="1"/>
              <a:t>Mulloy</a:t>
            </a:r>
            <a:r>
              <a:rPr lang="fr-CA" sz="1200" dirty="0"/>
              <a:t> LL. Impact of </a:t>
            </a:r>
            <a:r>
              <a:rPr lang="fr-CA" sz="1200" dirty="0" err="1"/>
              <a:t>clinical</a:t>
            </a:r>
            <a:r>
              <a:rPr lang="fr-CA" sz="1200" dirty="0"/>
              <a:t> </a:t>
            </a:r>
            <a:r>
              <a:rPr lang="fr-CA" sz="1200" dirty="0" err="1"/>
              <a:t>pharmacy</a:t>
            </a:r>
            <a:r>
              <a:rPr lang="fr-CA" sz="1200" dirty="0"/>
              <a:t> services on </a:t>
            </a:r>
            <a:r>
              <a:rPr lang="fr-CA" sz="1200" dirty="0" err="1"/>
              <a:t>renal</a:t>
            </a:r>
            <a:r>
              <a:rPr lang="fr-CA" sz="1200" dirty="0"/>
              <a:t> transplant </a:t>
            </a:r>
            <a:r>
              <a:rPr lang="fr-CA" sz="1200" dirty="0" err="1"/>
              <a:t>recipients</a:t>
            </a:r>
            <a:r>
              <a:rPr lang="fr-CA" sz="1200" dirty="0"/>
              <a:t>' </a:t>
            </a:r>
            <a:r>
              <a:rPr lang="fr-CA" sz="1200" dirty="0" err="1"/>
              <a:t>adherence</a:t>
            </a:r>
            <a:r>
              <a:rPr lang="fr-CA" sz="1200" dirty="0"/>
              <a:t> and </a:t>
            </a:r>
            <a:r>
              <a:rPr lang="fr-CA" sz="1200" dirty="0" err="1"/>
              <a:t>outcomes</a:t>
            </a:r>
            <a:r>
              <a:rPr lang="fr-CA" sz="1200" dirty="0"/>
              <a:t>. Patient </a:t>
            </a:r>
            <a:r>
              <a:rPr lang="fr-CA" sz="1200" dirty="0" err="1"/>
              <a:t>Prefer</a:t>
            </a:r>
            <a:r>
              <a:rPr lang="fr-CA" sz="1200" dirty="0"/>
              <a:t> </a:t>
            </a:r>
            <a:r>
              <a:rPr lang="fr-CA" sz="1200" dirty="0" err="1"/>
              <a:t>Adherence</a:t>
            </a:r>
            <a:r>
              <a:rPr lang="fr-CA" sz="1200" dirty="0"/>
              <a:t>. 2008 </a:t>
            </a:r>
            <a:r>
              <a:rPr lang="fr-CA" sz="1200" dirty="0" err="1"/>
              <a:t>Feb</a:t>
            </a:r>
            <a:r>
              <a:rPr lang="fr-CA" sz="1200" dirty="0"/>
              <a:t> 2;2:287-92</a:t>
            </a:r>
            <a:r>
              <a:rPr lang="fr-CA" sz="1200" dirty="0" smtClean="0"/>
              <a:t>.</a:t>
            </a:r>
            <a:endParaRPr lang="fr-CA" sz="1200" dirty="0"/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fr-CA" sz="1200" dirty="0" err="1" smtClean="0"/>
              <a:t>Entezari-Maleki</a:t>
            </a:r>
            <a:r>
              <a:rPr lang="fr-CA" sz="1200" dirty="0" smtClean="0"/>
              <a:t> </a:t>
            </a:r>
            <a:r>
              <a:rPr lang="fr-CA" sz="1200" dirty="0"/>
              <a:t>T, </a:t>
            </a:r>
            <a:r>
              <a:rPr lang="fr-CA" sz="1200" dirty="0" err="1"/>
              <a:t>Dousti</a:t>
            </a:r>
            <a:r>
              <a:rPr lang="fr-CA" sz="1200" dirty="0"/>
              <a:t> S, </a:t>
            </a:r>
            <a:r>
              <a:rPr lang="fr-CA" sz="1200" dirty="0" err="1"/>
              <a:t>Hamishehkar</a:t>
            </a:r>
            <a:r>
              <a:rPr lang="fr-CA" sz="1200" dirty="0"/>
              <a:t> H, </a:t>
            </a:r>
            <a:r>
              <a:rPr lang="fr-CA" sz="1200" dirty="0" err="1"/>
              <a:t>Gholami</a:t>
            </a:r>
            <a:r>
              <a:rPr lang="fr-CA" sz="1200" dirty="0"/>
              <a:t> K. A </a:t>
            </a:r>
            <a:r>
              <a:rPr lang="fr-CA" sz="1200" dirty="0" err="1"/>
              <a:t>systematic</a:t>
            </a:r>
            <a:r>
              <a:rPr lang="fr-CA" sz="1200" dirty="0"/>
              <a:t> </a:t>
            </a:r>
            <a:r>
              <a:rPr lang="fr-CA" sz="1200" dirty="0" err="1"/>
              <a:t>review</a:t>
            </a:r>
            <a:r>
              <a:rPr lang="fr-CA" sz="1200" dirty="0"/>
              <a:t> on </a:t>
            </a:r>
            <a:r>
              <a:rPr lang="fr-CA" sz="1200" dirty="0" err="1"/>
              <a:t>comparing</a:t>
            </a:r>
            <a:r>
              <a:rPr lang="fr-CA" sz="1200" dirty="0"/>
              <a:t> 2 </a:t>
            </a:r>
            <a:r>
              <a:rPr lang="fr-CA" sz="1200" dirty="0" err="1"/>
              <a:t>common</a:t>
            </a:r>
            <a:r>
              <a:rPr lang="fr-CA" sz="1200" dirty="0"/>
              <a:t> </a:t>
            </a:r>
            <a:r>
              <a:rPr lang="fr-CA" sz="1200" dirty="0" err="1"/>
              <a:t>models</a:t>
            </a:r>
            <a:r>
              <a:rPr lang="fr-CA" sz="1200" dirty="0"/>
              <a:t> for management of </a:t>
            </a:r>
            <a:r>
              <a:rPr lang="fr-CA" sz="1200" dirty="0" err="1"/>
              <a:t>warfarin</a:t>
            </a:r>
            <a:r>
              <a:rPr lang="fr-CA" sz="1200" dirty="0"/>
              <a:t> </a:t>
            </a:r>
            <a:r>
              <a:rPr lang="fr-CA" sz="1200" dirty="0" err="1"/>
              <a:t>therapy</a:t>
            </a:r>
            <a:r>
              <a:rPr lang="fr-CA" sz="1200" dirty="0"/>
              <a:t>; </a:t>
            </a:r>
            <a:r>
              <a:rPr lang="fr-CA" sz="1200" dirty="0" err="1"/>
              <a:t>pharmacist-led</a:t>
            </a:r>
            <a:r>
              <a:rPr lang="fr-CA" sz="1200" dirty="0"/>
              <a:t> service versus </a:t>
            </a:r>
            <a:r>
              <a:rPr lang="fr-CA" sz="1200" dirty="0" err="1"/>
              <a:t>usual</a:t>
            </a:r>
            <a:r>
              <a:rPr lang="fr-CA" sz="1200" dirty="0"/>
              <a:t> </a:t>
            </a:r>
            <a:r>
              <a:rPr lang="fr-CA" sz="1200" dirty="0" err="1"/>
              <a:t>medical</a:t>
            </a:r>
            <a:r>
              <a:rPr lang="fr-CA" sz="1200" dirty="0"/>
              <a:t> care. J Clin </a:t>
            </a:r>
            <a:r>
              <a:rPr lang="fr-CA" sz="1200" dirty="0" err="1"/>
              <a:t>Pharmacol</a:t>
            </a:r>
            <a:r>
              <a:rPr lang="fr-CA" sz="1200" dirty="0"/>
              <a:t>. 2016 Jan;56(1):24-38</a:t>
            </a:r>
            <a:r>
              <a:rPr lang="fr-CA" sz="1200" dirty="0" smtClean="0"/>
              <a:t>.</a:t>
            </a:r>
            <a:endParaRPr lang="fr-CA" sz="1200" dirty="0"/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fr-CA" sz="1200" dirty="0" err="1" smtClean="0"/>
              <a:t>Finley</a:t>
            </a:r>
            <a:r>
              <a:rPr lang="fr-CA" sz="1200" dirty="0" smtClean="0"/>
              <a:t> </a:t>
            </a:r>
            <a:r>
              <a:rPr lang="fr-CA" sz="1200" dirty="0"/>
              <a:t>PR, </a:t>
            </a:r>
            <a:r>
              <a:rPr lang="fr-CA" sz="1200" dirty="0" err="1"/>
              <a:t>Rens</a:t>
            </a:r>
            <a:r>
              <a:rPr lang="fr-CA" sz="1200" dirty="0"/>
              <a:t> HR, Pont JT, </a:t>
            </a:r>
            <a:r>
              <a:rPr lang="fr-CA" sz="1200" dirty="0" err="1"/>
              <a:t>Gess</a:t>
            </a:r>
            <a:r>
              <a:rPr lang="fr-CA" sz="1200" dirty="0"/>
              <a:t> SL, </a:t>
            </a:r>
            <a:r>
              <a:rPr lang="fr-CA" sz="1200" dirty="0" err="1"/>
              <a:t>Louie</a:t>
            </a:r>
            <a:r>
              <a:rPr lang="fr-CA" sz="1200" dirty="0"/>
              <a:t> C, Bull SA, Lee JY, </a:t>
            </a:r>
            <a:r>
              <a:rPr lang="fr-CA" sz="1200" dirty="0" err="1"/>
              <a:t>Bero</a:t>
            </a:r>
            <a:r>
              <a:rPr lang="fr-CA" sz="1200" dirty="0"/>
              <a:t> LA. Impact of a collaborative care model on </a:t>
            </a:r>
            <a:r>
              <a:rPr lang="fr-CA" sz="1200" dirty="0" err="1"/>
              <a:t>depression</a:t>
            </a:r>
            <a:r>
              <a:rPr lang="fr-CA" sz="1200" dirty="0"/>
              <a:t> in a </a:t>
            </a:r>
            <a:r>
              <a:rPr lang="fr-CA" sz="1200" dirty="0" err="1"/>
              <a:t>primary</a:t>
            </a:r>
            <a:r>
              <a:rPr lang="fr-CA" sz="1200" dirty="0"/>
              <a:t> care setting: a </a:t>
            </a:r>
            <a:r>
              <a:rPr lang="fr-CA" sz="1200" dirty="0" err="1"/>
              <a:t>randomized</a:t>
            </a:r>
            <a:r>
              <a:rPr lang="fr-CA" sz="1200" dirty="0"/>
              <a:t> </a:t>
            </a:r>
            <a:r>
              <a:rPr lang="fr-CA" sz="1200" dirty="0" err="1"/>
              <a:t>controlled</a:t>
            </a:r>
            <a:r>
              <a:rPr lang="fr-CA" sz="1200" dirty="0"/>
              <a:t> trial. </a:t>
            </a:r>
            <a:r>
              <a:rPr lang="fr-CA" sz="1200" dirty="0" err="1"/>
              <a:t>Pharmacotherapy</a:t>
            </a:r>
            <a:r>
              <a:rPr lang="fr-CA" sz="1200" dirty="0"/>
              <a:t>. 2003 Sep;23(9):1175-85</a:t>
            </a:r>
            <a:r>
              <a:rPr lang="fr-CA" sz="1200" dirty="0" smtClean="0"/>
              <a:t>.</a:t>
            </a:r>
            <a:endParaRPr lang="fr-CA" sz="1200" dirty="0"/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fr-CA" sz="1200" dirty="0" smtClean="0"/>
              <a:t>Salgado </a:t>
            </a:r>
            <a:r>
              <a:rPr lang="fr-CA" sz="1200" dirty="0"/>
              <a:t>TM, Moles R, </a:t>
            </a:r>
            <a:r>
              <a:rPr lang="fr-CA" sz="1200" dirty="0" err="1"/>
              <a:t>Benrimoj</a:t>
            </a:r>
            <a:r>
              <a:rPr lang="fr-CA" sz="1200" dirty="0"/>
              <a:t> SI, Fernandez-</a:t>
            </a:r>
            <a:r>
              <a:rPr lang="fr-CA" sz="1200" dirty="0" err="1"/>
              <a:t>Llimos</a:t>
            </a:r>
            <a:r>
              <a:rPr lang="fr-CA" sz="1200" dirty="0"/>
              <a:t> F. </a:t>
            </a:r>
            <a:r>
              <a:rPr lang="fr-CA" sz="1200" dirty="0" err="1"/>
              <a:t>Pharmacists</a:t>
            </a:r>
            <a:r>
              <a:rPr lang="fr-CA" sz="1200" dirty="0"/>
              <a:t>' interventions in the management of patients </a:t>
            </a:r>
            <a:r>
              <a:rPr lang="fr-CA" sz="1200" dirty="0" err="1"/>
              <a:t>with</a:t>
            </a:r>
            <a:r>
              <a:rPr lang="fr-CA" sz="1200" dirty="0"/>
              <a:t> </a:t>
            </a:r>
            <a:r>
              <a:rPr lang="fr-CA" sz="1200" dirty="0" err="1"/>
              <a:t>chronic</a:t>
            </a:r>
            <a:r>
              <a:rPr lang="fr-CA" sz="1200" dirty="0"/>
              <a:t> </a:t>
            </a:r>
            <a:r>
              <a:rPr lang="fr-CA" sz="1200" dirty="0" err="1"/>
              <a:t>kidney</a:t>
            </a:r>
            <a:r>
              <a:rPr lang="fr-CA" sz="1200" dirty="0"/>
              <a:t> </a:t>
            </a:r>
            <a:r>
              <a:rPr lang="fr-CA" sz="1200" dirty="0" err="1"/>
              <a:t>disease</a:t>
            </a:r>
            <a:r>
              <a:rPr lang="fr-CA" sz="1200" dirty="0"/>
              <a:t>: a </a:t>
            </a:r>
            <a:r>
              <a:rPr lang="fr-CA" sz="1200" dirty="0" err="1"/>
              <a:t>systematic</a:t>
            </a:r>
            <a:r>
              <a:rPr lang="fr-CA" sz="1200" dirty="0"/>
              <a:t> </a:t>
            </a:r>
            <a:r>
              <a:rPr lang="fr-CA" sz="1200" dirty="0" err="1"/>
              <a:t>review</a:t>
            </a:r>
            <a:r>
              <a:rPr lang="fr-CA" sz="1200" dirty="0"/>
              <a:t>. </a:t>
            </a:r>
            <a:r>
              <a:rPr lang="fr-CA" sz="1200" dirty="0" err="1"/>
              <a:t>Nephrol</a:t>
            </a:r>
            <a:r>
              <a:rPr lang="fr-CA" sz="1200" dirty="0"/>
              <a:t> Dial Transplant. 2012 Jan;27(1):276-92. 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fr-CA" sz="1200" dirty="0" err="1" smtClean="0"/>
              <a:t>Pousinho</a:t>
            </a:r>
            <a:r>
              <a:rPr lang="fr-CA" sz="1200" dirty="0" smtClean="0"/>
              <a:t> </a:t>
            </a:r>
            <a:r>
              <a:rPr lang="fr-CA" sz="1200" dirty="0"/>
              <a:t>S, </a:t>
            </a:r>
            <a:r>
              <a:rPr lang="fr-CA" sz="1200" dirty="0" err="1"/>
              <a:t>Morgado</a:t>
            </a:r>
            <a:r>
              <a:rPr lang="fr-CA" sz="1200" dirty="0"/>
              <a:t> M, </a:t>
            </a:r>
            <a:r>
              <a:rPr lang="fr-CA" sz="1200" dirty="0" err="1"/>
              <a:t>Falcão</a:t>
            </a:r>
            <a:r>
              <a:rPr lang="fr-CA" sz="1200" dirty="0"/>
              <a:t> A, Alves G. </a:t>
            </a:r>
            <a:r>
              <a:rPr lang="fr-CA" sz="1200" dirty="0" err="1"/>
              <a:t>Pharmacist</a:t>
            </a:r>
            <a:r>
              <a:rPr lang="fr-CA" sz="1200" dirty="0"/>
              <a:t> Interventions in the Management of Type 2 </a:t>
            </a:r>
            <a:r>
              <a:rPr lang="fr-CA" sz="1200" dirty="0" err="1"/>
              <a:t>Diabetes</a:t>
            </a:r>
            <a:r>
              <a:rPr lang="fr-CA" sz="1200" dirty="0"/>
              <a:t> </a:t>
            </a:r>
            <a:r>
              <a:rPr lang="fr-CA" sz="1200" dirty="0" err="1"/>
              <a:t>Mellitus</a:t>
            </a:r>
            <a:r>
              <a:rPr lang="fr-CA" sz="1200" dirty="0"/>
              <a:t>: A </a:t>
            </a:r>
            <a:r>
              <a:rPr lang="fr-CA" sz="1200" dirty="0" err="1"/>
              <a:t>Systematic</a:t>
            </a:r>
            <a:r>
              <a:rPr lang="fr-CA" sz="1200" dirty="0"/>
              <a:t> </a:t>
            </a:r>
            <a:r>
              <a:rPr lang="fr-CA" sz="1200" dirty="0" err="1"/>
              <a:t>Review</a:t>
            </a:r>
            <a:r>
              <a:rPr lang="fr-CA" sz="1200" dirty="0"/>
              <a:t> of </a:t>
            </a:r>
            <a:r>
              <a:rPr lang="fr-CA" sz="1200" dirty="0" err="1"/>
              <a:t>Randomized</a:t>
            </a:r>
            <a:r>
              <a:rPr lang="fr-CA" sz="1200" dirty="0"/>
              <a:t> </a:t>
            </a:r>
            <a:r>
              <a:rPr lang="fr-CA" sz="1200" dirty="0" err="1"/>
              <a:t>Controlled</a:t>
            </a:r>
            <a:r>
              <a:rPr lang="fr-CA" sz="1200" dirty="0"/>
              <a:t> Trials. J </a:t>
            </a:r>
            <a:r>
              <a:rPr lang="fr-CA" sz="1200" dirty="0" err="1"/>
              <a:t>Manag</a:t>
            </a:r>
            <a:r>
              <a:rPr lang="fr-CA" sz="1200" dirty="0"/>
              <a:t> Care </a:t>
            </a:r>
            <a:r>
              <a:rPr lang="fr-CA" sz="1200" dirty="0" err="1"/>
              <a:t>Spec</a:t>
            </a:r>
            <a:r>
              <a:rPr lang="fr-CA" sz="1200" dirty="0"/>
              <a:t> Pharm. 2016 May;22(5):493-515</a:t>
            </a:r>
            <a:r>
              <a:rPr lang="fr-CA" sz="1200" dirty="0" smtClean="0"/>
              <a:t>.</a:t>
            </a:r>
            <a:endParaRPr lang="fr-CA" sz="1200" dirty="0"/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fr-CA" sz="1200" dirty="0" smtClean="0"/>
              <a:t>Hadi </a:t>
            </a:r>
            <a:r>
              <a:rPr lang="fr-CA" sz="1200" dirty="0"/>
              <a:t>MA, </a:t>
            </a:r>
            <a:r>
              <a:rPr lang="fr-CA" sz="1200" dirty="0" err="1"/>
              <a:t>Alldred</a:t>
            </a:r>
            <a:r>
              <a:rPr lang="fr-CA" sz="1200" dirty="0"/>
              <a:t> DP, Briggs M, </a:t>
            </a:r>
            <a:r>
              <a:rPr lang="fr-CA" sz="1200" dirty="0" err="1"/>
              <a:t>Munyombwe</a:t>
            </a:r>
            <a:r>
              <a:rPr lang="fr-CA" sz="1200" dirty="0"/>
              <a:t> T, </a:t>
            </a:r>
            <a:r>
              <a:rPr lang="fr-CA" sz="1200" dirty="0" err="1"/>
              <a:t>Closs</a:t>
            </a:r>
            <a:r>
              <a:rPr lang="fr-CA" sz="1200" dirty="0"/>
              <a:t> SJ. </a:t>
            </a:r>
            <a:r>
              <a:rPr lang="fr-CA" sz="1200" dirty="0" err="1"/>
              <a:t>Effectiveness</a:t>
            </a:r>
            <a:r>
              <a:rPr lang="fr-CA" sz="1200" dirty="0"/>
              <a:t> of </a:t>
            </a:r>
            <a:r>
              <a:rPr lang="fr-CA" sz="1200" dirty="0" err="1"/>
              <a:t>pharmacist-led</a:t>
            </a:r>
            <a:r>
              <a:rPr lang="fr-CA" sz="1200" dirty="0"/>
              <a:t> </a:t>
            </a:r>
            <a:r>
              <a:rPr lang="fr-CA" sz="1200" dirty="0" err="1"/>
              <a:t>medication</a:t>
            </a:r>
            <a:r>
              <a:rPr lang="fr-CA" sz="1200" dirty="0"/>
              <a:t> </a:t>
            </a:r>
            <a:r>
              <a:rPr lang="fr-CA" sz="1200" dirty="0" err="1"/>
              <a:t>review</a:t>
            </a:r>
            <a:r>
              <a:rPr lang="fr-CA" sz="1200" dirty="0"/>
              <a:t> in </a:t>
            </a:r>
            <a:r>
              <a:rPr lang="fr-CA" sz="1200" dirty="0" err="1"/>
              <a:t>chronic</a:t>
            </a:r>
            <a:r>
              <a:rPr lang="fr-CA" sz="1200" dirty="0"/>
              <a:t> pain management: </a:t>
            </a:r>
            <a:r>
              <a:rPr lang="fr-CA" sz="1200" dirty="0" err="1"/>
              <a:t>systematic</a:t>
            </a:r>
            <a:r>
              <a:rPr lang="fr-CA" sz="1200" dirty="0"/>
              <a:t> </a:t>
            </a:r>
            <a:r>
              <a:rPr lang="fr-CA" sz="1200" dirty="0" err="1"/>
              <a:t>review</a:t>
            </a:r>
            <a:r>
              <a:rPr lang="fr-CA" sz="1200" dirty="0"/>
              <a:t> and </a:t>
            </a:r>
            <a:r>
              <a:rPr lang="fr-CA" sz="1200" dirty="0" err="1"/>
              <a:t>meta-analysis</a:t>
            </a:r>
            <a:r>
              <a:rPr lang="fr-CA" sz="1200" dirty="0"/>
              <a:t>. Clin J Pain. 2014 Nov;30(11):1006-14 </a:t>
            </a:r>
          </a:p>
        </p:txBody>
      </p:sp>
    </p:spTree>
    <p:extLst>
      <p:ext uri="{BB962C8B-B14F-4D97-AF65-F5344CB8AC3E}">
        <p14:creationId xmlns:p14="http://schemas.microsoft.com/office/powerpoint/2010/main" val="3605565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Saviez-vous que…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01861" y="1125537"/>
            <a:ext cx="8002587" cy="5039767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fr-CA" dirty="0" smtClean="0"/>
              <a:t>… le pharmacien en GMF est un </a:t>
            </a:r>
            <a:r>
              <a:rPr lang="fr-CA" b="1" dirty="0" smtClean="0"/>
              <a:t>expert de la pharmacothérapie</a:t>
            </a:r>
            <a:r>
              <a:rPr lang="fr-CA" dirty="0" smtClean="0"/>
              <a:t> et peut vous appuyer dans la gestion et le suivi de cas complexes?</a:t>
            </a:r>
          </a:p>
          <a:p>
            <a:pPr>
              <a:spcBef>
                <a:spcPts val="1200"/>
              </a:spcBef>
            </a:pPr>
            <a:r>
              <a:rPr lang="fr-CA" dirty="0" smtClean="0"/>
              <a:t>… le pharmacien est un professionnel </a:t>
            </a:r>
            <a:r>
              <a:rPr lang="fr-CA" b="1" dirty="0" smtClean="0"/>
              <a:t>assumant la pleine responsabilité de ses actes</a:t>
            </a:r>
            <a:r>
              <a:rPr lang="fr-CA" dirty="0" smtClean="0"/>
              <a:t> même lorsqu’il fait partie d’une équipe interdisciplinaire?</a:t>
            </a:r>
          </a:p>
          <a:p>
            <a:pPr>
              <a:spcBef>
                <a:spcPts val="1200"/>
              </a:spcBef>
            </a:pPr>
            <a:r>
              <a:rPr lang="fr-CA" dirty="0" smtClean="0"/>
              <a:t>… vous pouvez </a:t>
            </a:r>
            <a:r>
              <a:rPr lang="fr-CA" b="1" dirty="0" smtClean="0"/>
              <a:t>partager</a:t>
            </a:r>
            <a:r>
              <a:rPr lang="fr-CA" dirty="0" smtClean="0"/>
              <a:t> la responsabilité de la </a:t>
            </a:r>
            <a:r>
              <a:rPr lang="fr-CA" b="1" dirty="0" smtClean="0"/>
              <a:t>prise en charge </a:t>
            </a:r>
            <a:r>
              <a:rPr lang="fr-CA" dirty="0" smtClean="0"/>
              <a:t>de vos patients avec votre collègue pharmacien?</a:t>
            </a:r>
          </a:p>
          <a:p>
            <a:pPr>
              <a:spcBef>
                <a:spcPts val="1200"/>
              </a:spcBef>
            </a:pPr>
            <a:r>
              <a:rPr lang="fr-CA" dirty="0" smtClean="0"/>
              <a:t>… et bien plus encore!</a:t>
            </a:r>
            <a:endParaRPr lang="fr-CA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CA" dirty="0" smtClean="0"/>
              <a:t>Impact du pharmacien selon la littérature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454485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1861" y="274638"/>
            <a:ext cx="8146603" cy="706437"/>
          </a:xfrm>
        </p:spPr>
        <p:txBody>
          <a:bodyPr>
            <a:normAutofit fontScale="90000"/>
          </a:bodyPr>
          <a:lstStyle/>
          <a:p>
            <a:r>
              <a:rPr lang="fr-CA" dirty="0" smtClean="0"/>
              <a:t>Impact du pharmacien de l’équipe interdisciplinaire selon la littérature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01861" y="1412776"/>
            <a:ext cx="8002587" cy="4523808"/>
          </a:xfrm>
        </p:spPr>
        <p:txBody>
          <a:bodyPr>
            <a:normAutofit fontScale="62500" lnSpcReduction="20000"/>
          </a:bodyPr>
          <a:lstStyle/>
          <a:p>
            <a:r>
              <a:rPr lang="fr-CA" sz="4400" dirty="0" smtClean="0"/>
              <a:t>Les </a:t>
            </a:r>
            <a:r>
              <a:rPr lang="fr-CA" sz="4400" dirty="0"/>
              <a:t>services d’un pharmacien dans une équipe interprofessionnelle peuvent avoir un impact positif en : </a:t>
            </a:r>
          </a:p>
          <a:p>
            <a:pPr marL="0" indent="0">
              <a:buNone/>
            </a:pPr>
            <a:endParaRPr lang="fr-CA" dirty="0"/>
          </a:p>
          <a:p>
            <a:pPr lvl="1"/>
            <a:r>
              <a:rPr lang="fr-CA" sz="2900" b="1" dirty="0" smtClean="0"/>
              <a:t>↑</a:t>
            </a:r>
            <a:r>
              <a:rPr lang="fr-CA" sz="2900" dirty="0" smtClean="0"/>
              <a:t> </a:t>
            </a:r>
            <a:r>
              <a:rPr lang="fr-CA" sz="2900" dirty="0"/>
              <a:t>les taux d’</a:t>
            </a:r>
            <a:r>
              <a:rPr lang="fr-CA" sz="2900" b="1" dirty="0"/>
              <a:t>adhésion</a:t>
            </a:r>
            <a:r>
              <a:rPr lang="fr-CA" sz="2900" dirty="0"/>
              <a:t> </a:t>
            </a:r>
            <a:r>
              <a:rPr lang="fr-CA" sz="2900" baseline="30000" dirty="0"/>
              <a:t>4, 6, 7, 8</a:t>
            </a:r>
          </a:p>
          <a:p>
            <a:pPr marL="400050" lvl="1" indent="0">
              <a:buNone/>
            </a:pPr>
            <a:endParaRPr lang="fr-CA" sz="2900" dirty="0"/>
          </a:p>
          <a:p>
            <a:pPr lvl="1"/>
            <a:endParaRPr lang="fr-CA" sz="2900" dirty="0"/>
          </a:p>
          <a:p>
            <a:pPr lvl="1"/>
            <a:r>
              <a:rPr lang="fr-CA" sz="2900" b="1" dirty="0" smtClean="0"/>
              <a:t>↑</a:t>
            </a:r>
            <a:r>
              <a:rPr lang="fr-CA" sz="2900" dirty="0" smtClean="0"/>
              <a:t> </a:t>
            </a:r>
            <a:r>
              <a:rPr lang="fr-CA" sz="2900" dirty="0"/>
              <a:t>l’atteinte des </a:t>
            </a:r>
            <a:r>
              <a:rPr lang="fr-CA" sz="2900" b="1" dirty="0"/>
              <a:t>cibles</a:t>
            </a:r>
            <a:r>
              <a:rPr lang="fr-CA" sz="2900" dirty="0"/>
              <a:t> thérapeutiques (ex. TA</a:t>
            </a:r>
            <a:r>
              <a:rPr lang="fr-CA" sz="2900" baseline="30000" dirty="0"/>
              <a:t>4, 7, 8</a:t>
            </a:r>
            <a:r>
              <a:rPr lang="fr-CA" sz="2900" dirty="0"/>
              <a:t>, glycémies </a:t>
            </a:r>
            <a:r>
              <a:rPr lang="fr-CA" sz="2900" baseline="30000" dirty="0"/>
              <a:t>4, 7, 8</a:t>
            </a:r>
            <a:r>
              <a:rPr lang="fr-CA" sz="2900" dirty="0"/>
              <a:t>, INR </a:t>
            </a:r>
            <a:r>
              <a:rPr lang="fr-CA" sz="2900" baseline="30000" dirty="0"/>
              <a:t>5</a:t>
            </a:r>
            <a:r>
              <a:rPr lang="fr-CA" sz="2900" dirty="0"/>
              <a:t>, contrôle de la douleur chronique </a:t>
            </a:r>
            <a:r>
              <a:rPr lang="fr-CA" sz="2900" baseline="30000" dirty="0"/>
              <a:t>9</a:t>
            </a:r>
            <a:r>
              <a:rPr lang="fr-CA" sz="2900" dirty="0"/>
              <a:t>)</a:t>
            </a:r>
          </a:p>
          <a:p>
            <a:pPr marL="400050" lvl="1" indent="0">
              <a:buNone/>
            </a:pPr>
            <a:endParaRPr lang="fr-CA" sz="2900" dirty="0"/>
          </a:p>
          <a:p>
            <a:pPr lvl="1"/>
            <a:endParaRPr lang="fr-CA" sz="2900" dirty="0"/>
          </a:p>
          <a:p>
            <a:pPr lvl="1"/>
            <a:r>
              <a:rPr lang="fr-CA" sz="2900" b="1" dirty="0" smtClean="0"/>
              <a:t>↑</a:t>
            </a:r>
            <a:r>
              <a:rPr lang="fr-CA" sz="2900" dirty="0" smtClean="0"/>
              <a:t> </a:t>
            </a:r>
            <a:r>
              <a:rPr lang="fr-CA" sz="2900" dirty="0"/>
              <a:t>la </a:t>
            </a:r>
            <a:r>
              <a:rPr lang="fr-CA" sz="2900" b="1" dirty="0"/>
              <a:t>satisfaction</a:t>
            </a:r>
            <a:r>
              <a:rPr lang="fr-CA" sz="2900" dirty="0"/>
              <a:t> des patients face à la qualité des soins </a:t>
            </a:r>
            <a:r>
              <a:rPr lang="fr-CA" sz="2900" baseline="30000" dirty="0"/>
              <a:t>4, 5, 6, 8, </a:t>
            </a:r>
            <a:r>
              <a:rPr lang="fr-CA" sz="2900" baseline="30000" dirty="0" smtClean="0"/>
              <a:t>9</a:t>
            </a:r>
            <a:endParaRPr lang="fr-CA" sz="2900" baseline="30000" dirty="0"/>
          </a:p>
          <a:p>
            <a:pPr lvl="1"/>
            <a:endParaRPr lang="fr-CA" sz="2900" dirty="0"/>
          </a:p>
          <a:p>
            <a:pPr lvl="1"/>
            <a:endParaRPr lang="fr-CA" sz="2900" dirty="0"/>
          </a:p>
          <a:p>
            <a:pPr lvl="1"/>
            <a:r>
              <a:rPr lang="fr-CA" sz="2900" b="1" dirty="0" smtClean="0"/>
              <a:t>↓</a:t>
            </a:r>
            <a:r>
              <a:rPr lang="fr-CA" sz="2900" dirty="0" smtClean="0"/>
              <a:t> </a:t>
            </a:r>
            <a:r>
              <a:rPr lang="fr-CA" sz="2900" dirty="0"/>
              <a:t>les effets indésirables </a:t>
            </a:r>
            <a:r>
              <a:rPr lang="fr-CA" sz="2900" baseline="30000" dirty="0"/>
              <a:t>4, 5, 6</a:t>
            </a:r>
          </a:p>
          <a:p>
            <a:pPr lvl="1"/>
            <a:endParaRPr lang="fr-CA" sz="2900" dirty="0"/>
          </a:p>
          <a:p>
            <a:pPr marL="400050" lvl="1" indent="0">
              <a:buNone/>
            </a:pPr>
            <a:endParaRPr lang="fr-CA" sz="2900" dirty="0"/>
          </a:p>
          <a:p>
            <a:pPr lvl="1"/>
            <a:r>
              <a:rPr lang="fr-CA" sz="2900" b="1" dirty="0"/>
              <a:t>↓</a:t>
            </a:r>
            <a:r>
              <a:rPr lang="fr-CA" sz="2900" dirty="0"/>
              <a:t> les </a:t>
            </a:r>
            <a:r>
              <a:rPr lang="fr-CA" sz="2900" b="1" dirty="0"/>
              <a:t>coûts</a:t>
            </a:r>
            <a:r>
              <a:rPr lang="fr-CA" sz="2900" dirty="0"/>
              <a:t> des soins de santé </a:t>
            </a:r>
            <a:r>
              <a:rPr lang="fr-CA" sz="2900" baseline="30000" dirty="0"/>
              <a:t>4</a:t>
            </a:r>
            <a:r>
              <a:rPr lang="fr-CA" sz="2900" dirty="0"/>
              <a:t> et les hospitalisations </a:t>
            </a:r>
            <a:r>
              <a:rPr lang="fr-CA" sz="2900" baseline="30000" dirty="0"/>
              <a:t>5, </a:t>
            </a:r>
            <a:r>
              <a:rPr lang="fr-CA" sz="2900" baseline="30000" dirty="0" smtClean="0"/>
              <a:t>6</a:t>
            </a:r>
            <a:endParaRPr lang="fr-CA" sz="2900" baseline="30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CA" dirty="0" smtClean="0"/>
              <a:t>Objectif de cette présentation : </a:t>
            </a:r>
            <a:endParaRPr lang="fr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fr-CA" dirty="0" smtClean="0"/>
              <a:t>Faire du pharmacien GMF un membre à part entière de l’équipe interprofessionnelle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4286664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 anchor="ctr">
            <a:normAutofit/>
          </a:bodyPr>
          <a:lstStyle/>
          <a:p>
            <a:pPr marL="0" indent="0">
              <a:buNone/>
            </a:pPr>
            <a:r>
              <a:rPr lang="fr-CA" sz="3600" b="1" dirty="0" smtClean="0"/>
              <a:t>Auprès de qui le pharmacien peut-il avoir un impact dans le GMF?</a:t>
            </a:r>
            <a:endParaRPr lang="fr-CA" sz="3600" b="1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 anchor="ctr"/>
          <a:lstStyle/>
          <a:p>
            <a:pPr>
              <a:spcBef>
                <a:spcPts val="1200"/>
              </a:spcBef>
            </a:pPr>
            <a:r>
              <a:rPr lang="fr-CA" dirty="0" smtClean="0"/>
              <a:t>Membres de l’équipe interprofessionnelle</a:t>
            </a:r>
          </a:p>
          <a:p>
            <a:pPr>
              <a:spcBef>
                <a:spcPts val="1200"/>
              </a:spcBef>
            </a:pPr>
            <a:r>
              <a:rPr lang="fr-CA" dirty="0" smtClean="0"/>
              <a:t>Patients avec des besoins pharmacothérapeutiques complexes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555412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CA" dirty="0" smtClean="0"/>
              <a:t>Offre de service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798405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CA" dirty="0" smtClean="0"/>
              <a:t>Ce que le pharmacien peut apporter à votre équipe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01861" y="1340768"/>
            <a:ext cx="8002587" cy="4595816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fr-CA" sz="3000" u="sng" dirty="0" smtClean="0"/>
              <a:t>Révision de la pharmacothérapie</a:t>
            </a:r>
          </a:p>
          <a:p>
            <a:pPr>
              <a:buNone/>
            </a:pPr>
            <a:endParaRPr lang="fr-CA" dirty="0"/>
          </a:p>
          <a:p>
            <a:pPr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fr-CA" b="1" dirty="0" smtClean="0"/>
              <a:t>Histoire</a:t>
            </a:r>
            <a:r>
              <a:rPr lang="fr-CA" dirty="0" smtClean="0"/>
              <a:t> pharmacothérapeutique complète</a:t>
            </a:r>
            <a:endParaRPr lang="fr-CA" dirty="0"/>
          </a:p>
          <a:p>
            <a:pPr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fr-CA" dirty="0" smtClean="0"/>
              <a:t>Analyse et gestion des </a:t>
            </a:r>
            <a:r>
              <a:rPr lang="fr-CA" b="1" dirty="0" smtClean="0"/>
              <a:t>interactions</a:t>
            </a:r>
            <a:endParaRPr lang="fr-CA" b="1" dirty="0"/>
          </a:p>
          <a:p>
            <a:pPr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fr-CA" b="1" dirty="0" smtClean="0"/>
              <a:t>Ajustement</a:t>
            </a:r>
            <a:r>
              <a:rPr lang="fr-CA" dirty="0" smtClean="0"/>
              <a:t> des doses selon l’insuffisance rénale ou hépatique</a:t>
            </a:r>
          </a:p>
          <a:p>
            <a:pPr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fr-CA" b="1" dirty="0" smtClean="0"/>
              <a:t>Suivis</a:t>
            </a:r>
            <a:r>
              <a:rPr lang="fr-CA" dirty="0" smtClean="0"/>
              <a:t> médicamenteux </a:t>
            </a:r>
            <a:r>
              <a:rPr lang="fr-CA" b="1" dirty="0" smtClean="0"/>
              <a:t>post-hospitalisation</a:t>
            </a:r>
            <a:r>
              <a:rPr lang="fr-CA" dirty="0" smtClean="0"/>
              <a:t> ou cas avec pharmacothérapies </a:t>
            </a:r>
            <a:r>
              <a:rPr lang="fr-CA" b="1" dirty="0" smtClean="0"/>
              <a:t>complexes</a:t>
            </a:r>
          </a:p>
          <a:p>
            <a:pPr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fr-CA" dirty="0" smtClean="0"/>
              <a:t>Gestion des </a:t>
            </a:r>
            <a:r>
              <a:rPr lang="fr-CA" b="1" dirty="0" smtClean="0"/>
              <a:t>effets secondaires </a:t>
            </a:r>
            <a:r>
              <a:rPr lang="fr-CA" dirty="0" smtClean="0"/>
              <a:t>liés aux médicaments</a:t>
            </a:r>
            <a:endParaRPr lang="fr-CA" dirty="0"/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909908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B_2015-Model_PPT_CIUSSS-Centre-Sud">
  <a:themeElements>
    <a:clrScheme name="couleurs CIUSSS Centre-Sud">
      <a:dk1>
        <a:srgbClr val="2D2926"/>
      </a:dk1>
      <a:lt1>
        <a:sysClr val="window" lastClr="FFFFFF"/>
      </a:lt1>
      <a:dk2>
        <a:srgbClr val="919D9D"/>
      </a:dk2>
      <a:lt2>
        <a:srgbClr val="FFFFFF"/>
      </a:lt2>
      <a:accent1>
        <a:srgbClr val="FF5C39"/>
      </a:accent1>
      <a:accent2>
        <a:srgbClr val="F8951D"/>
      </a:accent2>
      <a:accent3>
        <a:srgbClr val="FFBF3F"/>
      </a:accent3>
      <a:accent4>
        <a:srgbClr val="00AEC7"/>
      </a:accent4>
      <a:accent5>
        <a:srgbClr val="6BBBAE"/>
      </a:accent5>
      <a:accent6>
        <a:srgbClr val="6CC24A"/>
      </a:accent6>
      <a:hlink>
        <a:srgbClr val="003399"/>
      </a:hlink>
      <a:folHlink>
        <a:srgbClr val="3B3B3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161205 CRSP  TLP Sud-Ouest et Verdun .potm" id="{42C8D5AB-1501-46A3-843F-23E5E9A4892B}" vid="{EF440022-D1D0-457C-8259-7A0632516CF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20161205 CRSP  TLP Sud-Ouest et Verdun </Template>
  <TotalTime>1784</TotalTime>
  <Words>1660</Words>
  <Application>Microsoft Office PowerPoint</Application>
  <PresentationFormat>Affichage à l'écran (4:3)</PresentationFormat>
  <Paragraphs>216</Paragraphs>
  <Slides>20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Courier New</vt:lpstr>
      <vt:lpstr>Verdana</vt:lpstr>
      <vt:lpstr>Wingdings</vt:lpstr>
      <vt:lpstr>B_2015-Model_PPT_CIUSSS-Centre-Sud</vt:lpstr>
      <vt:lpstr>Pourquoi avoir un pharmacien dans un GMF?</vt:lpstr>
      <vt:lpstr>Vue d’ensemble</vt:lpstr>
      <vt:lpstr>Saviez-vous que…</vt:lpstr>
      <vt:lpstr>Impact du pharmacien selon la littérature</vt:lpstr>
      <vt:lpstr>Impact du pharmacien de l’équipe interdisciplinaire selon la littérature</vt:lpstr>
      <vt:lpstr>Objectif de cette présentation : </vt:lpstr>
      <vt:lpstr>Présentation PowerPoint</vt:lpstr>
      <vt:lpstr>Offre de service</vt:lpstr>
      <vt:lpstr>Ce que le pharmacien peut apporter à votre équipe</vt:lpstr>
      <vt:lpstr>Ce que le pharmacien peut apporter à votre équipe</vt:lpstr>
      <vt:lpstr>Ce que le pharmacien peut apporter à votre équipe</vt:lpstr>
      <vt:lpstr>Ce que le pharmacien peut apporter à votre équipe</vt:lpstr>
      <vt:lpstr>Exemple de collaboration avec le pharmacien GMF</vt:lpstr>
      <vt:lpstr>Exemple de collaboration avec le pharmacien GMF</vt:lpstr>
      <vt:lpstr>Exemples d’utilisation non optimale du pharmacien en GMF</vt:lpstr>
      <vt:lpstr>Qui référer au pharmacien du gmf?</vt:lpstr>
      <vt:lpstr>Qui référer au pharmacien du GMF?</vt:lpstr>
      <vt:lpstr>**Messages clés**</vt:lpstr>
      <vt:lpstr>Présentation PowerPoint</vt:lpstr>
      <vt:lpstr>Références</vt:lpstr>
    </vt:vector>
  </TitlesOfParts>
  <Company>CJM-IU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TLPs au CIUSSS centre-sud-l’Île-de-Montréal</dc:title>
  <dc:creator>Plante Chantal</dc:creator>
  <cp:lastModifiedBy>Venessa Doyon-Kemp</cp:lastModifiedBy>
  <cp:revision>122</cp:revision>
  <cp:lastPrinted>2017-10-26T19:30:42Z</cp:lastPrinted>
  <dcterms:created xsi:type="dcterms:W3CDTF">2016-12-01T20:21:28Z</dcterms:created>
  <dcterms:modified xsi:type="dcterms:W3CDTF">2020-05-13T18:56:18Z</dcterms:modified>
</cp:coreProperties>
</file>