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56" r:id="rId2"/>
    <p:sldId id="257" r:id="rId3"/>
  </p:sldIdLst>
  <p:sldSz cx="10058400" cy="7772400"/>
  <p:notesSz cx="6858000" cy="9144000"/>
  <p:embeddedFontLst>
    <p:embeddedFont>
      <p:font typeface="Gill Sans" panose="020B0604020202020204" charset="0"/>
      <p:regular r:id="rId5"/>
      <p:bold r:id="rId6"/>
    </p:embeddedFont>
    <p:embeddedFont>
      <p:font typeface="Roboto" panose="020B0604020202020204" charset="0"/>
      <p:regular r:id="rId7"/>
      <p:bold r:id="rId8"/>
      <p:italic r:id="rId9"/>
      <p:boldItalic r:id="rId10"/>
    </p:embeddedFont>
    <p:embeddedFont>
      <p:font typeface="Verdana" panose="020B060403050404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65192" y="685800"/>
            <a:ext cx="3328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3852c925_0_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3852c9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94668" y="909271"/>
            <a:ext cx="7125600" cy="2880000"/>
          </a:xfrm>
          <a:prstGeom prst="rect">
            <a:avLst/>
          </a:prstGeom>
          <a:noFill/>
          <a:ln>
            <a:noFill/>
          </a:ln>
        </p:spPr>
        <p:txBody>
          <a:bodyPr spcFirstLastPara="1" wrap="square" lIns="91425" tIns="45700" rIns="91425" bIns="0" anchor="b" anchorCtr="0"/>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994669" y="4002031"/>
            <a:ext cx="7125600" cy="1108200"/>
          </a:xfrm>
          <a:prstGeom prst="rect">
            <a:avLst/>
          </a:prstGeom>
          <a:noFill/>
          <a:ln>
            <a:noFill/>
          </a:ln>
        </p:spPr>
        <p:txBody>
          <a:bodyPr spcFirstLastPara="1" wrap="square" lIns="91425" tIns="91425" rIns="91425" bIns="91425" anchor="t" anchorCtr="0"/>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a:endParaRPr/>
          </a:p>
        </p:txBody>
      </p:sp>
      <p:sp>
        <p:nvSpPr>
          <p:cNvPr id="15" name="Google Shape;15;p2"/>
          <p:cNvSpPr txBox="1">
            <a:spLocks noGrp="1"/>
          </p:cNvSpPr>
          <p:nvPr>
            <p:ph type="dt" idx="10"/>
          </p:nvPr>
        </p:nvSpPr>
        <p:spPr>
          <a:xfrm>
            <a:off x="6232164" y="374419"/>
            <a:ext cx="2888100" cy="35040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1993613" y="373215"/>
            <a:ext cx="4103400" cy="3504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186073" y="905503"/>
            <a:ext cx="669000" cy="570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971517" y="5440680"/>
            <a:ext cx="6035100" cy="6423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F2C53"/>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1971517" y="694478"/>
            <a:ext cx="6035100" cy="46635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F5275F"/>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rgbClr val="F5275F"/>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rgbClr val="F5275F"/>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rgbClr val="F5275F"/>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rgbClr val="F5275F"/>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1971517" y="6082983"/>
            <a:ext cx="6035100" cy="9123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1"/>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464380" y="-147839"/>
            <a:ext cx="5129700" cy="90525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5107980" y="2495558"/>
            <a:ext cx="6631800" cy="22632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497850" y="316208"/>
            <a:ext cx="6631800" cy="66219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23" name="Google Shape;23;p4" descr="REST1802_Template_PPT-01_Jan10-01.jpg"/>
          <p:cNvPicPr preferRelativeResize="0"/>
          <p:nvPr/>
        </p:nvPicPr>
        <p:blipFill rotWithShape="1">
          <a:blip r:embed="rId2">
            <a:alphaModFix/>
          </a:blip>
          <a:srcRect/>
          <a:stretch/>
        </p:blipFill>
        <p:spPr>
          <a:xfrm>
            <a:off x="0" y="0"/>
            <a:ext cx="10058400" cy="7772400"/>
          </a:xfrm>
          <a:prstGeom prst="rect">
            <a:avLst/>
          </a:prstGeom>
          <a:noFill/>
          <a:ln>
            <a:noFill/>
          </a:ln>
        </p:spPr>
      </p:pic>
      <p:sp>
        <p:nvSpPr>
          <p:cNvPr id="24" name="Google Shape;24;p4"/>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502920" y="1813561"/>
            <a:ext cx="9052500" cy="51297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3"/>
        <p:cNvGrpSpPr/>
        <p:nvPr/>
      </p:nvGrpSpPr>
      <p:grpSpPr>
        <a:xfrm>
          <a:off x="0" y="0"/>
          <a:ext cx="0" cy="0"/>
          <a:chOff x="0" y="0"/>
          <a:chExt cx="0" cy="0"/>
        </a:xfrm>
      </p:grpSpPr>
      <p:pic>
        <p:nvPicPr>
          <p:cNvPr id="34" name="Google Shape;34;p6" descr="REST1802_Template_PPT-03.jpg"/>
          <p:cNvPicPr preferRelativeResize="0"/>
          <p:nvPr/>
        </p:nvPicPr>
        <p:blipFill rotWithShape="1">
          <a:blip r:embed="rId2">
            <a:alphaModFix/>
          </a:blip>
          <a:srcRect/>
          <a:stretch/>
        </p:blipFill>
        <p:spPr>
          <a:xfrm>
            <a:off x="0" y="1"/>
            <a:ext cx="10058400" cy="7767222"/>
          </a:xfrm>
          <a:prstGeom prst="rect">
            <a:avLst/>
          </a:prstGeom>
          <a:noFill/>
          <a:ln>
            <a:noFill/>
          </a:ln>
        </p:spPr>
      </p:pic>
      <p:sp>
        <p:nvSpPr>
          <p:cNvPr id="35" name="Google Shape;35;p6"/>
          <p:cNvSpPr txBox="1">
            <a:spLocks noGrp="1"/>
          </p:cNvSpPr>
          <p:nvPr>
            <p:ph type="title"/>
          </p:nvPr>
        </p:nvSpPr>
        <p:spPr>
          <a:xfrm>
            <a:off x="2481369" y="2878568"/>
            <a:ext cx="5317200" cy="25242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1"/>
              </a:buClr>
              <a:buSzPts val="4000"/>
              <a:buFont typeface="Verdana"/>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502920" y="1813561"/>
            <a:ext cx="4442400" cy="51297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7"/>
          <p:cNvSpPr txBox="1">
            <a:spLocks noGrp="1"/>
          </p:cNvSpPr>
          <p:nvPr>
            <p:ph type="body" idx="2"/>
          </p:nvPr>
        </p:nvSpPr>
        <p:spPr>
          <a:xfrm>
            <a:off x="5113020" y="1813561"/>
            <a:ext cx="4442400" cy="51297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7"/>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502920" y="1739795"/>
            <a:ext cx="4444200" cy="7251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502920" y="2464858"/>
            <a:ext cx="4444200" cy="44781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8"/>
          <p:cNvSpPr txBox="1">
            <a:spLocks noGrp="1"/>
          </p:cNvSpPr>
          <p:nvPr>
            <p:ph type="body" idx="3"/>
          </p:nvPr>
        </p:nvSpPr>
        <p:spPr>
          <a:xfrm>
            <a:off x="5109529" y="1739795"/>
            <a:ext cx="4445700" cy="7251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5109529" y="2464858"/>
            <a:ext cx="4445700" cy="44781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8"/>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F2C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502921" y="309457"/>
            <a:ext cx="3309000" cy="13167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F2C53"/>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932555" y="309458"/>
            <a:ext cx="5622900" cy="66333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502921" y="1626448"/>
            <a:ext cx="3309000" cy="53166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REST1802_Template_PPT-02.jpg"/>
          <p:cNvPicPr preferRelativeResize="0"/>
          <p:nvPr/>
        </p:nvPicPr>
        <p:blipFill rotWithShape="1">
          <a:blip r:embed="rId14">
            <a:alphaModFix/>
          </a:blip>
          <a:srcRect/>
          <a:stretch/>
        </p:blipFill>
        <p:spPr>
          <a:xfrm>
            <a:off x="0" y="5179"/>
            <a:ext cx="10058400" cy="7767222"/>
          </a:xfrm>
          <a:prstGeom prst="rect">
            <a:avLst/>
          </a:prstGeom>
          <a:noFill/>
          <a:ln>
            <a:noFill/>
          </a:ln>
        </p:spPr>
      </p:pic>
      <p:sp>
        <p:nvSpPr>
          <p:cNvPr id="7" name="Google Shape;7;p1"/>
          <p:cNvSpPr txBox="1">
            <a:spLocks noGrp="1"/>
          </p:cNvSpPr>
          <p:nvPr>
            <p:ph type="title"/>
          </p:nvPr>
        </p:nvSpPr>
        <p:spPr>
          <a:xfrm>
            <a:off x="502920" y="311256"/>
            <a:ext cx="9052500" cy="1295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F2C53"/>
              </a:buClr>
              <a:buSzPts val="4000"/>
              <a:buFont typeface="Verdana"/>
              <a:buNone/>
              <a:defRPr sz="4000" b="1" i="0" u="none" strike="noStrike" cap="none">
                <a:solidFill>
                  <a:srgbClr val="1F2C53"/>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02920" y="1813561"/>
            <a:ext cx="9052500" cy="51297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5275F"/>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rgbClr val="F5275F"/>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rgbClr val="F5275F"/>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rgbClr val="F5275F"/>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rgbClr val="F5275F"/>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502920" y="7203865"/>
            <a:ext cx="2346900" cy="413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3436620" y="7203865"/>
            <a:ext cx="3185100" cy="4137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7208520" y="7203865"/>
            <a:ext cx="2346900" cy="413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4"/>
          <p:cNvCxnSpPr/>
          <p:nvPr/>
        </p:nvCxnSpPr>
        <p:spPr>
          <a:xfrm rot="10800000" flipH="1">
            <a:off x="1886650" y="2201313"/>
            <a:ext cx="5895600" cy="1763100"/>
          </a:xfrm>
          <a:prstGeom prst="curvedConnector3">
            <a:avLst>
              <a:gd name="adj1" fmla="val 50000"/>
            </a:avLst>
          </a:prstGeom>
          <a:noFill/>
          <a:ln w="28575" cap="flat" cmpd="sng">
            <a:solidFill>
              <a:srgbClr val="674EA7"/>
            </a:solidFill>
            <a:prstDash val="solid"/>
            <a:round/>
            <a:headEnd type="none" w="med" len="med"/>
            <a:tailEnd type="none" w="med" len="med"/>
          </a:ln>
        </p:spPr>
      </p:cxnSp>
      <p:pic>
        <p:nvPicPr>
          <p:cNvPr id="91" name="Google Shape;91;p14"/>
          <p:cNvPicPr preferRelativeResize="0"/>
          <p:nvPr/>
        </p:nvPicPr>
        <p:blipFill rotWithShape="1">
          <a:blip r:embed="rId3">
            <a:alphaModFix/>
          </a:blip>
          <a:srcRect t="8466" r="7910"/>
          <a:stretch/>
        </p:blipFill>
        <p:spPr>
          <a:xfrm>
            <a:off x="456825" y="842550"/>
            <a:ext cx="8440550" cy="6465300"/>
          </a:xfrm>
          <a:prstGeom prst="rect">
            <a:avLst/>
          </a:prstGeom>
          <a:noFill/>
          <a:ln>
            <a:noFill/>
          </a:ln>
        </p:spPr>
      </p:pic>
      <p:sp>
        <p:nvSpPr>
          <p:cNvPr id="92" name="Google Shape;92;p14"/>
          <p:cNvSpPr txBox="1"/>
          <p:nvPr/>
        </p:nvSpPr>
        <p:spPr>
          <a:xfrm>
            <a:off x="7158475" y="3574125"/>
            <a:ext cx="2273100" cy="4116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600" b="1">
                <a:solidFill>
                  <a:srgbClr val="1F2C53"/>
                </a:solidFill>
              </a:rPr>
              <a:t>Équipe du GMF</a:t>
            </a:r>
            <a:endParaRPr sz="1600" b="1">
              <a:solidFill>
                <a:srgbClr val="1F2C53"/>
              </a:solidFill>
            </a:endParaRPr>
          </a:p>
        </p:txBody>
      </p:sp>
      <p:pic>
        <p:nvPicPr>
          <p:cNvPr id="93" name="Google Shape;93;p14"/>
          <p:cNvPicPr preferRelativeResize="0"/>
          <p:nvPr/>
        </p:nvPicPr>
        <p:blipFill rotWithShape="1">
          <a:blip r:embed="rId4">
            <a:alphaModFix/>
          </a:blip>
          <a:srcRect/>
          <a:stretch/>
        </p:blipFill>
        <p:spPr>
          <a:xfrm>
            <a:off x="114943" y="6442140"/>
            <a:ext cx="1961283" cy="865714"/>
          </a:xfrm>
          <a:prstGeom prst="rect">
            <a:avLst/>
          </a:prstGeom>
          <a:noFill/>
          <a:ln>
            <a:noFill/>
          </a:ln>
        </p:spPr>
      </p:pic>
      <p:sp>
        <p:nvSpPr>
          <p:cNvPr id="94" name="Google Shape;94;p14"/>
          <p:cNvSpPr/>
          <p:nvPr/>
        </p:nvSpPr>
        <p:spPr>
          <a:xfrm>
            <a:off x="4209825" y="97069"/>
            <a:ext cx="1791300" cy="1377900"/>
          </a:xfrm>
          <a:prstGeom prst="roundRect">
            <a:avLst>
              <a:gd name="adj" fmla="val 16667"/>
            </a:avLst>
          </a:pr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p:nvPr/>
        </p:nvSpPr>
        <p:spPr>
          <a:xfrm>
            <a:off x="4209821" y="199209"/>
            <a:ext cx="1791300" cy="103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Patient &amp; </a:t>
            </a:r>
            <a:endParaRPr>
              <a:solidFill>
                <a:srgbClr val="FFFFFF"/>
              </a:solidFill>
              <a:latin typeface="Roboto"/>
              <a:ea typeface="Roboto"/>
              <a:cs typeface="Roboto"/>
              <a:sym typeface="Roboto"/>
            </a:endParaRPr>
          </a:p>
          <a:p>
            <a:pPr marL="0" lvl="0" indent="0" algn="ctr" rtl="0">
              <a:spcBef>
                <a:spcPts val="0"/>
              </a:spcBef>
              <a:spcAft>
                <a:spcPts val="0"/>
              </a:spcAft>
              <a:buNone/>
            </a:pPr>
            <a:r>
              <a:rPr lang="en-US">
                <a:solidFill>
                  <a:srgbClr val="FFFFFF"/>
                </a:solidFill>
                <a:latin typeface="Roboto"/>
                <a:ea typeface="Roboto"/>
                <a:cs typeface="Roboto"/>
                <a:sym typeface="Roboto"/>
              </a:rPr>
              <a:t>proches</a:t>
            </a:r>
            <a:endParaRPr>
              <a:solidFill>
                <a:srgbClr val="FFFFFF"/>
              </a:solidFill>
              <a:latin typeface="Roboto"/>
              <a:ea typeface="Roboto"/>
              <a:cs typeface="Roboto"/>
              <a:sym typeface="Roboto"/>
            </a:endParaRPr>
          </a:p>
          <a:p>
            <a:pPr marL="0" lvl="0" indent="0" algn="ctr" rtl="0">
              <a:spcBef>
                <a:spcPts val="0"/>
              </a:spcBef>
              <a:spcAft>
                <a:spcPts val="0"/>
              </a:spcAft>
              <a:buNone/>
            </a:pPr>
            <a:r>
              <a:rPr lang="en-US" sz="1200" i="1">
                <a:solidFill>
                  <a:srgbClr val="FFFFFF"/>
                </a:solidFill>
                <a:latin typeface="Roboto"/>
                <a:ea typeface="Roboto"/>
                <a:cs typeface="Roboto"/>
                <a:sym typeface="Roboto"/>
              </a:rPr>
              <a:t>En partenariat avec tous les professionnels de son équipe de soins</a:t>
            </a:r>
            <a:endParaRPr sz="1200" i="1">
              <a:solidFill>
                <a:srgbClr val="FFFFFF"/>
              </a:solidFill>
              <a:latin typeface="Roboto"/>
              <a:ea typeface="Roboto"/>
              <a:cs typeface="Roboto"/>
              <a:sym typeface="Roboto"/>
            </a:endParaRPr>
          </a:p>
        </p:txBody>
      </p:sp>
      <p:sp>
        <p:nvSpPr>
          <p:cNvPr id="96" name="Google Shape;96;p14"/>
          <p:cNvSpPr/>
          <p:nvPr/>
        </p:nvSpPr>
        <p:spPr>
          <a:xfrm>
            <a:off x="7390550" y="4366800"/>
            <a:ext cx="1228500" cy="750300"/>
          </a:xfrm>
          <a:prstGeom prst="roundRect">
            <a:avLst>
              <a:gd name="adj" fmla="val 16667"/>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p:nvPr/>
        </p:nvSpPr>
        <p:spPr>
          <a:xfrm>
            <a:off x="7544900" y="4580550"/>
            <a:ext cx="10722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rPr>
              <a:t>Nutritionniste</a:t>
            </a:r>
            <a:endParaRPr sz="1000">
              <a:solidFill>
                <a:schemeClr val="lt1"/>
              </a:solidFill>
            </a:endParaRPr>
          </a:p>
        </p:txBody>
      </p:sp>
      <p:sp>
        <p:nvSpPr>
          <p:cNvPr id="98" name="Google Shape;98;p14"/>
          <p:cNvSpPr/>
          <p:nvPr/>
        </p:nvSpPr>
        <p:spPr>
          <a:xfrm>
            <a:off x="6290450" y="5947950"/>
            <a:ext cx="1228500" cy="750300"/>
          </a:xfrm>
          <a:prstGeom prst="roundRect">
            <a:avLst>
              <a:gd name="adj" fmla="val 16667"/>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txBox="1"/>
          <p:nvPr/>
        </p:nvSpPr>
        <p:spPr>
          <a:xfrm>
            <a:off x="6410450" y="6161700"/>
            <a:ext cx="9885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rPr>
              <a:t>Psychologue</a:t>
            </a:r>
            <a:endParaRPr sz="1000">
              <a:solidFill>
                <a:schemeClr val="lt1"/>
              </a:solidFill>
            </a:endParaRPr>
          </a:p>
        </p:txBody>
      </p:sp>
      <p:sp>
        <p:nvSpPr>
          <p:cNvPr id="100" name="Google Shape;100;p14"/>
          <p:cNvSpPr/>
          <p:nvPr/>
        </p:nvSpPr>
        <p:spPr>
          <a:xfrm>
            <a:off x="4464022" y="6484500"/>
            <a:ext cx="1226128" cy="823350"/>
          </a:xfrm>
          <a:prstGeom prst="roundRect">
            <a:avLst>
              <a:gd name="adj" fmla="val 16667"/>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p:nvPr/>
        </p:nvSpPr>
        <p:spPr>
          <a:xfrm>
            <a:off x="4581650" y="6771300"/>
            <a:ext cx="9885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rPr>
              <a:t>Kinésiologue</a:t>
            </a:r>
            <a:endParaRPr sz="1000">
              <a:solidFill>
                <a:schemeClr val="lt1"/>
              </a:solidFill>
            </a:endParaRPr>
          </a:p>
        </p:txBody>
      </p:sp>
      <p:sp>
        <p:nvSpPr>
          <p:cNvPr id="102" name="Google Shape;102;p14"/>
          <p:cNvSpPr/>
          <p:nvPr/>
        </p:nvSpPr>
        <p:spPr>
          <a:xfrm>
            <a:off x="2564000" y="5947950"/>
            <a:ext cx="1228500" cy="750300"/>
          </a:xfrm>
          <a:prstGeom prst="roundRect">
            <a:avLst>
              <a:gd name="adj" fmla="val 16667"/>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txBox="1"/>
          <p:nvPr/>
        </p:nvSpPr>
        <p:spPr>
          <a:xfrm>
            <a:off x="2662100" y="6161700"/>
            <a:ext cx="11847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rPr>
              <a:t>Ergothérapeute</a:t>
            </a:r>
            <a:endParaRPr sz="1000">
              <a:solidFill>
                <a:schemeClr val="lt1"/>
              </a:solidFill>
            </a:endParaRPr>
          </a:p>
        </p:txBody>
      </p:sp>
      <p:sp>
        <p:nvSpPr>
          <p:cNvPr id="104" name="Google Shape;104;p14"/>
          <p:cNvSpPr/>
          <p:nvPr/>
        </p:nvSpPr>
        <p:spPr>
          <a:xfrm>
            <a:off x="1413650" y="4347750"/>
            <a:ext cx="1228500" cy="788400"/>
          </a:xfrm>
          <a:prstGeom prst="roundRect">
            <a:avLst>
              <a:gd name="adj" fmla="val 16667"/>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p:nvPr/>
        </p:nvSpPr>
        <p:spPr>
          <a:xfrm>
            <a:off x="1458500" y="4572900"/>
            <a:ext cx="12912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rPr>
              <a:t>Physiothérapeute</a:t>
            </a:r>
            <a:endParaRPr sz="1000">
              <a:solidFill>
                <a:schemeClr val="lt1"/>
              </a:solidFill>
            </a:endParaRPr>
          </a:p>
        </p:txBody>
      </p:sp>
      <p:sp>
        <p:nvSpPr>
          <p:cNvPr id="106" name="Google Shape;106;p14"/>
          <p:cNvSpPr/>
          <p:nvPr/>
        </p:nvSpPr>
        <p:spPr>
          <a:xfrm>
            <a:off x="7359200" y="2442750"/>
            <a:ext cx="1228500" cy="750300"/>
          </a:xfrm>
          <a:prstGeom prst="roundRect">
            <a:avLst>
              <a:gd name="adj" fmla="val 16667"/>
            </a:avLst>
          </a:prstGeom>
          <a:solidFill>
            <a:schemeClr val="accent5"/>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txBox="1"/>
          <p:nvPr/>
        </p:nvSpPr>
        <p:spPr>
          <a:xfrm>
            <a:off x="7437350" y="2580300"/>
            <a:ext cx="10722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Travailleuse sociale</a:t>
            </a:r>
            <a:endParaRPr sz="1000">
              <a:solidFill>
                <a:schemeClr val="lt1"/>
              </a:solidFill>
            </a:endParaRPr>
          </a:p>
        </p:txBody>
      </p:sp>
      <p:sp>
        <p:nvSpPr>
          <p:cNvPr id="108" name="Google Shape;108;p14"/>
          <p:cNvSpPr/>
          <p:nvPr/>
        </p:nvSpPr>
        <p:spPr>
          <a:xfrm>
            <a:off x="1413650" y="2442750"/>
            <a:ext cx="1228500" cy="750300"/>
          </a:xfrm>
          <a:prstGeom prst="roundRect">
            <a:avLst>
              <a:gd name="adj" fmla="val 16667"/>
            </a:avLst>
          </a:prstGeom>
          <a:solidFill>
            <a:schemeClr val="accent5"/>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txBox="1"/>
          <p:nvPr/>
        </p:nvSpPr>
        <p:spPr>
          <a:xfrm>
            <a:off x="1491800" y="2442750"/>
            <a:ext cx="1072200" cy="75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Infirmières (cliniciennes, auxiliaires, IPS-PL)</a:t>
            </a:r>
            <a:endParaRPr sz="1000">
              <a:solidFill>
                <a:schemeClr val="lt1"/>
              </a:solidFill>
            </a:endParaRPr>
          </a:p>
        </p:txBody>
      </p:sp>
      <p:sp>
        <p:nvSpPr>
          <p:cNvPr id="110" name="Google Shape;110;p14"/>
          <p:cNvSpPr/>
          <p:nvPr/>
        </p:nvSpPr>
        <p:spPr>
          <a:xfrm>
            <a:off x="2632850" y="842550"/>
            <a:ext cx="1228500" cy="750300"/>
          </a:xfrm>
          <a:prstGeom prst="roundRect">
            <a:avLst>
              <a:gd name="adj" fmla="val 16667"/>
            </a:avLst>
          </a:prstGeom>
          <a:solidFill>
            <a:schemeClr val="accent5"/>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p:nvPr/>
        </p:nvSpPr>
        <p:spPr>
          <a:xfrm>
            <a:off x="2711000" y="1056300"/>
            <a:ext cx="10722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Médecins</a:t>
            </a:r>
            <a:endParaRPr sz="1000">
              <a:solidFill>
                <a:schemeClr val="lt1"/>
              </a:solidFill>
            </a:endParaRPr>
          </a:p>
        </p:txBody>
      </p:sp>
      <p:sp>
        <p:nvSpPr>
          <p:cNvPr id="112" name="Google Shape;112;p14"/>
          <p:cNvSpPr/>
          <p:nvPr/>
        </p:nvSpPr>
        <p:spPr>
          <a:xfrm>
            <a:off x="6290450" y="842550"/>
            <a:ext cx="1228500" cy="750300"/>
          </a:xfrm>
          <a:prstGeom prst="roundRect">
            <a:avLst>
              <a:gd name="adj" fmla="val 16667"/>
            </a:avLst>
          </a:prstGeom>
          <a:solidFill>
            <a:schemeClr val="accent5"/>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txBox="1"/>
          <p:nvPr/>
        </p:nvSpPr>
        <p:spPr>
          <a:xfrm>
            <a:off x="6368600" y="985800"/>
            <a:ext cx="1072200" cy="46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solidFill>
                  <a:schemeClr val="lt1"/>
                </a:solidFill>
              </a:rPr>
              <a:t>Pharmacien GMF</a:t>
            </a:r>
            <a:endParaRPr sz="1000" b="1">
              <a:solidFill>
                <a:schemeClr val="lt1"/>
              </a:solidFill>
            </a:endParaRPr>
          </a:p>
        </p:txBody>
      </p:sp>
      <p:sp>
        <p:nvSpPr>
          <p:cNvPr id="114" name="Google Shape;114;p14"/>
          <p:cNvSpPr/>
          <p:nvPr/>
        </p:nvSpPr>
        <p:spPr>
          <a:xfrm>
            <a:off x="5911830" y="2007996"/>
            <a:ext cx="1228500" cy="750300"/>
          </a:xfrm>
          <a:prstGeom prst="roundRect">
            <a:avLst>
              <a:gd name="adj" fmla="val 16667"/>
            </a:avLst>
          </a:prstGeom>
          <a:solidFill>
            <a:srgbClr val="674EA7"/>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txBox="1"/>
          <p:nvPr/>
        </p:nvSpPr>
        <p:spPr>
          <a:xfrm>
            <a:off x="4491218" y="3173694"/>
            <a:ext cx="1228500" cy="46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Pharmacien hospitalier *</a:t>
            </a:r>
            <a:endParaRPr sz="1000">
              <a:solidFill>
                <a:schemeClr val="lt1"/>
              </a:solidFill>
            </a:endParaRPr>
          </a:p>
        </p:txBody>
      </p:sp>
      <p:sp>
        <p:nvSpPr>
          <p:cNvPr id="116" name="Google Shape;116;p14"/>
          <p:cNvSpPr/>
          <p:nvPr/>
        </p:nvSpPr>
        <p:spPr>
          <a:xfrm>
            <a:off x="4464472" y="2648770"/>
            <a:ext cx="1228500" cy="750300"/>
          </a:xfrm>
          <a:prstGeom prst="roundRect">
            <a:avLst>
              <a:gd name="adj" fmla="val 16667"/>
            </a:avLst>
          </a:prstGeom>
          <a:solidFill>
            <a:srgbClr val="674EA7"/>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5911822" y="2099652"/>
            <a:ext cx="1228500" cy="46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Pharmacien communautaire *</a:t>
            </a:r>
            <a:endParaRPr sz="1000">
              <a:solidFill>
                <a:schemeClr val="lt1"/>
              </a:solidFill>
            </a:endParaRPr>
          </a:p>
        </p:txBody>
      </p:sp>
      <p:sp>
        <p:nvSpPr>
          <p:cNvPr id="118" name="Google Shape;118;p14"/>
          <p:cNvSpPr txBox="1"/>
          <p:nvPr/>
        </p:nvSpPr>
        <p:spPr>
          <a:xfrm>
            <a:off x="8239444" y="5358525"/>
            <a:ext cx="1657500" cy="15789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1000" i="1">
                <a:solidFill>
                  <a:srgbClr val="674EA7"/>
                </a:solidFill>
              </a:rPr>
              <a:t>* Bien que les PHM communautaires et hospitaliers interagissent surtout avec les PHM, MD et infirmières du GMF, ils peuvent parfois être appelés à collaborer avec les autres intervenants du GMF.</a:t>
            </a:r>
            <a:endParaRPr sz="1000" i="1">
              <a:solidFill>
                <a:srgbClr val="674EA7"/>
              </a:solidFill>
            </a:endParaRPr>
          </a:p>
          <a:p>
            <a:pPr marL="0" lvl="0" indent="0" algn="ctr" rtl="0">
              <a:spcBef>
                <a:spcPts val="0"/>
              </a:spcBef>
              <a:spcAft>
                <a:spcPts val="0"/>
              </a:spcAft>
              <a:buNone/>
            </a:pPr>
            <a:endParaRPr>
              <a:latin typeface="Verdana"/>
              <a:ea typeface="Verdana"/>
              <a:cs typeface="Verdana"/>
              <a:sym typeface="Verdana"/>
            </a:endParaRPr>
          </a:p>
        </p:txBody>
      </p:sp>
      <p:sp>
        <p:nvSpPr>
          <p:cNvPr id="119" name="Google Shape;119;p14"/>
          <p:cNvSpPr txBox="1"/>
          <p:nvPr/>
        </p:nvSpPr>
        <p:spPr>
          <a:xfrm>
            <a:off x="8099825" y="160350"/>
            <a:ext cx="1791300" cy="2114700"/>
          </a:xfrm>
          <a:prstGeom prst="rect">
            <a:avLst/>
          </a:prstGeom>
          <a:no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i="1">
                <a:solidFill>
                  <a:srgbClr val="376092"/>
                </a:solidFill>
              </a:rPr>
              <a:t>Selon le cadre de financement des GMF 2017 du MSSS,  infirmières, PHM et TS font d’emblée partie de l’équipe GMF. Les autres professionnels peuvent être intégrés et financés selon la taille du GMF. Le choix de ceux-ci est à la discrétion du GMF, en fonction de sa clientèle et de ses besoins.</a:t>
            </a:r>
            <a:endParaRPr sz="1000" i="1">
              <a:solidFill>
                <a:srgbClr val="376092"/>
              </a:solidFill>
            </a:endParaRPr>
          </a:p>
          <a:p>
            <a:pPr marL="0" lvl="0" indent="0" algn="l" rtl="0">
              <a:spcBef>
                <a:spcPts val="0"/>
              </a:spcBef>
              <a:spcAft>
                <a:spcPts val="0"/>
              </a:spcAft>
              <a:buNone/>
            </a:pPr>
            <a:endParaRPr>
              <a:latin typeface="Verdana"/>
              <a:ea typeface="Verdana"/>
              <a:cs typeface="Verdana"/>
              <a:sym typeface="Verdana"/>
            </a:endParaRPr>
          </a:p>
        </p:txBody>
      </p:sp>
      <p:sp>
        <p:nvSpPr>
          <p:cNvPr id="120" name="Google Shape;120;p14"/>
          <p:cNvSpPr txBox="1"/>
          <p:nvPr/>
        </p:nvSpPr>
        <p:spPr>
          <a:xfrm>
            <a:off x="3009275" y="1854150"/>
            <a:ext cx="2852400" cy="91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674EA7"/>
                </a:solidFill>
              </a:rPr>
              <a:t>Soins pharmaceutiques </a:t>
            </a:r>
            <a:endParaRPr b="1">
              <a:solidFill>
                <a:srgbClr val="674EA7"/>
              </a:solidFill>
            </a:endParaRPr>
          </a:p>
          <a:p>
            <a:pPr marL="0" lvl="0" indent="0" algn="ctr" rtl="0">
              <a:spcBef>
                <a:spcPts val="0"/>
              </a:spcBef>
              <a:spcAft>
                <a:spcPts val="0"/>
              </a:spcAft>
              <a:buNone/>
            </a:pPr>
            <a:r>
              <a:rPr lang="en-US" b="1"/>
              <a:t>et</a:t>
            </a:r>
            <a:r>
              <a:rPr lang="en-US"/>
              <a:t> </a:t>
            </a:r>
            <a:r>
              <a:rPr lang="en-US" b="1">
                <a:solidFill>
                  <a:schemeClr val="accent1"/>
                </a:solidFill>
              </a:rPr>
              <a:t>médicaux </a:t>
            </a:r>
            <a:endParaRPr b="1">
              <a:solidFill>
                <a:schemeClr val="accent1"/>
              </a:solidFill>
            </a:endParaRPr>
          </a:p>
        </p:txBody>
      </p:sp>
      <p:sp>
        <p:nvSpPr>
          <p:cNvPr id="121" name="Google Shape;121;p14"/>
          <p:cNvSpPr txBox="1"/>
          <p:nvPr/>
        </p:nvSpPr>
        <p:spPr>
          <a:xfrm>
            <a:off x="114951" y="0"/>
            <a:ext cx="3229200" cy="148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800" b="1" i="1">
                <a:solidFill>
                  <a:srgbClr val="1F2C53"/>
                </a:solidFill>
              </a:rPr>
              <a:t>Le pharmacien GMF, un intervenant pivot dans</a:t>
            </a:r>
            <a:endParaRPr sz="1800" b="1" i="1">
              <a:solidFill>
                <a:srgbClr val="1F2C53"/>
              </a:solidFill>
            </a:endParaRPr>
          </a:p>
          <a:p>
            <a:pPr marL="0" lvl="0" indent="0" algn="l" rtl="0">
              <a:lnSpc>
                <a:spcPct val="90000"/>
              </a:lnSpc>
              <a:spcBef>
                <a:spcPts val="0"/>
              </a:spcBef>
              <a:spcAft>
                <a:spcPts val="0"/>
              </a:spcAft>
              <a:buNone/>
            </a:pPr>
            <a:r>
              <a:rPr lang="en-US" sz="1800" b="1" i="1">
                <a:solidFill>
                  <a:srgbClr val="1F2C53"/>
                </a:solidFill>
              </a:rPr>
              <a:t>l’équipe de soins</a:t>
            </a:r>
            <a:endParaRPr sz="1800" b="1" i="1">
              <a:solidFill>
                <a:srgbClr val="1F2C53"/>
              </a:solidFill>
            </a:endParaRPr>
          </a:p>
        </p:txBody>
      </p:sp>
      <p:sp>
        <p:nvSpPr>
          <p:cNvPr id="122" name="Google Shape;122;p14"/>
          <p:cNvSpPr txBox="1"/>
          <p:nvPr/>
        </p:nvSpPr>
        <p:spPr>
          <a:xfrm>
            <a:off x="6555625" y="6937350"/>
            <a:ext cx="33885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u="sng"/>
              <a:t>Légende </a:t>
            </a:r>
            <a:endParaRPr sz="900" u="sng"/>
          </a:p>
          <a:p>
            <a:pPr marL="0" lvl="0" indent="0" algn="l" rtl="0">
              <a:spcBef>
                <a:spcPts val="0"/>
              </a:spcBef>
              <a:spcAft>
                <a:spcPts val="0"/>
              </a:spcAft>
              <a:buNone/>
            </a:pPr>
            <a:r>
              <a:rPr lang="en-US" sz="900"/>
              <a:t>PHM : Pharmacien ; TS : Travailleuse sociale ; MD : Médecin </a:t>
            </a:r>
            <a:endParaRPr sz="900"/>
          </a:p>
        </p:txBody>
      </p:sp>
      <p:sp>
        <p:nvSpPr>
          <p:cNvPr id="123" name="Google Shape;123;p14"/>
          <p:cNvSpPr/>
          <p:nvPr/>
        </p:nvSpPr>
        <p:spPr>
          <a:xfrm>
            <a:off x="2977155" y="3395248"/>
            <a:ext cx="1228500" cy="750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p:nvPr/>
        </p:nvSpPr>
        <p:spPr>
          <a:xfrm>
            <a:off x="2977150" y="3395260"/>
            <a:ext cx="1228500" cy="75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Médecins spécialistes et cliniques spécialisées</a:t>
            </a:r>
            <a:endParaRPr sz="1000">
              <a:solidFill>
                <a:schemeClr val="lt1"/>
              </a:solidFill>
            </a:endParaRPr>
          </a:p>
        </p:txBody>
      </p:sp>
      <p:sp>
        <p:nvSpPr>
          <p:cNvPr id="125" name="Google Shape;125;p14"/>
          <p:cNvSpPr txBox="1"/>
          <p:nvPr/>
        </p:nvSpPr>
        <p:spPr>
          <a:xfrm>
            <a:off x="4464022" y="2762320"/>
            <a:ext cx="1228500" cy="46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chemeClr val="lt1"/>
                </a:solidFill>
              </a:rPr>
              <a:t>Pharmacien hospitalier *</a:t>
            </a:r>
            <a:endParaRPr sz="1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p:nvPr/>
        </p:nvSpPr>
        <p:spPr>
          <a:xfrm>
            <a:off x="115397" y="215702"/>
            <a:ext cx="8009100" cy="1189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Gill Sans"/>
              <a:buNone/>
            </a:pPr>
            <a:r>
              <a:rPr lang="en-US" sz="2400">
                <a:solidFill>
                  <a:schemeClr val="dk1"/>
                </a:solidFill>
                <a:latin typeface="Gill Sans"/>
                <a:ea typeface="Gill Sans"/>
                <a:cs typeface="Gill Sans"/>
                <a:sym typeface="Gill Sans"/>
              </a:rPr>
              <a:t>EXEMPLES DE</a:t>
            </a:r>
            <a:r>
              <a:rPr lang="en-US" sz="2400" b="0" i="0" u="none" strike="noStrike" cap="none">
                <a:solidFill>
                  <a:schemeClr val="dk1"/>
                </a:solidFill>
                <a:latin typeface="Gill Sans"/>
                <a:ea typeface="Gill Sans"/>
                <a:cs typeface="Gill Sans"/>
                <a:sym typeface="Gill Sans"/>
              </a:rPr>
              <a:t> PATIENTS À </a:t>
            </a:r>
            <a:r>
              <a:rPr lang="en-US" sz="2400">
                <a:solidFill>
                  <a:schemeClr val="dk1"/>
                </a:solidFill>
                <a:latin typeface="Gill Sans"/>
                <a:ea typeface="Gill Sans"/>
                <a:cs typeface="Gill Sans"/>
                <a:sym typeface="Gill Sans"/>
              </a:rPr>
              <a:t>ORIENTER VERS LE</a:t>
            </a:r>
            <a:r>
              <a:rPr lang="en-US" sz="2400" b="0" i="0" u="none" strike="noStrike" cap="none">
                <a:solidFill>
                  <a:schemeClr val="dk1"/>
                </a:solidFill>
                <a:latin typeface="Gill Sans"/>
                <a:ea typeface="Gill Sans"/>
                <a:cs typeface="Gill Sans"/>
                <a:sym typeface="Gill Sans"/>
              </a:rPr>
              <a:t> PHARMACIEN GMF</a:t>
            </a:r>
            <a:r>
              <a:rPr lang="en-US" sz="2400">
                <a:solidFill>
                  <a:schemeClr val="dk1"/>
                </a:solidFill>
                <a:latin typeface="Gill Sans"/>
                <a:ea typeface="Gill Sans"/>
                <a:cs typeface="Gill Sans"/>
                <a:sym typeface="Gill Sans"/>
              </a:rPr>
              <a:t>...</a:t>
            </a:r>
            <a:endParaRPr sz="2400" b="0" i="0" u="none" strike="noStrike" cap="none">
              <a:solidFill>
                <a:schemeClr val="dk1"/>
              </a:solidFill>
              <a:latin typeface="Gill Sans"/>
              <a:ea typeface="Gill Sans"/>
              <a:cs typeface="Gill Sans"/>
              <a:sym typeface="Gill Sans"/>
            </a:endParaRPr>
          </a:p>
        </p:txBody>
      </p:sp>
      <p:pic>
        <p:nvPicPr>
          <p:cNvPr id="131" name="Google Shape;131;p15"/>
          <p:cNvPicPr preferRelativeResize="0"/>
          <p:nvPr/>
        </p:nvPicPr>
        <p:blipFill rotWithShape="1">
          <a:blip r:embed="rId3">
            <a:alphaModFix/>
          </a:blip>
          <a:srcRect/>
          <a:stretch/>
        </p:blipFill>
        <p:spPr>
          <a:xfrm>
            <a:off x="8124488" y="0"/>
            <a:ext cx="1961283" cy="865714"/>
          </a:xfrm>
          <a:prstGeom prst="rect">
            <a:avLst/>
          </a:prstGeom>
          <a:noFill/>
          <a:ln>
            <a:noFill/>
          </a:ln>
        </p:spPr>
      </p:pic>
      <p:grpSp>
        <p:nvGrpSpPr>
          <p:cNvPr id="132" name="Google Shape;132;p15"/>
          <p:cNvGrpSpPr/>
          <p:nvPr/>
        </p:nvGrpSpPr>
        <p:grpSpPr>
          <a:xfrm>
            <a:off x="162173" y="1363790"/>
            <a:ext cx="9734109" cy="5643208"/>
            <a:chOff x="893" y="1072658"/>
            <a:chExt cx="11798920" cy="4662267"/>
          </a:xfrm>
        </p:grpSpPr>
        <p:sp>
          <p:nvSpPr>
            <p:cNvPr id="133" name="Google Shape;133;p15"/>
            <p:cNvSpPr/>
            <p:nvPr/>
          </p:nvSpPr>
          <p:spPr>
            <a:xfrm>
              <a:off x="893" y="1123022"/>
              <a:ext cx="3843300" cy="4611900"/>
            </a:xfrm>
            <a:prstGeom prst="rect">
              <a:avLst/>
            </a:prstGeom>
            <a:gradFill>
              <a:gsLst>
                <a:gs pos="0">
                  <a:srgbClr val="6177AE"/>
                </a:gs>
                <a:gs pos="69000">
                  <a:srgbClr val="425A98"/>
                </a:gs>
                <a:gs pos="100000">
                  <a:srgbClr val="3D559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5"/>
            <p:cNvSpPr txBox="1"/>
            <p:nvPr/>
          </p:nvSpPr>
          <p:spPr>
            <a:xfrm rot="-5400000">
              <a:off x="-1505706" y="2629625"/>
              <a:ext cx="3781800" cy="768600"/>
            </a:xfrm>
            <a:prstGeom prst="rect">
              <a:avLst/>
            </a:prstGeom>
            <a:noFill/>
            <a:ln>
              <a:noFill/>
            </a:ln>
          </p:spPr>
          <p:txBody>
            <a:bodyPr spcFirstLastPara="1" wrap="square" lIns="0" tIns="85725" rIns="111125" bIns="0" anchor="t" anchorCtr="0">
              <a:noAutofit/>
            </a:bodyPr>
            <a:lstStyle/>
            <a:p>
              <a:pPr marL="0" marR="0" lvl="0" indent="0" algn="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Gill Sans"/>
                  <a:ea typeface="Gill Sans"/>
                  <a:cs typeface="Gill Sans"/>
                  <a:sym typeface="Gill Sans"/>
                </a:rPr>
                <a:t>Médecins, infirmi</a:t>
              </a:r>
              <a:r>
                <a:rPr lang="en-US" sz="2500">
                  <a:solidFill>
                    <a:schemeClr val="lt1"/>
                  </a:solidFill>
                  <a:latin typeface="Gill Sans"/>
                  <a:ea typeface="Gill Sans"/>
                  <a:cs typeface="Gill Sans"/>
                  <a:sym typeface="Gill Sans"/>
                </a:rPr>
                <a:t>ères...</a:t>
              </a:r>
              <a:r>
                <a:rPr lang="en-US" sz="2500" b="0" i="0" u="none" strike="noStrike" cap="none">
                  <a:solidFill>
                    <a:schemeClr val="lt1"/>
                  </a:solidFill>
                  <a:latin typeface="Gill Sans"/>
                  <a:ea typeface="Gill Sans"/>
                  <a:cs typeface="Gill Sans"/>
                  <a:sym typeface="Gill Sans"/>
                </a:rPr>
                <a:t> </a:t>
              </a:r>
              <a:endParaRPr sz="2500" b="0" i="0" u="none" strike="noStrike" cap="none">
                <a:solidFill>
                  <a:schemeClr val="lt1"/>
                </a:solidFill>
                <a:latin typeface="Gill Sans"/>
                <a:ea typeface="Gill Sans"/>
                <a:cs typeface="Gill Sans"/>
                <a:sym typeface="Gill Sans"/>
              </a:endParaRPr>
            </a:p>
          </p:txBody>
        </p:sp>
        <p:sp>
          <p:nvSpPr>
            <p:cNvPr id="135" name="Google Shape;135;p15"/>
            <p:cNvSpPr/>
            <p:nvPr/>
          </p:nvSpPr>
          <p:spPr>
            <a:xfrm>
              <a:off x="769552" y="1123022"/>
              <a:ext cx="2863200" cy="461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5"/>
            <p:cNvSpPr txBox="1"/>
            <p:nvPr/>
          </p:nvSpPr>
          <p:spPr>
            <a:xfrm>
              <a:off x="769552" y="1123022"/>
              <a:ext cx="2863200" cy="4611900"/>
            </a:xfrm>
            <a:prstGeom prst="rect">
              <a:avLst/>
            </a:prstGeom>
            <a:noFill/>
            <a:ln>
              <a:noFill/>
            </a:ln>
          </p:spPr>
          <p:txBody>
            <a:bodyPr spcFirstLastPara="1" wrap="square" lIns="0" tIns="6170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Patients avec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Pharmacothérapie complexe</a:t>
              </a:r>
              <a:endParaRPr sz="1400" b="0" i="0" u="none" strike="noStrike" cap="none">
                <a:solidFill>
                  <a:schemeClr val="lt1"/>
                </a:solidFill>
                <a:latin typeface="Gill Sans"/>
                <a:ea typeface="Gill Sans"/>
                <a:cs typeface="Gill Sans"/>
                <a:sym typeface="Gill Sans"/>
              </a:endParaRPr>
            </a:p>
            <a:p>
              <a:pPr marL="457200" marR="0" lvl="0" indent="-304800" algn="l" rtl="0">
                <a:lnSpc>
                  <a:spcPct val="90000"/>
                </a:lnSpc>
                <a:spcBef>
                  <a:spcPts val="630"/>
                </a:spcBef>
                <a:spcAft>
                  <a:spcPts val="0"/>
                </a:spcAft>
                <a:buClr>
                  <a:schemeClr val="lt1"/>
                </a:buClr>
                <a:buSzPts val="1200"/>
                <a:buFont typeface="Gill Sans"/>
                <a:buChar char="●"/>
              </a:pPr>
              <a:r>
                <a:rPr lang="en-US" sz="1200" b="0" i="0" u="none" strike="noStrike" cap="none">
                  <a:solidFill>
                    <a:schemeClr val="lt1"/>
                  </a:solidFill>
                  <a:latin typeface="Gill Sans"/>
                  <a:ea typeface="Gill Sans"/>
                  <a:cs typeface="Gill Sans"/>
                  <a:sym typeface="Gill Sans"/>
                </a:rPr>
                <a:t>Diabète, hypertension, douleur, troubles de l’humeur difficiles à contrôler</a:t>
              </a:r>
              <a:endParaRPr sz="1200" b="0" i="0" u="none" strike="noStrike" cap="none">
                <a:solidFill>
                  <a:schemeClr val="lt1"/>
                </a:solidFill>
                <a:latin typeface="Gill Sans"/>
                <a:ea typeface="Gill Sans"/>
                <a:cs typeface="Gill Sans"/>
                <a:sym typeface="Gill Sans"/>
              </a:endParaRPr>
            </a:p>
            <a:p>
              <a:pPr marL="0" marR="0" lvl="0" indent="0" algn="l" rtl="0">
                <a:lnSpc>
                  <a:spcPct val="90000"/>
                </a:lnSpc>
                <a:spcBef>
                  <a:spcPts val="56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Pharmacothérapie exigeant des suivis étroits et des ajustements fréquents</a:t>
              </a:r>
              <a:endParaRPr sz="1400" b="0" i="0" u="none" strike="noStrike" cap="none">
                <a:solidFill>
                  <a:schemeClr val="lt1"/>
                </a:solidFill>
                <a:latin typeface="Gill Sans"/>
                <a:ea typeface="Gill Sans"/>
                <a:cs typeface="Gill Sans"/>
                <a:sym typeface="Gill Sans"/>
              </a:endParaRPr>
            </a:p>
            <a:p>
              <a:pPr marL="457200" marR="0" lvl="0" indent="-304800" algn="l" rtl="0">
                <a:lnSpc>
                  <a:spcPct val="90000"/>
                </a:lnSpc>
                <a:spcBef>
                  <a:spcPts val="560"/>
                </a:spcBef>
                <a:spcAft>
                  <a:spcPts val="0"/>
                </a:spcAft>
                <a:buClr>
                  <a:schemeClr val="lt1"/>
                </a:buClr>
                <a:buSzPts val="1200"/>
                <a:buFont typeface="Gill Sans"/>
                <a:buChar char="●"/>
              </a:pPr>
              <a:r>
                <a:rPr lang="en-US" sz="1200" b="0" i="0" u="none" strike="noStrike" cap="none">
                  <a:solidFill>
                    <a:schemeClr val="lt1"/>
                  </a:solidFill>
                  <a:latin typeface="Gill Sans"/>
                  <a:ea typeface="Gill Sans"/>
                  <a:cs typeface="Gill Sans"/>
                  <a:sym typeface="Gill Sans"/>
                </a:rPr>
                <a:t>Personnes âgées fragiles, </a:t>
              </a:r>
              <a:r>
                <a:rPr lang="en-US" sz="1200">
                  <a:solidFill>
                    <a:schemeClr val="lt1"/>
                  </a:solidFill>
                  <a:latin typeface="Gill Sans"/>
                  <a:ea typeface="Gill Sans"/>
                  <a:cs typeface="Gill Sans"/>
                  <a:sym typeface="Gill Sans"/>
                </a:rPr>
                <a:t>insuffisance rénale chronique,</a:t>
              </a:r>
              <a:r>
                <a:rPr lang="en-US" sz="1200" b="0" i="0" u="none" strike="noStrike" cap="none">
                  <a:solidFill>
                    <a:schemeClr val="lt1"/>
                  </a:solidFill>
                  <a:latin typeface="Gill Sans"/>
                  <a:ea typeface="Gill Sans"/>
                  <a:cs typeface="Gill Sans"/>
                  <a:sym typeface="Gill Sans"/>
                </a:rPr>
                <a:t> poly</a:t>
              </a:r>
              <a:r>
                <a:rPr lang="en-US" sz="1200">
                  <a:solidFill>
                    <a:schemeClr val="lt1"/>
                  </a:solidFill>
                  <a:latin typeface="Gill Sans"/>
                  <a:ea typeface="Gill Sans"/>
                  <a:cs typeface="Gill Sans"/>
                  <a:sym typeface="Gill Sans"/>
                </a:rPr>
                <a:t>médication</a:t>
              </a:r>
              <a:r>
                <a:rPr lang="en-US" sz="1200" b="0" i="0" u="none" strike="noStrike" cap="none">
                  <a:solidFill>
                    <a:schemeClr val="lt1"/>
                  </a:solidFill>
                  <a:latin typeface="Gill Sans"/>
                  <a:ea typeface="Gill Sans"/>
                  <a:cs typeface="Gill Sans"/>
                  <a:sym typeface="Gill Sans"/>
                </a:rPr>
                <a:t>, Rx </a:t>
              </a:r>
              <a:r>
                <a:rPr lang="en-US" sz="1200">
                  <a:solidFill>
                    <a:schemeClr val="lt1"/>
                  </a:solidFill>
                  <a:latin typeface="Gill Sans"/>
                  <a:ea typeface="Gill Sans"/>
                  <a:cs typeface="Gill Sans"/>
                  <a:sym typeface="Gill Sans"/>
                </a:rPr>
                <a:t>à risque (indice thérapeutique étroit)</a:t>
              </a:r>
              <a:r>
                <a:rPr lang="en-US" sz="1200" b="0" i="0" u="none" strike="noStrike" cap="none">
                  <a:solidFill>
                    <a:schemeClr val="lt1"/>
                  </a:solidFill>
                  <a:latin typeface="Gill Sans"/>
                  <a:ea typeface="Gill Sans"/>
                  <a:cs typeface="Gill Sans"/>
                  <a:sym typeface="Gill Sans"/>
                </a:rPr>
                <a:t>…</a:t>
              </a:r>
              <a:endParaRPr sz="1200" b="0" i="0" u="none" strike="noStrike" cap="none">
                <a:solidFill>
                  <a:schemeClr val="lt1"/>
                </a:solidFill>
                <a:latin typeface="Gill Sans"/>
                <a:ea typeface="Gill Sans"/>
                <a:cs typeface="Gill Sans"/>
                <a:sym typeface="Gill Sans"/>
              </a:endParaRPr>
            </a:p>
            <a:p>
              <a:pPr marL="0" marR="0" lvl="0" indent="0" algn="l" rtl="0">
                <a:lnSpc>
                  <a:spcPct val="90000"/>
                </a:lnSpc>
                <a:spcBef>
                  <a:spcPts val="56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Épisodes fréquents d’hospitalisation</a:t>
              </a:r>
              <a:endParaRPr sz="1400" b="0" i="0" u="none" strike="noStrike" cap="none">
                <a:solidFill>
                  <a:schemeClr val="lt1"/>
                </a:solidFill>
                <a:latin typeface="Gill Sans"/>
                <a:ea typeface="Gill Sans"/>
                <a:cs typeface="Gill Sans"/>
                <a:sym typeface="Gill Sans"/>
              </a:endParaRPr>
            </a:p>
            <a:p>
              <a:pPr marL="457200" marR="0" lvl="0" indent="-304800" algn="l" rtl="0">
                <a:lnSpc>
                  <a:spcPct val="90000"/>
                </a:lnSpc>
                <a:spcBef>
                  <a:spcPts val="560"/>
                </a:spcBef>
                <a:spcAft>
                  <a:spcPts val="0"/>
                </a:spcAft>
                <a:buClr>
                  <a:schemeClr val="lt1"/>
                </a:buClr>
                <a:buSzPts val="1200"/>
                <a:buFont typeface="Gill Sans"/>
                <a:buChar char="●"/>
              </a:pPr>
              <a:r>
                <a:rPr lang="en-US" sz="1200" b="0" i="0" u="none" strike="noStrike" cap="none">
                  <a:solidFill>
                    <a:schemeClr val="lt1"/>
                  </a:solidFill>
                  <a:latin typeface="Gill Sans"/>
                  <a:ea typeface="Gill Sans"/>
                  <a:cs typeface="Gill Sans"/>
                  <a:sym typeface="Gill Sans"/>
                </a:rPr>
                <a:t>EAMPOC fréquentes, chutes, débalancements glycémiques ou électrolytiques</a:t>
              </a:r>
              <a:endParaRPr sz="1200" b="0" i="0" u="none" strike="noStrike" cap="none">
                <a:solidFill>
                  <a:schemeClr val="lt1"/>
                </a:solidFill>
                <a:latin typeface="Gill Sans"/>
                <a:ea typeface="Gill Sans"/>
                <a:cs typeface="Gill Sans"/>
                <a:sym typeface="Gill Sans"/>
              </a:endParaRPr>
            </a:p>
            <a:p>
              <a:pPr marL="0" marR="0" lvl="0" indent="0" algn="l" rtl="0">
                <a:lnSpc>
                  <a:spcPct val="90000"/>
                </a:lnSpc>
                <a:spcBef>
                  <a:spcPts val="56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Adhésion problématique ayant un besoin accru de soutien</a:t>
              </a:r>
              <a:endParaRPr sz="1400" b="0" i="0" u="none" strike="noStrike" cap="none">
                <a:solidFill>
                  <a:schemeClr val="lt1"/>
                </a:solidFill>
                <a:latin typeface="Gill Sans"/>
                <a:ea typeface="Gill Sans"/>
                <a:cs typeface="Gill Sans"/>
                <a:sym typeface="Gill Sans"/>
              </a:endParaRPr>
            </a:p>
            <a:p>
              <a:pPr marL="457200" marR="0" lvl="0" indent="-304800" algn="l" rtl="0">
                <a:lnSpc>
                  <a:spcPct val="90000"/>
                </a:lnSpc>
                <a:spcBef>
                  <a:spcPts val="560"/>
                </a:spcBef>
                <a:spcAft>
                  <a:spcPts val="0"/>
                </a:spcAft>
                <a:buClr>
                  <a:schemeClr val="lt1"/>
                </a:buClr>
                <a:buSzPts val="1200"/>
                <a:buFont typeface="Gill Sans"/>
                <a:buChar char="●"/>
              </a:pPr>
              <a:r>
                <a:rPr lang="en-US" sz="1200" b="0" i="0" u="none" strike="noStrike" cap="none">
                  <a:solidFill>
                    <a:schemeClr val="lt1"/>
                  </a:solidFill>
                  <a:latin typeface="Gill Sans"/>
                  <a:ea typeface="Gill Sans"/>
                  <a:cs typeface="Gill Sans"/>
                  <a:sym typeface="Gill Sans"/>
                </a:rPr>
                <a:t>Sevrage de benzo., asthme difficile à contrôler...</a:t>
              </a:r>
              <a:endParaRPr sz="1200" b="0" i="0" u="none" strike="noStrike" cap="none">
                <a:solidFill>
                  <a:schemeClr val="lt1"/>
                </a:solidFill>
                <a:latin typeface="Gill Sans"/>
                <a:ea typeface="Gill Sans"/>
                <a:cs typeface="Gill Sans"/>
                <a:sym typeface="Gill Sans"/>
              </a:endParaRPr>
            </a:p>
          </p:txBody>
        </p:sp>
        <p:sp>
          <p:nvSpPr>
            <p:cNvPr id="137" name="Google Shape;137;p15"/>
            <p:cNvSpPr/>
            <p:nvPr/>
          </p:nvSpPr>
          <p:spPr>
            <a:xfrm>
              <a:off x="3978714" y="1123021"/>
              <a:ext cx="3843300" cy="2799300"/>
            </a:xfrm>
            <a:prstGeom prst="rect">
              <a:avLst/>
            </a:prstGeom>
            <a:gradFill>
              <a:gsLst>
                <a:gs pos="0">
                  <a:srgbClr val="678AAA"/>
                </a:gs>
                <a:gs pos="69000">
                  <a:srgbClr val="486F94"/>
                </a:gs>
                <a:gs pos="100000">
                  <a:srgbClr val="45698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5"/>
            <p:cNvSpPr/>
            <p:nvPr/>
          </p:nvSpPr>
          <p:spPr>
            <a:xfrm>
              <a:off x="4747362" y="1123022"/>
              <a:ext cx="2863200" cy="461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5"/>
            <p:cNvSpPr txBox="1"/>
            <p:nvPr/>
          </p:nvSpPr>
          <p:spPr>
            <a:xfrm>
              <a:off x="4273824" y="1123025"/>
              <a:ext cx="3336900" cy="4611900"/>
            </a:xfrm>
            <a:prstGeom prst="rect">
              <a:avLst/>
            </a:prstGeom>
            <a:noFill/>
            <a:ln>
              <a:noFill/>
            </a:ln>
          </p:spPr>
          <p:txBody>
            <a:bodyPr spcFirstLastPara="1" wrap="square" lIns="0" tIns="222875" rIns="0" bIns="0" anchor="t" anchorCtr="0">
              <a:noAutofit/>
            </a:bodyPr>
            <a:lstStyle/>
            <a:p>
              <a:pPr marL="0" lvl="0" indent="0" algn="ctr" rtl="0">
                <a:lnSpc>
                  <a:spcPct val="90000"/>
                </a:lnSpc>
                <a:spcBef>
                  <a:spcPts val="0"/>
                </a:spcBef>
                <a:spcAft>
                  <a:spcPts val="0"/>
                </a:spcAft>
                <a:buClr>
                  <a:schemeClr val="dk1"/>
                </a:buClr>
                <a:buSzPts val="2500"/>
                <a:buFont typeface="Arial"/>
                <a:buNone/>
              </a:pPr>
              <a:r>
                <a:rPr lang="en-US" sz="2500">
                  <a:solidFill>
                    <a:schemeClr val="lt1"/>
                  </a:solidFill>
                  <a:latin typeface="Gill Sans"/>
                  <a:ea typeface="Gill Sans"/>
                  <a:cs typeface="Gill Sans"/>
                  <a:sym typeface="Gill Sans"/>
                </a:rPr>
                <a:t>Pharmacien GMF</a:t>
              </a:r>
              <a:endParaRPr sz="1800">
                <a:solidFill>
                  <a:schemeClr val="lt1"/>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1800"/>
                <a:buFont typeface="Arial"/>
                <a:buNone/>
              </a:pPr>
              <a:endParaRPr sz="1800">
                <a:solidFill>
                  <a:schemeClr val="lt1"/>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1800"/>
                <a:buFont typeface="Arial"/>
                <a:buNone/>
              </a:pPr>
              <a:r>
                <a:rPr lang="en-US" sz="1800">
                  <a:solidFill>
                    <a:schemeClr val="lt1"/>
                  </a:solidFill>
                  <a:latin typeface="Gill Sans"/>
                  <a:ea typeface="Gill Sans"/>
                  <a:cs typeface="Gill Sans"/>
                  <a:sym typeface="Gill Sans"/>
                </a:rPr>
                <a:t>Prise en charge des patients du GMF </a:t>
              </a:r>
              <a:r>
                <a:rPr lang="en-US" sz="1800" u="sng">
                  <a:solidFill>
                    <a:schemeClr val="lt1"/>
                  </a:solidFill>
                  <a:latin typeface="Gill Sans"/>
                  <a:ea typeface="Gill Sans"/>
                  <a:cs typeface="Gill Sans"/>
                  <a:sym typeface="Gill Sans"/>
                </a:rPr>
                <a:t>référés</a:t>
              </a:r>
              <a:r>
                <a:rPr lang="en-US" sz="1800">
                  <a:solidFill>
                    <a:schemeClr val="lt1"/>
                  </a:solidFill>
                  <a:latin typeface="Gill Sans"/>
                  <a:ea typeface="Gill Sans"/>
                  <a:cs typeface="Gill Sans"/>
                  <a:sym typeface="Gill Sans"/>
                </a:rPr>
                <a:t> par les différents professionnels de la santé pour une pratique collaborative et l'optimisation de la continuité des soins aux patients</a:t>
              </a:r>
              <a:endParaRPr sz="1800">
                <a:solidFill>
                  <a:schemeClr val="lt1"/>
                </a:solidFill>
                <a:latin typeface="Gill Sans"/>
                <a:ea typeface="Gill Sans"/>
                <a:cs typeface="Gill Sans"/>
                <a:sym typeface="Gill Sans"/>
              </a:endParaRPr>
            </a:p>
          </p:txBody>
        </p:sp>
        <p:sp>
          <p:nvSpPr>
            <p:cNvPr id="140" name="Google Shape;140;p15"/>
            <p:cNvSpPr/>
            <p:nvPr/>
          </p:nvSpPr>
          <p:spPr>
            <a:xfrm>
              <a:off x="7956513" y="1123022"/>
              <a:ext cx="3843300" cy="4611900"/>
            </a:xfrm>
            <a:prstGeom prst="rect">
              <a:avLst/>
            </a:prstGeom>
            <a:gradFill>
              <a:gsLst>
                <a:gs pos="0">
                  <a:srgbClr val="7099A8"/>
                </a:gs>
                <a:gs pos="69000">
                  <a:srgbClr val="517F90"/>
                </a:gs>
                <a:gs pos="100000">
                  <a:srgbClr val="4D798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5"/>
            <p:cNvSpPr txBox="1"/>
            <p:nvPr/>
          </p:nvSpPr>
          <p:spPr>
            <a:xfrm rot="-5400000">
              <a:off x="6449913" y="2629625"/>
              <a:ext cx="3781800" cy="768600"/>
            </a:xfrm>
            <a:prstGeom prst="rect">
              <a:avLst/>
            </a:prstGeom>
            <a:noFill/>
            <a:ln>
              <a:noFill/>
            </a:ln>
          </p:spPr>
          <p:txBody>
            <a:bodyPr spcFirstLastPara="1" wrap="square" lIns="0" tIns="85725" rIns="111125" bIns="0" anchor="t" anchorCtr="0">
              <a:noAutofit/>
            </a:bodyPr>
            <a:lstStyle/>
            <a:p>
              <a:pPr marL="0" marR="0" lvl="0" indent="0" algn="r" rtl="0">
                <a:lnSpc>
                  <a:spcPct val="90000"/>
                </a:lnSpc>
                <a:spcBef>
                  <a:spcPts val="0"/>
                </a:spcBef>
                <a:spcAft>
                  <a:spcPts val="0"/>
                </a:spcAft>
                <a:buClr>
                  <a:srgbClr val="000000"/>
                </a:buClr>
                <a:buSzPts val="2500"/>
                <a:buFont typeface="Arial"/>
                <a:buNone/>
              </a:pPr>
              <a:r>
                <a:rPr lang="en-US" sz="2500">
                  <a:solidFill>
                    <a:schemeClr val="lt1"/>
                  </a:solidFill>
                  <a:latin typeface="Gill Sans"/>
                  <a:ea typeface="Gill Sans"/>
                  <a:cs typeface="Gill Sans"/>
                  <a:sym typeface="Gill Sans"/>
                </a:rPr>
                <a:t>Autres pharmaciens</a:t>
              </a:r>
              <a:endParaRPr sz="2500" b="0" i="0" u="none" strike="noStrike" cap="none">
                <a:solidFill>
                  <a:schemeClr val="lt1"/>
                </a:solidFill>
                <a:latin typeface="Gill Sans"/>
                <a:ea typeface="Gill Sans"/>
                <a:cs typeface="Gill Sans"/>
                <a:sym typeface="Gill Sans"/>
              </a:endParaRPr>
            </a:p>
          </p:txBody>
        </p:sp>
        <p:sp>
          <p:nvSpPr>
            <p:cNvPr id="142" name="Google Shape;142;p15"/>
            <p:cNvSpPr/>
            <p:nvPr/>
          </p:nvSpPr>
          <p:spPr>
            <a:xfrm>
              <a:off x="8725172" y="1123022"/>
              <a:ext cx="2863200" cy="461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5"/>
            <p:cNvSpPr txBox="1"/>
            <p:nvPr/>
          </p:nvSpPr>
          <p:spPr>
            <a:xfrm>
              <a:off x="8617352" y="1072658"/>
              <a:ext cx="3099300" cy="4542900"/>
            </a:xfrm>
            <a:prstGeom prst="rect">
              <a:avLst/>
            </a:prstGeom>
            <a:noFill/>
            <a:ln>
              <a:noFill/>
            </a:ln>
          </p:spPr>
          <p:txBody>
            <a:bodyPr spcFirstLastPara="1" wrap="square" lIns="0" tIns="54850" rIns="0" bIns="0" anchor="t" anchorCtr="0">
              <a:noAutofit/>
            </a:bodyPr>
            <a:lstStyle/>
            <a:p>
              <a:pPr marL="0" marR="0" lvl="0" indent="0" algn="l" rtl="0">
                <a:lnSpc>
                  <a:spcPct val="100000"/>
                </a:lnSpc>
                <a:spcBef>
                  <a:spcPts val="560"/>
                </a:spcBef>
                <a:spcAft>
                  <a:spcPts val="0"/>
                </a:spcAft>
                <a:buClr>
                  <a:srgbClr val="000000"/>
                </a:buClr>
                <a:buSzPts val="1400"/>
                <a:buFont typeface="Arial"/>
                <a:buNone/>
              </a:pPr>
              <a:r>
                <a:rPr lang="en-US" sz="1300" i="0" u="none" strike="noStrike" cap="none">
                  <a:solidFill>
                    <a:schemeClr val="lt1"/>
                  </a:solidFill>
                  <a:latin typeface="Gill Sans"/>
                  <a:ea typeface="Gill Sans"/>
                  <a:cs typeface="Gill Sans"/>
                  <a:sym typeface="Gill Sans"/>
                </a:rPr>
                <a:t>Dossiers complexes</a:t>
              </a:r>
              <a:r>
                <a:rPr lang="en-US" sz="1300">
                  <a:solidFill>
                    <a:schemeClr val="lt1"/>
                  </a:solidFill>
                  <a:latin typeface="Gill Sans"/>
                  <a:ea typeface="Gill Sans"/>
                  <a:cs typeface="Gill Sans"/>
                  <a:sym typeface="Gill Sans"/>
                </a:rPr>
                <a:t> et lourds et/ou patients vulnérables qui bénéficieraient d’une révision de la médication</a:t>
              </a:r>
              <a:endParaRPr sz="1300" i="0" u="none" strike="noStrike" cap="none">
                <a:solidFill>
                  <a:schemeClr val="lt1"/>
                </a:solidFill>
                <a:latin typeface="Gill Sans"/>
                <a:ea typeface="Gill Sans"/>
                <a:cs typeface="Gill Sans"/>
                <a:sym typeface="Gill Sans"/>
              </a:endParaRPr>
            </a:p>
            <a:p>
              <a:pPr marL="285750" marR="0" lvl="0" indent="-285750" algn="l" rtl="0">
                <a:lnSpc>
                  <a:spcPct val="100000"/>
                </a:lnSpc>
                <a:spcBef>
                  <a:spcPts val="1000"/>
                </a:spcBef>
                <a:spcAft>
                  <a:spcPts val="0"/>
                </a:spcAft>
                <a:buClr>
                  <a:schemeClr val="lt1"/>
                </a:buClr>
                <a:buSzPts val="1200"/>
                <a:buChar char="•"/>
              </a:pPr>
              <a:r>
                <a:rPr lang="en-US" sz="1200" i="0" u="none" strike="noStrike" cap="none">
                  <a:solidFill>
                    <a:schemeClr val="lt1"/>
                  </a:solidFill>
                  <a:latin typeface="Gill Sans"/>
                  <a:ea typeface="Gill Sans"/>
                  <a:cs typeface="Gill Sans"/>
                  <a:sym typeface="Gill Sans"/>
                </a:rPr>
                <a:t>Plusieurs comorbidités, </a:t>
              </a:r>
              <a:r>
                <a:rPr lang="en-US" sz="1200">
                  <a:solidFill>
                    <a:schemeClr val="lt1"/>
                  </a:solidFill>
                  <a:latin typeface="Gill Sans"/>
                  <a:ea typeface="Gill Sans"/>
                  <a:cs typeface="Gill Sans"/>
                  <a:sym typeface="Gill Sans"/>
                </a:rPr>
                <a:t>personnes âgées/frêles, p</a:t>
              </a:r>
              <a:r>
                <a:rPr lang="en-US" sz="1200" i="0" u="none" strike="noStrike" cap="none">
                  <a:solidFill>
                    <a:schemeClr val="lt1"/>
                  </a:solidFill>
                  <a:latin typeface="Gill Sans"/>
                  <a:ea typeface="Gill Sans"/>
                  <a:cs typeface="Gill Sans"/>
                  <a:sym typeface="Gill Sans"/>
                </a:rPr>
                <a:t>olymédication,</a:t>
              </a:r>
              <a:r>
                <a:rPr lang="en-US" sz="1200">
                  <a:solidFill>
                    <a:schemeClr val="lt1"/>
                  </a:solidFill>
                  <a:latin typeface="Gill Sans"/>
                  <a:ea typeface="Gill Sans"/>
                  <a:cs typeface="Gill Sans"/>
                  <a:sym typeface="Gill Sans"/>
                </a:rPr>
                <a:t> s</a:t>
              </a:r>
              <a:r>
                <a:rPr lang="en-US" sz="1200" i="0" u="none" strike="noStrike" cap="none">
                  <a:solidFill>
                    <a:schemeClr val="lt1"/>
                  </a:solidFill>
                  <a:latin typeface="Gill Sans"/>
                  <a:ea typeface="Gill Sans"/>
                  <a:cs typeface="Gill Sans"/>
                  <a:sym typeface="Gill Sans"/>
                </a:rPr>
                <a:t>uspicion syndrome gériatrique ou cascade médicamenteuse</a:t>
              </a:r>
              <a:endParaRPr>
                <a:solidFill>
                  <a:srgbClr val="FFFFFF"/>
                </a:solidFill>
                <a:latin typeface="Gill Sans"/>
                <a:ea typeface="Gill Sans"/>
                <a:cs typeface="Gill Sans"/>
                <a:sym typeface="Gill Sans"/>
              </a:endParaRPr>
            </a:p>
            <a:p>
              <a:pPr marL="0" lvl="0" indent="0" algn="l" rtl="0">
                <a:lnSpc>
                  <a:spcPct val="100000"/>
                </a:lnSpc>
                <a:spcBef>
                  <a:spcPts val="1000"/>
                </a:spcBef>
                <a:spcAft>
                  <a:spcPts val="0"/>
                </a:spcAft>
                <a:buNone/>
              </a:pPr>
              <a:r>
                <a:rPr lang="en-US" u="sng">
                  <a:solidFill>
                    <a:srgbClr val="FFFFFF"/>
                  </a:solidFill>
                  <a:latin typeface="Gill Sans"/>
                  <a:ea typeface="Gill Sans"/>
                  <a:cs typeface="Gill Sans"/>
                  <a:sym typeface="Gill Sans"/>
                </a:rPr>
                <a:t>Par le pharmacien communautaire : </a:t>
              </a:r>
              <a:endParaRPr u="sng">
                <a:solidFill>
                  <a:srgbClr val="FFFFFF"/>
                </a:solidFill>
                <a:latin typeface="Gill Sans"/>
                <a:ea typeface="Gill Sans"/>
                <a:cs typeface="Gill Sans"/>
                <a:sym typeface="Gill Sans"/>
              </a:endParaRPr>
            </a:p>
            <a:p>
              <a:pPr marL="0" lvl="0" indent="0" algn="l" rtl="0">
                <a:lnSpc>
                  <a:spcPct val="100000"/>
                </a:lnSpc>
                <a:spcBef>
                  <a:spcPts val="1000"/>
                </a:spcBef>
                <a:spcAft>
                  <a:spcPts val="0"/>
                </a:spcAft>
                <a:buNone/>
              </a:pPr>
              <a:r>
                <a:rPr lang="en-US" sz="1300">
                  <a:solidFill>
                    <a:srgbClr val="FFFFFF"/>
                  </a:solidFill>
                  <a:latin typeface="Gill Sans"/>
                  <a:ea typeface="Gill Sans"/>
                  <a:cs typeface="Gill Sans"/>
                  <a:sym typeface="Gill Sans"/>
                </a:rPr>
                <a:t>Préoccupation/crainte pour la santé du patient avec difficultés à rejoindre le médecin </a:t>
              </a:r>
              <a:endParaRPr sz="1300">
                <a:solidFill>
                  <a:srgbClr val="FFFFFF"/>
                </a:solidFill>
                <a:latin typeface="Gill Sans"/>
                <a:ea typeface="Gill Sans"/>
                <a:cs typeface="Gill Sans"/>
                <a:sym typeface="Gill Sans"/>
              </a:endParaRPr>
            </a:p>
            <a:p>
              <a:pPr marL="285750" lvl="0" indent="-285750" algn="l" rtl="0">
                <a:lnSpc>
                  <a:spcPct val="100000"/>
                </a:lnSpc>
                <a:spcBef>
                  <a:spcPts val="1000"/>
                </a:spcBef>
                <a:spcAft>
                  <a:spcPts val="0"/>
                </a:spcAft>
                <a:buClr>
                  <a:schemeClr val="lt1"/>
                </a:buClr>
                <a:buSzPts val="1200"/>
                <a:buChar char="•"/>
              </a:pPr>
              <a:r>
                <a:rPr lang="en-US" sz="1200">
                  <a:solidFill>
                    <a:schemeClr val="lt1"/>
                  </a:solidFill>
                  <a:latin typeface="Gill Sans"/>
                  <a:ea typeface="Gill Sans"/>
                  <a:cs typeface="Gill Sans"/>
                  <a:sym typeface="Gill Sans"/>
                </a:rPr>
                <a:t>Inobservance, incompréhension du Tx</a:t>
              </a:r>
              <a:endParaRPr sz="1200">
                <a:solidFill>
                  <a:schemeClr val="lt1"/>
                </a:solidFill>
                <a:latin typeface="Gill Sans"/>
                <a:ea typeface="Gill Sans"/>
                <a:cs typeface="Gill Sans"/>
                <a:sym typeface="Gill Sans"/>
              </a:endParaRPr>
            </a:p>
            <a:p>
              <a:pPr marL="285750" lvl="0" indent="-285750" algn="l" rtl="0">
                <a:lnSpc>
                  <a:spcPct val="100000"/>
                </a:lnSpc>
                <a:spcBef>
                  <a:spcPts val="1000"/>
                </a:spcBef>
                <a:spcAft>
                  <a:spcPts val="0"/>
                </a:spcAft>
                <a:buClr>
                  <a:schemeClr val="lt1"/>
                </a:buClr>
                <a:buSzPts val="1200"/>
                <a:buChar char="•"/>
              </a:pPr>
              <a:r>
                <a:rPr lang="en-US" sz="1200">
                  <a:solidFill>
                    <a:schemeClr val="lt1"/>
                  </a:solidFill>
                  <a:latin typeface="Gill Sans"/>
                  <a:ea typeface="Gill Sans"/>
                  <a:cs typeface="Gill Sans"/>
                  <a:sym typeface="Gill Sans"/>
                </a:rPr>
                <a:t>Sevrage de Rx/déprescription :  BZD;  hypnotiques; antipsychotiques</a:t>
              </a:r>
              <a:endParaRPr sz="1300">
                <a:solidFill>
                  <a:schemeClr val="lt1"/>
                </a:solidFill>
                <a:latin typeface="Gill Sans"/>
                <a:ea typeface="Gill Sans"/>
                <a:cs typeface="Gill Sans"/>
                <a:sym typeface="Gill Sans"/>
              </a:endParaRPr>
            </a:p>
            <a:p>
              <a:pPr marL="0" lvl="0" indent="0" algn="l" rtl="0">
                <a:spcBef>
                  <a:spcPts val="1000"/>
                </a:spcBef>
                <a:spcAft>
                  <a:spcPts val="0"/>
                </a:spcAft>
                <a:buNone/>
              </a:pPr>
              <a:r>
                <a:rPr lang="en-US" u="sng">
                  <a:solidFill>
                    <a:srgbClr val="FFFFFF"/>
                  </a:solidFill>
                  <a:latin typeface="Gill Sans"/>
                  <a:ea typeface="Gill Sans"/>
                  <a:cs typeface="Gill Sans"/>
                  <a:sym typeface="Gill Sans"/>
                </a:rPr>
                <a:t>Par le pharmacien d’établissement : </a:t>
              </a:r>
              <a:endParaRPr u="sng">
                <a:solidFill>
                  <a:srgbClr val="FFFFFF"/>
                </a:solidFill>
                <a:latin typeface="Gill Sans"/>
                <a:ea typeface="Gill Sans"/>
                <a:cs typeface="Gill Sans"/>
                <a:sym typeface="Gill Sans"/>
              </a:endParaRPr>
            </a:p>
            <a:p>
              <a:pPr marL="0" lvl="0" indent="0" algn="l" rtl="0">
                <a:spcBef>
                  <a:spcPts val="1000"/>
                </a:spcBef>
                <a:spcAft>
                  <a:spcPts val="1000"/>
                </a:spcAft>
                <a:buClr>
                  <a:schemeClr val="dk1"/>
                </a:buClr>
                <a:buSzPts val="1100"/>
                <a:buFont typeface="Arial"/>
                <a:buNone/>
              </a:pPr>
              <a:r>
                <a:rPr lang="en-US" sz="1300">
                  <a:solidFill>
                    <a:srgbClr val="FFFFFF"/>
                  </a:solidFill>
                  <a:latin typeface="Gill Sans"/>
                  <a:ea typeface="Gill Sans"/>
                  <a:cs typeface="Gill Sans"/>
                  <a:sym typeface="Gill Sans"/>
                </a:rPr>
                <a:t>Recommandations sur la pharmacothérapie qui n’ont pas pu être appliquées dans un contexte de soins aigus</a:t>
              </a:r>
              <a:endParaRPr sz="1300">
                <a:solidFill>
                  <a:schemeClr val="lt1"/>
                </a:solidFill>
                <a:latin typeface="Gill Sans"/>
                <a:ea typeface="Gill Sans"/>
                <a:cs typeface="Gill Sans"/>
                <a:sym typeface="Gill Sans"/>
              </a:endParaRPr>
            </a:p>
          </p:txBody>
        </p:sp>
      </p:grpSp>
      <p:pic>
        <p:nvPicPr>
          <p:cNvPr id="144" name="Google Shape;144;p15"/>
          <p:cNvPicPr preferRelativeResize="0"/>
          <p:nvPr/>
        </p:nvPicPr>
        <p:blipFill>
          <a:blip r:embed="rId4">
            <a:alphaModFix/>
          </a:blip>
          <a:stretch>
            <a:fillRect/>
          </a:stretch>
        </p:blipFill>
        <p:spPr>
          <a:xfrm>
            <a:off x="5361800" y="5229075"/>
            <a:ext cx="1054811" cy="865725"/>
          </a:xfrm>
          <a:prstGeom prst="rect">
            <a:avLst/>
          </a:prstGeom>
          <a:noFill/>
          <a:ln>
            <a:noFill/>
          </a:ln>
        </p:spPr>
      </p:pic>
      <p:pic>
        <p:nvPicPr>
          <p:cNvPr id="145" name="Google Shape;145;p15"/>
          <p:cNvPicPr preferRelativeResize="0"/>
          <p:nvPr/>
        </p:nvPicPr>
        <p:blipFill>
          <a:blip r:embed="rId5">
            <a:alphaModFix/>
          </a:blip>
          <a:stretch>
            <a:fillRect/>
          </a:stretch>
        </p:blipFill>
        <p:spPr>
          <a:xfrm>
            <a:off x="3545950" y="4975674"/>
            <a:ext cx="1554400" cy="1275800"/>
          </a:xfrm>
          <a:prstGeom prst="rect">
            <a:avLst/>
          </a:prstGeom>
          <a:noFill/>
          <a:ln>
            <a:noFill/>
          </a:ln>
        </p:spPr>
      </p:pic>
    </p:spTree>
  </p:cSld>
  <p:clrMapOvr>
    <a:masterClrMapping/>
  </p:clrMapOvr>
</p:sld>
</file>

<file path=ppt/theme/theme1.xml><?xml version="1.0" encoding="utf-8"?>
<a:theme xmlns:a="http://schemas.openxmlformats.org/drawingml/2006/main" name="RQP GMF_Templatte_PPT_">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Personnalisé</PresentationFormat>
  <Paragraphs>48</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Gill Sans</vt:lpstr>
      <vt:lpstr>Roboto</vt:lpstr>
      <vt:lpstr>Verdana</vt:lpstr>
      <vt:lpstr>Calibri</vt:lpstr>
      <vt:lpstr>RQP GMF_Templatte_PPT_</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Lissette Perez</dc:creator>
  <cp:lastModifiedBy>Boucher Josée-Anne</cp:lastModifiedBy>
  <cp:revision>1</cp:revision>
  <dcterms:modified xsi:type="dcterms:W3CDTF">2019-03-28T15:09:46Z</dcterms:modified>
</cp:coreProperties>
</file>