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1" r:id="rId3"/>
    <p:sldId id="280" r:id="rId4"/>
    <p:sldId id="281" r:id="rId5"/>
    <p:sldId id="307" r:id="rId6"/>
    <p:sldId id="283" r:id="rId7"/>
    <p:sldId id="293" r:id="rId8"/>
    <p:sldId id="284" r:id="rId9"/>
    <p:sldId id="286" r:id="rId10"/>
    <p:sldId id="285" r:id="rId11"/>
    <p:sldId id="289" r:id="rId12"/>
    <p:sldId id="290" r:id="rId13"/>
    <p:sldId id="303" r:id="rId14"/>
    <p:sldId id="304" r:id="rId15"/>
    <p:sldId id="305" r:id="rId16"/>
    <p:sldId id="294" r:id="rId17"/>
    <p:sldId id="295" r:id="rId18"/>
    <p:sldId id="291" r:id="rId19"/>
    <p:sldId id="292" r:id="rId20"/>
    <p:sldId id="299" r:id="rId21"/>
    <p:sldId id="310" r:id="rId22"/>
    <p:sldId id="287" r:id="rId23"/>
    <p:sldId id="309" r:id="rId24"/>
    <p:sldId id="314" r:id="rId25"/>
    <p:sldId id="296" r:id="rId26"/>
    <p:sldId id="306" r:id="rId27"/>
    <p:sldId id="308" r:id="rId28"/>
    <p:sldId id="312" r:id="rId29"/>
    <p:sldId id="313" r:id="rId30"/>
    <p:sldId id="276" r:id="rId31"/>
    <p:sldId id="300" r:id="rId32"/>
    <p:sldId id="27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p15:clr>
            <a:srgbClr val="A4A3A4"/>
          </p15:clr>
        </p15:guide>
        <p15:guide id="2" pos="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viève Morrow" initials="GM"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0" autoAdjust="0"/>
    <p:restoredTop sz="82251" autoAdjust="0"/>
  </p:normalViewPr>
  <p:slideViewPr>
    <p:cSldViewPr showGuides="1">
      <p:cViewPr varScale="1">
        <p:scale>
          <a:sx n="56" d="100"/>
          <a:sy n="56" d="100"/>
        </p:scale>
        <p:origin x="1184" y="56"/>
      </p:cViewPr>
      <p:guideLst>
        <p:guide orient="horz" pos="2387"/>
        <p:guide pos="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7C83E-7148-414E-AA66-02B9278DF6F1}" type="datetimeFigureOut">
              <a:rPr lang="fr-CA" smtClean="0"/>
              <a:t>2020-05-19</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1279F-E88E-477E-BE86-EC58CBA5034B}" type="slidenum">
              <a:rPr lang="fr-CA" smtClean="0"/>
              <a:t>‹N°›</a:t>
            </a:fld>
            <a:endParaRPr lang="fr-CA"/>
          </a:p>
        </p:txBody>
      </p:sp>
    </p:spTree>
    <p:extLst>
      <p:ext uri="{BB962C8B-B14F-4D97-AF65-F5344CB8AC3E}">
        <p14:creationId xmlns:p14="http://schemas.microsoft.com/office/powerpoint/2010/main" val="361118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sng" strike="noStrike" kern="1200" baseline="0" dirty="0" smtClean="0">
                <a:solidFill>
                  <a:schemeClr val="tx1"/>
                </a:solidFill>
                <a:latin typeface="+mn-lt"/>
                <a:ea typeface="+mn-ea"/>
                <a:cs typeface="+mn-cs"/>
              </a:rPr>
              <a:t>Études chez l’animal</a:t>
            </a:r>
            <a:r>
              <a:rPr lang="fr-CA" sz="1200" b="0" i="0" u="none" strike="noStrike" kern="1200" baseline="0" dirty="0" smtClean="0">
                <a:solidFill>
                  <a:schemeClr val="tx1"/>
                </a:solidFill>
                <a:latin typeface="+mn-lt"/>
                <a:ea typeface="+mn-ea"/>
                <a:cs typeface="+mn-cs"/>
              </a:rPr>
              <a:t> </a:t>
            </a:r>
          </a:p>
          <a:p>
            <a:r>
              <a:rPr lang="fr-CA" sz="1200" b="0" i="0" u="none" strike="noStrike" kern="1200" baseline="0" dirty="0" smtClean="0">
                <a:solidFill>
                  <a:schemeClr val="tx1"/>
                </a:solidFill>
                <a:latin typeface="+mn-lt"/>
                <a:ea typeface="+mn-ea"/>
                <a:cs typeface="+mn-cs"/>
              </a:rPr>
              <a:t>Une revue récente a fait le point sur les données expérimentales existantes concernant le risque de transmission de </a:t>
            </a:r>
            <a:r>
              <a:rPr lang="fr-CA" sz="1200" b="0" i="1" u="none" strike="noStrike" kern="1200" baseline="0" dirty="0" err="1" smtClean="0">
                <a:solidFill>
                  <a:schemeClr val="tx1"/>
                </a:solidFill>
                <a:latin typeface="+mn-lt"/>
                <a:ea typeface="+mn-ea"/>
                <a:cs typeface="+mn-cs"/>
              </a:rPr>
              <a:t>Borrelia</a:t>
            </a:r>
            <a:r>
              <a:rPr lang="fr-CA" sz="1200" b="0" i="1" u="none" strike="noStrike" kern="1200" baseline="0" dirty="0" smtClean="0">
                <a:solidFill>
                  <a:schemeClr val="tx1"/>
                </a:solidFill>
                <a:latin typeface="+mn-lt"/>
                <a:ea typeface="+mn-ea"/>
                <a:cs typeface="+mn-cs"/>
              </a:rPr>
              <a:t> </a:t>
            </a:r>
            <a:r>
              <a:rPr lang="fr-CA" sz="1200" b="0" i="1" u="none" strike="noStrike" kern="1200" baseline="0" dirty="0" err="1" smtClean="0">
                <a:solidFill>
                  <a:schemeClr val="tx1"/>
                </a:solidFill>
                <a:latin typeface="+mn-lt"/>
                <a:ea typeface="+mn-ea"/>
                <a:cs typeface="+mn-cs"/>
              </a:rPr>
              <a:t>burgdorferi</a:t>
            </a:r>
            <a:r>
              <a:rPr lang="fr-CA" sz="1200" b="0" i="1" u="none" strike="noStrike" kern="1200" baseline="0" dirty="0" smtClean="0">
                <a:solidFill>
                  <a:schemeClr val="tx1"/>
                </a:solidFill>
                <a:latin typeface="+mn-lt"/>
                <a:ea typeface="+mn-ea"/>
                <a:cs typeface="+mn-cs"/>
              </a:rPr>
              <a:t> </a:t>
            </a:r>
            <a:r>
              <a:rPr lang="fr-CA" sz="1200" b="0" i="0" u="none" strike="noStrike" kern="1200" baseline="0" dirty="0" smtClean="0">
                <a:solidFill>
                  <a:schemeClr val="tx1"/>
                </a:solidFill>
                <a:latin typeface="+mn-lt"/>
                <a:ea typeface="+mn-ea"/>
                <a:cs typeface="+mn-cs"/>
              </a:rPr>
              <a:t>selon la durée d’attachement d’</a:t>
            </a:r>
            <a:r>
              <a:rPr lang="fr-CA" sz="1200" b="0" i="1" u="none" strike="noStrike" kern="1200" baseline="0" dirty="0" smtClean="0">
                <a:solidFill>
                  <a:schemeClr val="tx1"/>
                </a:solidFill>
                <a:latin typeface="+mn-lt"/>
                <a:ea typeface="+mn-ea"/>
                <a:cs typeface="+mn-cs"/>
              </a:rPr>
              <a:t>Ixodes </a:t>
            </a:r>
            <a:r>
              <a:rPr lang="fr-CA" sz="1200" b="0" i="1" u="none" strike="noStrike" kern="1200" baseline="0" dirty="0" err="1" smtClean="0">
                <a:solidFill>
                  <a:schemeClr val="tx1"/>
                </a:solidFill>
                <a:latin typeface="+mn-lt"/>
                <a:ea typeface="+mn-ea"/>
                <a:cs typeface="+mn-cs"/>
              </a:rPr>
              <a:t>scapularis</a:t>
            </a:r>
            <a:r>
              <a:rPr lang="fr-CA" sz="1200" b="0" i="1" u="none" strike="noStrike" kern="1200" baseline="0" dirty="0" smtClean="0">
                <a:solidFill>
                  <a:schemeClr val="tx1"/>
                </a:solidFill>
                <a:latin typeface="+mn-lt"/>
                <a:ea typeface="+mn-ea"/>
                <a:cs typeface="+mn-cs"/>
              </a:rPr>
              <a:t> </a:t>
            </a:r>
            <a:r>
              <a:rPr lang="fr-CA" sz="1200" b="0" i="0" u="none" strike="noStrike" kern="1200" baseline="0" dirty="0" smtClean="0">
                <a:solidFill>
                  <a:schemeClr val="tx1"/>
                </a:solidFill>
                <a:latin typeface="+mn-lt"/>
                <a:ea typeface="+mn-ea"/>
                <a:cs typeface="+mn-cs"/>
              </a:rPr>
              <a:t>[Eisen et Eisen, 2018]. Il en ressort les principaux points suivants : </a:t>
            </a:r>
          </a:p>
          <a:p>
            <a:r>
              <a:rPr lang="fr-CA" sz="1200" b="0" i="0" u="none" strike="noStrike" kern="1200" baseline="0" dirty="0" smtClean="0">
                <a:solidFill>
                  <a:schemeClr val="tx1"/>
                </a:solidFill>
                <a:latin typeface="+mn-lt"/>
                <a:ea typeface="+mn-ea"/>
                <a:cs typeface="+mn-cs"/>
              </a:rPr>
              <a:t>• Les études expérimentales les plus pertinentes sont celles utilisant une seule tique infestée car il s’agit du scénario le plus probable chez l’humain; </a:t>
            </a:r>
          </a:p>
          <a:p>
            <a:r>
              <a:rPr lang="fr-CA" sz="1200" b="0" i="0" u="none" strike="noStrike" kern="1200" baseline="0" dirty="0" smtClean="0">
                <a:solidFill>
                  <a:schemeClr val="tx1"/>
                </a:solidFill>
                <a:latin typeface="+mn-lt"/>
                <a:ea typeface="+mn-ea"/>
                <a:cs typeface="+mn-cs"/>
              </a:rPr>
              <a:t>• Dans 4 études incluant un total de 87 rongeurs exposés 24 heures à une seule nymphe d’</a:t>
            </a:r>
            <a:r>
              <a:rPr lang="fr-CA" sz="1200" b="0" i="1" u="none" strike="noStrike" kern="1200" baseline="0" dirty="0" smtClean="0">
                <a:solidFill>
                  <a:schemeClr val="tx1"/>
                </a:solidFill>
                <a:latin typeface="+mn-lt"/>
                <a:ea typeface="+mn-ea"/>
                <a:cs typeface="+mn-cs"/>
              </a:rPr>
              <a:t>Ixodes </a:t>
            </a:r>
            <a:r>
              <a:rPr lang="fr-CA" sz="1200" b="0" i="1" u="none" strike="noStrike" kern="1200" baseline="0" dirty="0" err="1" smtClean="0">
                <a:solidFill>
                  <a:schemeClr val="tx1"/>
                </a:solidFill>
                <a:latin typeface="+mn-lt"/>
                <a:ea typeface="+mn-ea"/>
                <a:cs typeface="+mn-cs"/>
              </a:rPr>
              <a:t>scapularis</a:t>
            </a:r>
            <a:r>
              <a:rPr lang="fr-CA" sz="1200" b="0" i="1" u="none" strike="noStrike" kern="1200" baseline="0" dirty="0" smtClean="0">
                <a:solidFill>
                  <a:schemeClr val="tx1"/>
                </a:solidFill>
                <a:latin typeface="+mn-lt"/>
                <a:ea typeface="+mn-ea"/>
                <a:cs typeface="+mn-cs"/>
              </a:rPr>
              <a:t> </a:t>
            </a:r>
            <a:r>
              <a:rPr lang="fr-CA" sz="1200" b="0" i="0" u="none" strike="noStrike" kern="1200" baseline="0" dirty="0" smtClean="0">
                <a:solidFill>
                  <a:schemeClr val="tx1"/>
                </a:solidFill>
                <a:latin typeface="+mn-lt"/>
                <a:ea typeface="+mn-ea"/>
                <a:cs typeface="+mn-cs"/>
              </a:rPr>
              <a:t>infestée par </a:t>
            </a:r>
            <a:r>
              <a:rPr lang="fr-CA" sz="1200" b="0" i="1" u="none" strike="noStrike" kern="1200" baseline="0" dirty="0" err="1" smtClean="0">
                <a:solidFill>
                  <a:schemeClr val="tx1"/>
                </a:solidFill>
                <a:latin typeface="+mn-lt"/>
                <a:ea typeface="+mn-ea"/>
                <a:cs typeface="+mn-cs"/>
              </a:rPr>
              <a:t>Borrelia</a:t>
            </a:r>
            <a:r>
              <a:rPr lang="fr-CA" sz="1200" b="0" i="1" u="none" strike="noStrike" kern="1200" baseline="0" dirty="0" smtClean="0">
                <a:solidFill>
                  <a:schemeClr val="tx1"/>
                </a:solidFill>
                <a:latin typeface="+mn-lt"/>
                <a:ea typeface="+mn-ea"/>
                <a:cs typeface="+mn-cs"/>
              </a:rPr>
              <a:t> </a:t>
            </a:r>
            <a:r>
              <a:rPr lang="fr-CA" sz="1200" b="0" i="1" u="none" strike="noStrike" kern="1200" baseline="0" dirty="0" err="1" smtClean="0">
                <a:solidFill>
                  <a:schemeClr val="tx1"/>
                </a:solidFill>
                <a:latin typeface="+mn-lt"/>
                <a:ea typeface="+mn-ea"/>
                <a:cs typeface="+mn-cs"/>
              </a:rPr>
              <a:t>burgdorferi</a:t>
            </a:r>
            <a:r>
              <a:rPr lang="fr-CA" sz="1200" b="0" i="0" u="none" strike="noStrike" kern="1200" baseline="0" dirty="0" smtClean="0">
                <a:solidFill>
                  <a:schemeClr val="tx1"/>
                </a:solidFill>
                <a:latin typeface="+mn-lt"/>
                <a:ea typeface="+mn-ea"/>
                <a:cs typeface="+mn-cs"/>
              </a:rPr>
              <a:t>, aucune transmission dans les 24 premières heures n’a été constatée (0/87) [</a:t>
            </a:r>
            <a:r>
              <a:rPr lang="fr-CA" sz="1200" b="0" i="0" u="none" strike="noStrike" kern="1200" baseline="0" dirty="0" err="1" smtClean="0">
                <a:solidFill>
                  <a:schemeClr val="tx1"/>
                </a:solidFill>
                <a:latin typeface="+mn-lt"/>
                <a:ea typeface="+mn-ea"/>
                <a:cs typeface="+mn-cs"/>
              </a:rPr>
              <a:t>Hojgaard</a:t>
            </a:r>
            <a:r>
              <a:rPr lang="fr-CA" sz="1200" b="0" i="0" u="none" strike="noStrike" kern="1200" baseline="0" dirty="0" smtClean="0">
                <a:solidFill>
                  <a:schemeClr val="tx1"/>
                </a:solidFill>
                <a:latin typeface="+mn-lt"/>
                <a:ea typeface="+mn-ea"/>
                <a:cs typeface="+mn-cs"/>
              </a:rPr>
              <a:t> </a:t>
            </a:r>
            <a:r>
              <a:rPr lang="fr-CA" sz="1200" b="0" i="1" u="none" strike="noStrike" kern="1200" baseline="0" dirty="0" smtClean="0">
                <a:solidFill>
                  <a:schemeClr val="tx1"/>
                </a:solidFill>
                <a:latin typeface="+mn-lt"/>
                <a:ea typeface="+mn-ea"/>
                <a:cs typeface="+mn-cs"/>
              </a:rPr>
              <a:t>et al.</a:t>
            </a:r>
            <a:r>
              <a:rPr lang="fr-CA" sz="1200" b="0" i="0" u="none" strike="noStrike" kern="1200" baseline="0" dirty="0" smtClean="0">
                <a:solidFill>
                  <a:schemeClr val="tx1"/>
                </a:solidFill>
                <a:latin typeface="+mn-lt"/>
                <a:ea typeface="+mn-ea"/>
                <a:cs typeface="+mn-cs"/>
              </a:rPr>
              <a:t>, 2008; </a:t>
            </a:r>
            <a:r>
              <a:rPr lang="fr-CA" sz="1200" b="0" i="0" u="none" strike="noStrike" kern="1200" baseline="0" dirty="0" err="1" smtClean="0">
                <a:solidFill>
                  <a:schemeClr val="tx1"/>
                </a:solidFill>
                <a:latin typeface="+mn-lt"/>
                <a:ea typeface="+mn-ea"/>
                <a:cs typeface="+mn-cs"/>
              </a:rPr>
              <a:t>Piesman</a:t>
            </a:r>
            <a:r>
              <a:rPr lang="fr-CA" sz="1200" b="0" i="0" u="none" strike="noStrike" kern="1200" baseline="0" dirty="0" smtClean="0">
                <a:solidFill>
                  <a:schemeClr val="tx1"/>
                </a:solidFill>
                <a:latin typeface="+mn-lt"/>
                <a:ea typeface="+mn-ea"/>
                <a:cs typeface="+mn-cs"/>
              </a:rPr>
              <a:t> et Dolan, 2002; Des Vignes </a:t>
            </a:r>
            <a:r>
              <a:rPr lang="fr-CA" sz="1200" b="0" i="1" u="none" strike="noStrike" kern="1200" baseline="0" dirty="0" smtClean="0">
                <a:solidFill>
                  <a:schemeClr val="tx1"/>
                </a:solidFill>
                <a:latin typeface="+mn-lt"/>
                <a:ea typeface="+mn-ea"/>
                <a:cs typeface="+mn-cs"/>
              </a:rPr>
              <a:t>et al.</a:t>
            </a:r>
            <a:r>
              <a:rPr lang="fr-CA" sz="1200" b="0" i="0" u="none" strike="noStrike" kern="1200" baseline="0" dirty="0" smtClean="0">
                <a:solidFill>
                  <a:schemeClr val="tx1"/>
                </a:solidFill>
                <a:latin typeface="+mn-lt"/>
                <a:ea typeface="+mn-ea"/>
                <a:cs typeface="+mn-cs"/>
              </a:rPr>
              <a:t>, 2001; </a:t>
            </a:r>
            <a:r>
              <a:rPr lang="fr-CA" sz="1200" b="0" i="0" u="none" strike="noStrike" kern="1200" baseline="0" dirty="0" err="1" smtClean="0">
                <a:solidFill>
                  <a:schemeClr val="tx1"/>
                </a:solidFill>
                <a:latin typeface="+mn-lt"/>
                <a:ea typeface="+mn-ea"/>
                <a:cs typeface="+mn-cs"/>
              </a:rPr>
              <a:t>Piesman</a:t>
            </a:r>
            <a:r>
              <a:rPr lang="fr-CA" sz="1200" b="0" i="0" u="none" strike="noStrike" kern="1200" baseline="0" dirty="0" smtClean="0">
                <a:solidFill>
                  <a:schemeClr val="tx1"/>
                </a:solidFill>
                <a:latin typeface="+mn-lt"/>
                <a:ea typeface="+mn-ea"/>
                <a:cs typeface="+mn-cs"/>
              </a:rPr>
              <a:t> </a:t>
            </a:r>
            <a:r>
              <a:rPr lang="fr-CA" sz="1200" b="0" i="1" u="none" strike="noStrike" kern="1200" baseline="0" dirty="0" smtClean="0">
                <a:solidFill>
                  <a:schemeClr val="tx1"/>
                </a:solidFill>
                <a:latin typeface="+mn-lt"/>
                <a:ea typeface="+mn-ea"/>
                <a:cs typeface="+mn-cs"/>
              </a:rPr>
              <a:t>et al.</a:t>
            </a:r>
            <a:r>
              <a:rPr lang="fr-CA" sz="1200" b="0" i="0" u="none" strike="noStrike" kern="1200" baseline="0" dirty="0" smtClean="0">
                <a:solidFill>
                  <a:schemeClr val="tx1"/>
                </a:solidFill>
                <a:latin typeface="+mn-lt"/>
                <a:ea typeface="+mn-ea"/>
                <a:cs typeface="+mn-cs"/>
              </a:rPr>
              <a:t>, 1987]. En revanche, il a été observé un taux de transmission proche de 10 % à 48 heures (13/115), de 53 % à 63-67 heures (32/60), 73 % à 72 heures (62/85), et de 94 % (17/18) après un repas sanguin complet. Il n’y a pas de données issues d’études expérimentales utilisant une seule tique infestée sur le risque de transmission entre 24 et 48 heures. Ainsi, il n’est pas possible de savoir si la transmission débute juste après 24 heures ou juste avant 48 heures d’attachement. </a:t>
            </a:r>
          </a:p>
          <a:p>
            <a:r>
              <a:rPr lang="fr-CA" sz="1200" b="0" i="0" u="none" strike="noStrike" kern="1200" baseline="0" dirty="0" smtClean="0">
                <a:solidFill>
                  <a:schemeClr val="tx1"/>
                </a:solidFill>
                <a:latin typeface="+mn-lt"/>
                <a:ea typeface="+mn-ea"/>
                <a:cs typeface="+mn-cs"/>
              </a:rPr>
              <a:t>• Bien qu’il n’y ait pas de preuve de transmission dans les premières 24 heures dans les études expérimentales utilisant une seule tique infestée, on ne peut pas exclure qu’il puisse y avoir une transmission dans ce délai dans des circonstances particulières. Les auteurs de la revue susmentionnée [Eisen et Eisen, 2018] citent l’exemple d’une tique qui aurait pris un repas sanguin partiel sur un animal et piquerait ensuite un humain pour compléter son repas. </a:t>
            </a:r>
          </a:p>
          <a:p>
            <a:endParaRPr lang="fr-C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latin typeface="+mn-lt"/>
                <a:ea typeface="+mn-ea"/>
                <a:cs typeface="+mn-cs"/>
              </a:rPr>
              <a:t>(</a:t>
            </a:r>
            <a:r>
              <a:rPr lang="fr-CA" dirty="0" smtClean="0"/>
              <a:t>INESSS. Guides et normes. Prophylaxie post-exposition à une piqûre de tique par antibiotique pour prévenir la maladie de Lyme. Mai 2019.)</a:t>
            </a:r>
          </a:p>
        </p:txBody>
      </p:sp>
      <p:sp>
        <p:nvSpPr>
          <p:cNvPr id="4" name="Espace réservé du numéro de diapositive 3"/>
          <p:cNvSpPr>
            <a:spLocks noGrp="1"/>
          </p:cNvSpPr>
          <p:nvPr>
            <p:ph type="sldNum" sz="quarter" idx="10"/>
          </p:nvPr>
        </p:nvSpPr>
        <p:spPr/>
        <p:txBody>
          <a:bodyPr/>
          <a:lstStyle/>
          <a:p>
            <a:fld id="{18B1279F-E88E-477E-BE86-EC58CBA5034B}" type="slidenum">
              <a:rPr lang="fr-CA" smtClean="0"/>
              <a:t>17</a:t>
            </a:fld>
            <a:endParaRPr lang="fr-CA"/>
          </a:p>
        </p:txBody>
      </p:sp>
    </p:spTree>
    <p:extLst>
      <p:ext uri="{BB962C8B-B14F-4D97-AF65-F5344CB8AC3E}">
        <p14:creationId xmlns:p14="http://schemas.microsoft.com/office/powerpoint/2010/main" val="203170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none" strike="noStrike" kern="1200" baseline="0" dirty="0" smtClean="0">
                <a:solidFill>
                  <a:schemeClr val="tx1"/>
                </a:solidFill>
                <a:latin typeface="+mn-lt"/>
                <a:ea typeface="+mn-ea"/>
                <a:cs typeface="+mn-cs"/>
              </a:rPr>
              <a:t>2.1.3.5.1. Données issues des monographies et d’ouvrages spécialisés </a:t>
            </a:r>
          </a:p>
          <a:p>
            <a:r>
              <a:rPr lang="fr-CA" sz="1200" b="0" i="0" u="none" strike="noStrike" kern="1200" baseline="0" dirty="0" smtClean="0">
                <a:solidFill>
                  <a:schemeClr val="tx1"/>
                </a:solidFill>
                <a:latin typeface="+mn-lt"/>
                <a:ea typeface="+mn-ea"/>
                <a:cs typeface="+mn-cs"/>
              </a:rPr>
              <a:t>Selon la monographie de l’e-CPS [</a:t>
            </a:r>
            <a:r>
              <a:rPr lang="fr-CA" sz="1200" b="0" i="0" u="none" strike="noStrike" kern="1200" baseline="0" dirty="0" err="1" smtClean="0">
                <a:solidFill>
                  <a:schemeClr val="tx1"/>
                </a:solidFill>
                <a:latin typeface="+mn-lt"/>
                <a:ea typeface="+mn-ea"/>
                <a:cs typeface="+mn-cs"/>
              </a:rPr>
              <a:t>APhC</a:t>
            </a:r>
            <a:r>
              <a:rPr lang="fr-CA" sz="1200" b="0" i="0" u="none" strike="noStrike" kern="1200" baseline="0" dirty="0" smtClean="0">
                <a:solidFill>
                  <a:schemeClr val="tx1"/>
                </a:solidFill>
                <a:latin typeface="+mn-lt"/>
                <a:ea typeface="+mn-ea"/>
                <a:cs typeface="+mn-cs"/>
              </a:rPr>
              <a:t>, 2016] et l’ouvrage de Ferreira [2013], l’usage des tétracyclines à court terme n’est pas contre-indiqué (Ferreira cite une durée de maximale 3 semaines, tandis que l’e-CPS cite une durée de traitement de 7 à 10 jours). Cependant, l’utilisation sur une longue période n’est pas recommandée en raison d’une crainte théorique d’un effet sur la croissance ou sur la coloration des dents de l’enfant exposé [Ferreira </a:t>
            </a:r>
            <a:r>
              <a:rPr lang="fr-CA" sz="1200" b="0" i="1" u="none" strike="noStrike" kern="1200" baseline="0" dirty="0" smtClean="0">
                <a:solidFill>
                  <a:schemeClr val="tx1"/>
                </a:solidFill>
                <a:latin typeface="+mn-lt"/>
                <a:ea typeface="+mn-ea"/>
                <a:cs typeface="+mn-cs"/>
              </a:rPr>
              <a:t>et al.</a:t>
            </a:r>
            <a:r>
              <a:rPr lang="fr-CA" sz="1200" b="0" i="0" u="none" strike="noStrike" kern="1200" baseline="0" dirty="0" smtClean="0">
                <a:solidFill>
                  <a:schemeClr val="tx1"/>
                </a:solidFill>
                <a:latin typeface="+mn-lt"/>
                <a:ea typeface="+mn-ea"/>
                <a:cs typeface="+mn-cs"/>
              </a:rPr>
              <a:t>, 2013]. Briggs et ses collaborateurs [2017] considèrent toutefois que ce risque est négligeable, car, comme le précise également l’e-CPS, bien que les tétracyclines se retrouvent en faible concentration dans le lait maternel, aucune trace n’est détectable dans le sérum des enfants exposés. En 2001, l’</a:t>
            </a:r>
            <a:r>
              <a:rPr lang="fr-CA" sz="1200" b="0" i="1" u="none" strike="noStrike" kern="1200" baseline="0" dirty="0" smtClean="0">
                <a:solidFill>
                  <a:schemeClr val="tx1"/>
                </a:solidFill>
                <a:latin typeface="+mn-lt"/>
                <a:ea typeface="+mn-ea"/>
                <a:cs typeface="+mn-cs"/>
              </a:rPr>
              <a:t>American </a:t>
            </a:r>
            <a:r>
              <a:rPr lang="fr-CA" sz="1200" b="0" i="1" u="none" strike="noStrike" kern="1200" baseline="0" dirty="0" err="1" smtClean="0">
                <a:solidFill>
                  <a:schemeClr val="tx1"/>
                </a:solidFill>
                <a:latin typeface="+mn-lt"/>
                <a:ea typeface="+mn-ea"/>
                <a:cs typeface="+mn-cs"/>
              </a:rPr>
              <a:t>Academy</a:t>
            </a:r>
            <a:r>
              <a:rPr lang="fr-CA" sz="1200" b="0" i="1" u="none" strike="noStrike" kern="1200" baseline="0" dirty="0" smtClean="0">
                <a:solidFill>
                  <a:schemeClr val="tx1"/>
                </a:solidFill>
                <a:latin typeface="+mn-lt"/>
                <a:ea typeface="+mn-ea"/>
                <a:cs typeface="+mn-cs"/>
              </a:rPr>
              <a:t> of </a:t>
            </a:r>
            <a:r>
              <a:rPr lang="fr-CA" sz="1200" b="0" i="1" u="none" strike="noStrike" kern="1200" baseline="0" dirty="0" err="1" smtClean="0">
                <a:solidFill>
                  <a:schemeClr val="tx1"/>
                </a:solidFill>
                <a:latin typeface="+mn-lt"/>
                <a:ea typeface="+mn-ea"/>
                <a:cs typeface="+mn-cs"/>
              </a:rPr>
              <a:t>Pediatrics</a:t>
            </a:r>
            <a:r>
              <a:rPr lang="fr-CA" sz="1200" b="0" i="1" u="none" strike="noStrike" kern="1200" baseline="0" dirty="0" smtClean="0">
                <a:solidFill>
                  <a:schemeClr val="tx1"/>
                </a:solidFill>
                <a:latin typeface="+mn-lt"/>
                <a:ea typeface="+mn-ea"/>
                <a:cs typeface="+mn-cs"/>
              </a:rPr>
              <a:t> </a:t>
            </a:r>
            <a:r>
              <a:rPr lang="fr-CA" sz="1200" b="0" i="0" u="none" strike="noStrike" kern="1200" baseline="0" dirty="0" smtClean="0">
                <a:solidFill>
                  <a:schemeClr val="tx1"/>
                </a:solidFill>
                <a:latin typeface="+mn-lt"/>
                <a:ea typeface="+mn-ea"/>
                <a:cs typeface="+mn-cs"/>
              </a:rPr>
              <a:t>a classé les tétracyclines dans la catégorie des médicaments compatibles avec l’allaitement, recommandation que reprennent Briggs et ses collaborateurs [2017]. Concernant spécifiquement la </a:t>
            </a:r>
            <a:r>
              <a:rPr lang="fr-CA" sz="1200" b="0" i="0" u="none" strike="noStrike" kern="1200" baseline="0" dirty="0" err="1" smtClean="0">
                <a:solidFill>
                  <a:schemeClr val="tx1"/>
                </a:solidFill>
                <a:latin typeface="+mn-lt"/>
                <a:ea typeface="+mn-ea"/>
                <a:cs typeface="+mn-cs"/>
              </a:rPr>
              <a:t>doxycycline</a:t>
            </a:r>
            <a:r>
              <a:rPr lang="fr-CA" sz="1200" b="0" i="0" u="none" strike="noStrike" kern="1200" baseline="0" dirty="0" smtClean="0">
                <a:solidFill>
                  <a:schemeClr val="tx1"/>
                </a:solidFill>
                <a:latin typeface="+mn-lt"/>
                <a:ea typeface="+mn-ea"/>
                <a:cs typeface="+mn-cs"/>
              </a:rPr>
              <a:t>, REPROTOX cite les conclusions du groupe de travail de l’Organisation mondiale de la Santé (OMS) sur les médicaments et l’allaitement en 2001, selon lesquelles l’utilisation de la </a:t>
            </a:r>
            <a:r>
              <a:rPr lang="fr-CA" sz="1200" b="0" i="0" u="none" strike="noStrike" kern="1200" baseline="0" dirty="0" err="1" smtClean="0">
                <a:solidFill>
                  <a:schemeClr val="tx1"/>
                </a:solidFill>
                <a:latin typeface="+mn-lt"/>
                <a:ea typeface="+mn-ea"/>
                <a:cs typeface="+mn-cs"/>
              </a:rPr>
              <a:t>doxycycline</a:t>
            </a:r>
            <a:r>
              <a:rPr lang="fr-CA" sz="1200" b="0" i="0" u="none" strike="noStrike" kern="1200" baseline="0" dirty="0" smtClean="0">
                <a:solidFill>
                  <a:schemeClr val="tx1"/>
                </a:solidFill>
                <a:latin typeface="+mn-lt"/>
                <a:ea typeface="+mn-ea"/>
                <a:cs typeface="+mn-cs"/>
              </a:rPr>
              <a:t> sur une courte période (1 semaine) est probablement sécuritaire. Le site LACTMED des </a:t>
            </a:r>
            <a:r>
              <a:rPr lang="fr-CA" sz="1200" b="0" i="1" u="none" strike="noStrike" kern="1200" baseline="0" dirty="0" smtClean="0">
                <a:solidFill>
                  <a:schemeClr val="tx1"/>
                </a:solidFill>
                <a:latin typeface="+mn-lt"/>
                <a:ea typeface="+mn-ea"/>
                <a:cs typeface="+mn-cs"/>
              </a:rPr>
              <a:t>National Institutes of </a:t>
            </a:r>
            <a:r>
              <a:rPr lang="fr-CA" sz="1200" b="0" i="1" u="none" strike="noStrike" kern="1200" baseline="0" dirty="0" err="1" smtClean="0">
                <a:solidFill>
                  <a:schemeClr val="tx1"/>
                </a:solidFill>
                <a:latin typeface="+mn-lt"/>
                <a:ea typeface="+mn-ea"/>
                <a:cs typeface="+mn-cs"/>
              </a:rPr>
              <a:t>Health</a:t>
            </a:r>
            <a:r>
              <a:rPr lang="fr-CA" sz="1200" b="0" i="1" u="none" strike="noStrike" kern="1200" baseline="0" dirty="0" smtClean="0">
                <a:solidFill>
                  <a:schemeClr val="tx1"/>
                </a:solidFill>
                <a:latin typeface="+mn-lt"/>
                <a:ea typeface="+mn-ea"/>
                <a:cs typeface="+mn-cs"/>
              </a:rPr>
              <a:t> </a:t>
            </a:r>
            <a:r>
              <a:rPr lang="fr-CA" sz="1200" b="0" i="0" u="none" strike="noStrike" kern="1200" baseline="0" dirty="0" smtClean="0">
                <a:solidFill>
                  <a:schemeClr val="tx1"/>
                </a:solidFill>
                <a:latin typeface="+mn-lt"/>
                <a:ea typeface="+mn-ea"/>
                <a:cs typeface="+mn-cs"/>
              </a:rPr>
              <a:t>(NIH) indique également que l’usage de la </a:t>
            </a:r>
            <a:r>
              <a:rPr lang="fr-CA" sz="1200" b="0" i="0" u="none" strike="noStrike" kern="1200" baseline="0" dirty="0" err="1" smtClean="0">
                <a:solidFill>
                  <a:schemeClr val="tx1"/>
                </a:solidFill>
                <a:latin typeface="+mn-lt"/>
                <a:ea typeface="+mn-ea"/>
                <a:cs typeface="+mn-cs"/>
              </a:rPr>
              <a:t>doxycycline</a:t>
            </a:r>
            <a:r>
              <a:rPr lang="fr-CA" sz="1200" b="0" i="0" u="none" strike="noStrike" kern="1200" baseline="0" dirty="0" smtClean="0">
                <a:solidFill>
                  <a:schemeClr val="tx1"/>
                </a:solidFill>
                <a:latin typeface="+mn-lt"/>
                <a:ea typeface="+mn-ea"/>
                <a:cs typeface="+mn-cs"/>
              </a:rPr>
              <a:t> à court terme est acceptable chez les femmes qui allaitent. Le tableau d’extraction complet des informations issues des monographies et des ouvrages spécialisés est disponible dans le document des annexes complémentaires de ce rapport. </a:t>
            </a:r>
          </a:p>
          <a:p>
            <a:endParaRPr lang="fr-CA" sz="1200" b="0" i="0" u="none" strike="noStrike" kern="1200" baseline="0" dirty="0" smtClean="0">
              <a:solidFill>
                <a:schemeClr val="tx1"/>
              </a:solidFill>
              <a:latin typeface="+mn-lt"/>
              <a:ea typeface="+mn-ea"/>
              <a:cs typeface="+mn-cs"/>
            </a:endParaRPr>
          </a:p>
          <a:p>
            <a:r>
              <a:rPr lang="fr-CA" sz="1200" b="1" i="0" u="none" strike="noStrike" kern="1200" baseline="0" dirty="0" smtClean="0">
                <a:solidFill>
                  <a:schemeClr val="tx1"/>
                </a:solidFill>
                <a:latin typeface="+mn-lt"/>
                <a:ea typeface="+mn-ea"/>
                <a:cs typeface="+mn-cs"/>
              </a:rPr>
              <a:t>2.1.3.5.2. Données scientifiques issues d’études primaires ou de revues systématiques </a:t>
            </a:r>
          </a:p>
          <a:p>
            <a:r>
              <a:rPr lang="fr-CA" sz="1200" b="0" i="0" u="none" strike="noStrike" kern="1200" baseline="0" dirty="0" smtClean="0">
                <a:solidFill>
                  <a:schemeClr val="tx1"/>
                </a:solidFill>
                <a:latin typeface="+mn-lt"/>
                <a:ea typeface="+mn-ea"/>
                <a:cs typeface="+mn-cs"/>
              </a:rPr>
              <a:t>Aucune étude sur le risque de coloration des dents ou de survenue d’autres effets chez l’enfant exposé à la </a:t>
            </a:r>
            <a:r>
              <a:rPr lang="fr-CA" sz="1200" b="0" i="0" u="none" strike="noStrike" kern="1200" baseline="0" dirty="0" err="1" smtClean="0">
                <a:solidFill>
                  <a:schemeClr val="tx1"/>
                </a:solidFill>
                <a:latin typeface="+mn-lt"/>
                <a:ea typeface="+mn-ea"/>
                <a:cs typeface="+mn-cs"/>
              </a:rPr>
              <a:t>doxycycline</a:t>
            </a:r>
            <a:r>
              <a:rPr lang="fr-CA" sz="1200" b="0" i="0" u="none" strike="noStrike" kern="1200" baseline="0" dirty="0" smtClean="0">
                <a:solidFill>
                  <a:schemeClr val="tx1"/>
                </a:solidFill>
                <a:latin typeface="+mn-lt"/>
                <a:ea typeface="+mn-ea"/>
                <a:cs typeface="+mn-cs"/>
              </a:rPr>
              <a:t> au cours de l’allaitement n’a été repérée. </a:t>
            </a:r>
          </a:p>
          <a:p>
            <a:endParaRPr lang="fr-C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latin typeface="+mn-lt"/>
                <a:ea typeface="+mn-ea"/>
                <a:cs typeface="+mn-cs"/>
              </a:rPr>
              <a:t>(</a:t>
            </a:r>
            <a:r>
              <a:rPr lang="fr-CA" dirty="0" smtClean="0"/>
              <a:t>INESSS. Guides et normes. Prophylaxie post-exposition à une piqûre de tique par antibiotique pour prévenir la maladie de Lyme. Mai 2019.)</a:t>
            </a:r>
          </a:p>
        </p:txBody>
      </p:sp>
      <p:sp>
        <p:nvSpPr>
          <p:cNvPr id="4" name="Espace réservé du numéro de diapositive 3"/>
          <p:cNvSpPr>
            <a:spLocks noGrp="1"/>
          </p:cNvSpPr>
          <p:nvPr>
            <p:ph type="sldNum" sz="quarter" idx="10"/>
          </p:nvPr>
        </p:nvSpPr>
        <p:spPr/>
        <p:txBody>
          <a:bodyPr/>
          <a:lstStyle/>
          <a:p>
            <a:fld id="{18B1279F-E88E-477E-BE86-EC58CBA5034B}" type="slidenum">
              <a:rPr lang="fr-CA" smtClean="0"/>
              <a:t>19</a:t>
            </a:fld>
            <a:endParaRPr lang="fr-CA"/>
          </a:p>
        </p:txBody>
      </p:sp>
    </p:spTree>
    <p:extLst>
      <p:ext uri="{BB962C8B-B14F-4D97-AF65-F5344CB8AC3E}">
        <p14:creationId xmlns:p14="http://schemas.microsoft.com/office/powerpoint/2010/main" val="4216268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TITRE de la présentation">
    <p:spTree>
      <p:nvGrpSpPr>
        <p:cNvPr id="1" name=""/>
        <p:cNvGrpSpPr/>
        <p:nvPr/>
      </p:nvGrpSpPr>
      <p:grpSpPr>
        <a:xfrm>
          <a:off x="0" y="0"/>
          <a:ext cx="0" cy="0"/>
          <a:chOff x="0" y="0"/>
          <a:chExt cx="0" cy="0"/>
        </a:xfrm>
      </p:grpSpPr>
      <p:sp>
        <p:nvSpPr>
          <p:cNvPr id="10" name="Rectangle 9"/>
          <p:cNvSpPr/>
          <p:nvPr userDrawn="1"/>
        </p:nvSpPr>
        <p:spPr>
          <a:xfrm>
            <a:off x="0" y="2204864"/>
            <a:ext cx="8604448" cy="24482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p>
        </p:txBody>
      </p:sp>
      <p:sp>
        <p:nvSpPr>
          <p:cNvPr id="2" name="Titre 1"/>
          <p:cNvSpPr>
            <a:spLocks noGrp="1"/>
          </p:cNvSpPr>
          <p:nvPr>
            <p:ph type="ctrTitle" hasCustomPrompt="1"/>
          </p:nvPr>
        </p:nvSpPr>
        <p:spPr>
          <a:xfrm>
            <a:off x="323528" y="2226323"/>
            <a:ext cx="7269163" cy="1470025"/>
          </a:xfrm>
        </p:spPr>
        <p:txBody>
          <a:bodyPr anchor="b" anchorCtr="0">
            <a:normAutofit/>
          </a:bodyPr>
          <a:lstStyle>
            <a:lvl1pPr>
              <a:defRPr sz="4000" b="1" cap="all" baseline="0">
                <a:solidFill>
                  <a:schemeClr val="bg1"/>
                </a:solidFill>
              </a:defRPr>
            </a:lvl1pPr>
          </a:lstStyle>
          <a:p>
            <a:r>
              <a:rPr lang="fr-FR" dirty="0" smtClean="0"/>
              <a:t>Page titre de la</a:t>
            </a:r>
            <a:br>
              <a:rPr lang="fr-FR" dirty="0" smtClean="0"/>
            </a:br>
            <a:r>
              <a:rPr lang="fr-FR" dirty="0" smtClean="0"/>
              <a:t>présentation </a:t>
            </a:r>
            <a:r>
              <a:rPr lang="fr-FR" dirty="0" err="1" smtClean="0"/>
              <a:t>powerpoint</a:t>
            </a:r>
            <a:endParaRPr lang="fr-CA" dirty="0"/>
          </a:p>
        </p:txBody>
      </p:sp>
      <p:sp>
        <p:nvSpPr>
          <p:cNvPr id="3" name="Sous-titre 2"/>
          <p:cNvSpPr>
            <a:spLocks noGrp="1"/>
          </p:cNvSpPr>
          <p:nvPr>
            <p:ph type="subTitle" idx="1" hasCustomPrompt="1"/>
          </p:nvPr>
        </p:nvSpPr>
        <p:spPr>
          <a:xfrm>
            <a:off x="349166" y="3717032"/>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170887"/>
            <a:ext cx="1141542" cy="447224"/>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cxnSp>
        <p:nvCxnSpPr>
          <p:cNvPr id="9" name="Connecteur droit 8"/>
          <p:cNvCxnSpPr/>
          <p:nvPr userDrawn="1"/>
        </p:nvCxnSpPr>
        <p:spPr>
          <a:xfrm>
            <a:off x="269776" y="5786214"/>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iapo de contenu 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11560" y="274638"/>
            <a:ext cx="8262664" cy="706437"/>
          </a:xfrm>
        </p:spPr>
        <p:txBody>
          <a:bodyPr/>
          <a:lstStyle>
            <a:lvl1pPr>
              <a:defRPr baseline="0"/>
            </a:lvl1pPr>
          </a:lstStyle>
          <a:p>
            <a:r>
              <a:rPr lang="fr-FR" dirty="0" smtClean="0"/>
              <a:t>Titre – diapositive 2 colonnes</a:t>
            </a:r>
            <a:endParaRPr lang="fr-CA" dirty="0"/>
          </a:p>
        </p:txBody>
      </p:sp>
      <p:sp>
        <p:nvSpPr>
          <p:cNvPr id="3" name="Espace réservé du contenu 2"/>
          <p:cNvSpPr>
            <a:spLocks noGrp="1"/>
          </p:cNvSpPr>
          <p:nvPr>
            <p:ph sz="half" idx="1"/>
          </p:nvPr>
        </p:nvSpPr>
        <p:spPr>
          <a:xfrm>
            <a:off x="611560" y="1125539"/>
            <a:ext cx="4038600" cy="4535709"/>
          </a:xfrm>
        </p:spPr>
        <p:txBody>
          <a:bodyPr/>
          <a:lstStyle>
            <a:lvl1pPr>
              <a:defRPr sz="2400"/>
            </a:lvl1pPr>
            <a:lvl2pPr>
              <a:defRPr sz="2000"/>
            </a:lvl2pPr>
            <a:lvl3pPr>
              <a:defRPr sz="1800"/>
            </a:lvl3pPr>
            <a:lvl4pPr>
              <a:defRPr sz="1600"/>
            </a:lvl4pPr>
            <a:lvl5pPr>
              <a:buClr>
                <a:schemeClr val="accent4"/>
              </a:buClr>
              <a:defRPr sz="1400" baseline="0"/>
            </a:lvl5pPr>
            <a:lvl6pPr>
              <a:buClr>
                <a:schemeClr val="accent4"/>
              </a:buClr>
              <a:buSzPct val="50000"/>
              <a:defRPr sz="12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802560" y="1125539"/>
            <a:ext cx="4038600" cy="4535709"/>
          </a:xfrm>
        </p:spPr>
        <p:txBody>
          <a:bodyPr/>
          <a:lstStyle>
            <a:lvl1pPr>
              <a:defRPr sz="2400"/>
            </a:lvl1pPr>
            <a:lvl2pPr>
              <a:defRPr sz="2000"/>
            </a:lvl2pPr>
            <a:lvl3pPr>
              <a:defRPr sz="1800"/>
            </a:lvl3pPr>
            <a:lvl4pPr>
              <a:defRPr sz="1600"/>
            </a:lvl4pPr>
            <a:lvl5pPr marL="2114550" marR="0" indent="-285750" algn="l" defTabSz="914400" rtl="0" eaLnBrk="1" fontAlgn="auto" latinLnBrk="0" hangingPunct="1">
              <a:lnSpc>
                <a:spcPct val="100000"/>
              </a:lnSpc>
              <a:spcBef>
                <a:spcPct val="20000"/>
              </a:spcBef>
              <a:spcAft>
                <a:spcPts val="0"/>
              </a:spcAft>
              <a:buClr>
                <a:schemeClr val="accent4"/>
              </a:buClr>
              <a:buSzPct val="50000"/>
              <a:buFont typeface="Arial" panose="020B0604020202020204" pitchFamily="34" charset="0"/>
              <a:buChar char="•"/>
              <a:tabLst/>
              <a:defRPr sz="1400"/>
            </a:lvl5pPr>
            <a:lvl6pPr>
              <a:buClr>
                <a:schemeClr val="accent3"/>
              </a:buClr>
              <a:buSzPct val="50000"/>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cxnSp>
        <p:nvCxnSpPr>
          <p:cNvPr id="14" name="Connecteur droit 13"/>
          <p:cNvCxnSpPr/>
          <p:nvPr userDrawn="1"/>
        </p:nvCxnSpPr>
        <p:spPr>
          <a:xfrm>
            <a:off x="269776" y="5786214"/>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3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57768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3898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a:p>
        </p:txBody>
      </p:sp>
      <p:sp>
        <p:nvSpPr>
          <p:cNvPr id="4" name="Espace réservé du texte 3"/>
          <p:cNvSpPr>
            <a:spLocks noGrp="1"/>
          </p:cNvSpPr>
          <p:nvPr>
            <p:ph type="body" sz="half" idx="2"/>
          </p:nvPr>
        </p:nvSpPr>
        <p:spPr>
          <a:xfrm>
            <a:off x="1792288" y="5144418"/>
            <a:ext cx="5486400" cy="58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cxnSp>
        <p:nvCxnSpPr>
          <p:cNvPr id="14" name="Connecteur droit 13"/>
          <p:cNvCxnSpPr/>
          <p:nvPr userDrawn="1"/>
        </p:nvCxnSpPr>
        <p:spPr>
          <a:xfrm>
            <a:off x="269776" y="5786214"/>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Diapo - Vide">
    <p:spTree>
      <p:nvGrpSpPr>
        <p:cNvPr id="1" name=""/>
        <p:cNvGrpSpPr/>
        <p:nvPr/>
      </p:nvGrpSpPr>
      <p:grpSpPr>
        <a:xfrm>
          <a:off x="0" y="0"/>
          <a:ext cx="0" cy="0"/>
          <a:chOff x="0" y="0"/>
          <a:chExt cx="0" cy="0"/>
        </a:xfrm>
      </p:grpSpPr>
      <p:sp>
        <p:nvSpPr>
          <p:cNvPr id="9"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cxnSp>
        <p:nvCxnSpPr>
          <p:cNvPr id="11" name="Connecteur droit 10"/>
          <p:cNvCxnSpPr/>
          <p:nvPr userDrawn="1"/>
        </p:nvCxnSpPr>
        <p:spPr>
          <a:xfrm>
            <a:off x="269776" y="5786214"/>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de fermeture">
    <p:spTree>
      <p:nvGrpSpPr>
        <p:cNvPr id="1" name=""/>
        <p:cNvGrpSpPr/>
        <p:nvPr/>
      </p:nvGrpSpPr>
      <p:grpSpPr>
        <a:xfrm>
          <a:off x="0" y="0"/>
          <a:ext cx="0" cy="0"/>
          <a:chOff x="0" y="0"/>
          <a:chExt cx="0" cy="0"/>
        </a:xfrm>
      </p:grpSpPr>
      <p:sp>
        <p:nvSpPr>
          <p:cNvPr id="11" name="ZoneTexte 10"/>
          <p:cNvSpPr txBox="1"/>
          <p:nvPr userDrawn="1"/>
        </p:nvSpPr>
        <p:spPr>
          <a:xfrm>
            <a:off x="2142000" y="2204864"/>
            <a:ext cx="4860000" cy="1200329"/>
          </a:xfrm>
          <a:prstGeom prst="rect">
            <a:avLst/>
          </a:prstGeom>
          <a:noFill/>
        </p:spPr>
        <p:txBody>
          <a:bodyPr wrap="square" rtlCol="0">
            <a:spAutoFit/>
          </a:bodyPr>
          <a:lstStyle/>
          <a:p>
            <a:pPr algn="ctr"/>
            <a:r>
              <a:rPr lang="fr-CA" sz="7200" b="1" dirty="0" smtClean="0">
                <a:solidFill>
                  <a:schemeClr val="tx2">
                    <a:lumMod val="75000"/>
                  </a:schemeClr>
                </a:solidFill>
              </a:rPr>
              <a:t>MERCI</a:t>
            </a:r>
            <a:r>
              <a:rPr lang="fr-CA" sz="7200" b="1" baseline="0" dirty="0" smtClean="0">
                <a:solidFill>
                  <a:schemeClr val="tx2">
                    <a:lumMod val="75000"/>
                  </a:schemeClr>
                </a:solidFill>
              </a:rPr>
              <a:t>!</a:t>
            </a:r>
            <a:endParaRPr lang="fr-CA" sz="7200" b="1" dirty="0">
              <a:solidFill>
                <a:schemeClr val="tx2">
                  <a:lumMod val="75000"/>
                </a:schemeClr>
              </a:solidFill>
            </a:endParaRPr>
          </a:p>
        </p:txBody>
      </p:sp>
      <p:cxnSp>
        <p:nvCxnSpPr>
          <p:cNvPr id="7" name="Connecteur droit 6"/>
          <p:cNvCxnSpPr/>
          <p:nvPr userDrawn="1"/>
        </p:nvCxnSpPr>
        <p:spPr>
          <a:xfrm>
            <a:off x="2142000" y="3789040"/>
            <a:ext cx="486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spTree>
    <p:extLst>
      <p:ext uri="{BB962C8B-B14F-4D97-AF65-F5344CB8AC3E}">
        <p14:creationId xmlns:p14="http://schemas.microsoft.com/office/powerpoint/2010/main" val="18618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RE de section - ROUGE ORANGÉ">
    <p:spTree>
      <p:nvGrpSpPr>
        <p:cNvPr id="1" name=""/>
        <p:cNvGrpSpPr/>
        <p:nvPr/>
      </p:nvGrpSpPr>
      <p:grpSpPr>
        <a:xfrm>
          <a:off x="0" y="0"/>
          <a:ext cx="0" cy="0"/>
          <a:chOff x="0" y="0"/>
          <a:chExt cx="0" cy="0"/>
        </a:xfrm>
      </p:grpSpPr>
      <p:sp>
        <p:nvSpPr>
          <p:cNvPr id="6" name="Rectangle 5"/>
          <p:cNvSpPr/>
          <p:nvPr userDrawn="1"/>
        </p:nvSpPr>
        <p:spPr>
          <a:xfrm>
            <a:off x="0" y="0"/>
            <a:ext cx="9252520" cy="6957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5"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13974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ITRE de section - CAROTTE">
    <p:spTree>
      <p:nvGrpSpPr>
        <p:cNvPr id="1" name=""/>
        <p:cNvGrpSpPr/>
        <p:nvPr/>
      </p:nvGrpSpPr>
      <p:grpSpPr>
        <a:xfrm>
          <a:off x="0" y="0"/>
          <a:ext cx="0" cy="0"/>
          <a:chOff x="0" y="0"/>
          <a:chExt cx="0" cy="0"/>
        </a:xfrm>
      </p:grpSpPr>
      <p:sp>
        <p:nvSpPr>
          <p:cNvPr id="4" name="Rectangle 3"/>
          <p:cNvSpPr/>
          <p:nvPr userDrawn="1"/>
        </p:nvSpPr>
        <p:spPr>
          <a:xfrm>
            <a:off x="0" y="0"/>
            <a:ext cx="9144000" cy="6957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12956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TITRE de section - MANDARINE">
    <p:spTree>
      <p:nvGrpSpPr>
        <p:cNvPr id="1" name=""/>
        <p:cNvGrpSpPr/>
        <p:nvPr/>
      </p:nvGrpSpPr>
      <p:grpSpPr>
        <a:xfrm>
          <a:off x="0" y="0"/>
          <a:ext cx="0" cy="0"/>
          <a:chOff x="0" y="0"/>
          <a:chExt cx="0" cy="0"/>
        </a:xfrm>
      </p:grpSpPr>
      <p:sp>
        <p:nvSpPr>
          <p:cNvPr id="4" name="Rectangle 3"/>
          <p:cNvSpPr/>
          <p:nvPr userDrawn="1"/>
        </p:nvSpPr>
        <p:spPr>
          <a:xfrm>
            <a:off x="-108520" y="0"/>
            <a:ext cx="92525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1372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TITRE de section - GRIS HORIZON">
    <p:spTree>
      <p:nvGrpSpPr>
        <p:cNvPr id="1" name=""/>
        <p:cNvGrpSpPr/>
        <p:nvPr/>
      </p:nvGrpSpPr>
      <p:grpSpPr>
        <a:xfrm>
          <a:off x="0" y="0"/>
          <a:ext cx="0" cy="0"/>
          <a:chOff x="0" y="0"/>
          <a:chExt cx="0" cy="0"/>
        </a:xfrm>
      </p:grpSpPr>
      <p:sp>
        <p:nvSpPr>
          <p:cNvPr id="5" name="Rectangle 4"/>
          <p:cNvSpPr/>
          <p:nvPr userDrawn="1"/>
        </p:nvSpPr>
        <p:spPr>
          <a:xfrm>
            <a:off x="0" y="0"/>
            <a:ext cx="9144000" cy="6957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8"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239831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RE de section - BLEU BONDI">
    <p:spTree>
      <p:nvGrpSpPr>
        <p:cNvPr id="1" name=""/>
        <p:cNvGrpSpPr/>
        <p:nvPr/>
      </p:nvGrpSpPr>
      <p:grpSpPr>
        <a:xfrm>
          <a:off x="0" y="0"/>
          <a:ext cx="0" cy="0"/>
          <a:chOff x="0" y="0"/>
          <a:chExt cx="0" cy="0"/>
        </a:xfrm>
      </p:grpSpPr>
      <p:sp>
        <p:nvSpPr>
          <p:cNvPr id="4" name="Rectangle 3"/>
          <p:cNvSpPr/>
          <p:nvPr userDrawn="1"/>
        </p:nvSpPr>
        <p:spPr>
          <a:xfrm>
            <a:off x="0" y="0"/>
            <a:ext cx="91805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40817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TITRE de section - BLEU GIVRÉ">
    <p:spTree>
      <p:nvGrpSpPr>
        <p:cNvPr id="1" name=""/>
        <p:cNvGrpSpPr/>
        <p:nvPr/>
      </p:nvGrpSpPr>
      <p:grpSpPr>
        <a:xfrm>
          <a:off x="0" y="0"/>
          <a:ext cx="0" cy="0"/>
          <a:chOff x="0" y="0"/>
          <a:chExt cx="0" cy="0"/>
        </a:xfrm>
      </p:grpSpPr>
      <p:sp>
        <p:nvSpPr>
          <p:cNvPr id="4" name="Rectangle 3"/>
          <p:cNvSpPr/>
          <p:nvPr userDrawn="1"/>
        </p:nvSpPr>
        <p:spPr>
          <a:xfrm>
            <a:off x="0" y="-99392"/>
            <a:ext cx="9324528" cy="70567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6848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RE de section - VERT POMME">
    <p:spTree>
      <p:nvGrpSpPr>
        <p:cNvPr id="1" name=""/>
        <p:cNvGrpSpPr/>
        <p:nvPr/>
      </p:nvGrpSpPr>
      <p:grpSpPr>
        <a:xfrm>
          <a:off x="0" y="0"/>
          <a:ext cx="0" cy="0"/>
          <a:chOff x="0" y="0"/>
          <a:chExt cx="0" cy="0"/>
        </a:xfrm>
      </p:grpSpPr>
      <p:sp>
        <p:nvSpPr>
          <p:cNvPr id="4" name="Rectangle 3"/>
          <p:cNvSpPr/>
          <p:nvPr userDrawn="1"/>
        </p:nvSpPr>
        <p:spPr>
          <a:xfrm>
            <a:off x="0" y="0"/>
            <a:ext cx="9144000" cy="69573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492" y="5834961"/>
            <a:ext cx="1895678" cy="978415"/>
          </a:xfrm>
          <a:prstGeom prst="rect">
            <a:avLst/>
          </a:prstGeom>
        </p:spPr>
      </p:pic>
    </p:spTree>
    <p:extLst>
      <p:ext uri="{BB962C8B-B14F-4D97-AF65-F5344CB8AC3E}">
        <p14:creationId xmlns:p14="http://schemas.microsoft.com/office/powerpoint/2010/main" val="27183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apo d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1861" y="274638"/>
            <a:ext cx="8002587" cy="706437"/>
          </a:xfrm>
        </p:spPr>
        <p:txBody>
          <a:bodyPr/>
          <a:lstStyle>
            <a:lvl1pPr>
              <a:defRPr/>
            </a:lvl1pPr>
          </a:lstStyle>
          <a:p>
            <a:r>
              <a:rPr lang="fr-FR" dirty="0" smtClean="0"/>
              <a:t>Titre – diapositive de texte</a:t>
            </a:r>
            <a:endParaRPr lang="fr-CA" dirty="0"/>
          </a:p>
        </p:txBody>
      </p:sp>
      <p:sp>
        <p:nvSpPr>
          <p:cNvPr id="3" name="Espace réservé du contenu 2"/>
          <p:cNvSpPr>
            <a:spLocks noGrp="1"/>
          </p:cNvSpPr>
          <p:nvPr>
            <p:ph idx="1"/>
          </p:nvPr>
        </p:nvSpPr>
        <p:spPr>
          <a:xfrm>
            <a:off x="601861" y="1125537"/>
            <a:ext cx="8002587" cy="4535711"/>
          </a:xfrm>
        </p:spPr>
        <p:txBody>
          <a:bodyPr/>
          <a:lstStyle>
            <a:lvl1pPr>
              <a:buClr>
                <a:schemeClr val="accent4"/>
              </a:buClr>
              <a:defRPr/>
            </a:lvl1pPr>
            <a:lvl2pPr>
              <a:buClr>
                <a:schemeClr val="accent3"/>
              </a:buClr>
              <a:defRPr/>
            </a:lvl2pPr>
            <a:lvl3pPr>
              <a:buClr>
                <a:schemeClr val="accent4"/>
              </a:buClr>
              <a:defRPr/>
            </a:lvl3pPr>
            <a:lvl4pPr>
              <a:buClr>
                <a:schemeClr val="accent3"/>
              </a:buClr>
              <a:defRPr/>
            </a:lvl4pPr>
            <a:lvl5pPr>
              <a:buClr>
                <a:schemeClr val="accent4"/>
              </a:buClr>
              <a:defRPr sz="1600" baseline="0"/>
            </a:lvl5pPr>
            <a:lvl6pPr>
              <a:buClr>
                <a:schemeClr val="accent3"/>
              </a:buClr>
              <a:buSzPct val="50000"/>
              <a:defRPr sz="1400"/>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492" y="5834509"/>
            <a:ext cx="1901511" cy="973259"/>
          </a:xfrm>
          <a:prstGeom prst="rect">
            <a:avLst/>
          </a:prstGeom>
        </p:spPr>
      </p:pic>
      <p:cxnSp>
        <p:nvCxnSpPr>
          <p:cNvPr id="11" name="Connecteur droit 10"/>
          <p:cNvCxnSpPr/>
          <p:nvPr userDrawn="1"/>
        </p:nvCxnSpPr>
        <p:spPr>
          <a:xfrm>
            <a:off x="269776" y="5786214"/>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1560" y="274638"/>
            <a:ext cx="8002587" cy="706437"/>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611560" y="1125538"/>
            <a:ext cx="8002587" cy="496775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CA" dirty="0"/>
          </a:p>
        </p:txBody>
      </p:sp>
    </p:spTree>
    <p:extLst>
      <p:ext uri="{BB962C8B-B14F-4D97-AF65-F5344CB8AC3E}">
        <p14:creationId xmlns:p14="http://schemas.microsoft.com/office/powerpoint/2010/main" val="26976704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7" r:id="rId5"/>
    <p:sldLayoutId id="2147483663" r:id="rId6"/>
    <p:sldLayoutId id="2147483665" r:id="rId7"/>
    <p:sldLayoutId id="2147483664" r:id="rId8"/>
    <p:sldLayoutId id="2147483650" r:id="rId9"/>
    <p:sldLayoutId id="2147483652" r:id="rId10"/>
    <p:sldLayoutId id="2147483657" r:id="rId11"/>
    <p:sldLayoutId id="2147483655" r:id="rId12"/>
    <p:sldLayoutId id="2147483659" r:id="rId13"/>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ts val="0"/>
        </a:spcBef>
        <a:buClr>
          <a:schemeClr val="accent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0"/>
        </a:spcBef>
        <a:buClr>
          <a:schemeClr val="accent3"/>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0"/>
        </a:spcBef>
        <a:buClr>
          <a:schemeClr val="accent4"/>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buClr>
          <a:schemeClr val="accent3"/>
        </a:buClr>
        <a:buSzPct val="75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chemeClr val="accent4"/>
        </a:buClr>
        <a:buSzPct val="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0"/>
        </a:spcBef>
        <a:buClr>
          <a:schemeClr val="accent3"/>
        </a:buClr>
        <a:buSzPct val="50000"/>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pq.qc.ca/zoonoses/maladie-de-lyme"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www.msss.gouv.qc.ca/professionnels/zoonoses/maladie-lyme/risque-d-infection-post-piqure-et-prophylaxie-postexposition/"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nada.ca/fr/sante-publique/services/maladies/maladie-lyme/prevention-maladie-lyme.html"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spq.qc.ca/sites/default/files/lspq/formulaire_demande_identification_tiques_origine_humaine.pdf" TargetMode="External"/><Relationship Id="rId2" Type="http://schemas.openxmlformats.org/officeDocument/2006/relationships/hyperlink" Target="https://www.inspq.qc.ca/sites/default/files/lspq/guide_services_identification_tiques_origine_humaine.pd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pq.qc.ca/zoonoses/maladie-de-lyme" TargetMode="External"/><Relationship Id="rId7" Type="http://schemas.openxmlformats.org/officeDocument/2006/relationships/hyperlink" Target="https://www.inesss.qc.ca/fileadmin/doc/INESSS/Rapports/Biologie_medicale/Lyme_PPE/Lyme_dialogue_FR_FINAL.pdf" TargetMode="External"/><Relationship Id="rId2" Type="http://schemas.openxmlformats.org/officeDocument/2006/relationships/hyperlink" Target="http://www.msss.gouv.qc.ca/professionnels/zoonoses/maladie-lyme/risque-d-infection-post-piqure-et-prophylaxie-postexposition/" TargetMode="External"/><Relationship Id="rId1" Type="http://schemas.openxmlformats.org/officeDocument/2006/relationships/slideLayout" Target="../slideLayouts/slideLayout9.xml"/><Relationship Id="rId6" Type="http://schemas.openxmlformats.org/officeDocument/2006/relationships/hyperlink" Target="https://www.inspq.qc.ca/lspq/repertoire-des-analyses/maladie-de-lyme-analyse-des-tiques" TargetMode="External"/><Relationship Id="rId5" Type="http://schemas.openxmlformats.org/officeDocument/2006/relationships/hyperlink" Target="https://www.inesss.qc.ca/nc/publications/publications/publication/prophylaxie-en-prevention-de-la-maladie-de-lyme-1.html" TargetMode="External"/><Relationship Id="rId4" Type="http://schemas.openxmlformats.org/officeDocument/2006/relationships/hyperlink" Target="https://www.quebec.ca/sante/conseils-et-prevention/sante-et-environnement/retrait-de-tique-en-cas-de-piqu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sss.gouv.qc.ca/professionnels/zoonoses/maladie-lyme/" TargetMode="External"/><Relationship Id="rId2" Type="http://schemas.openxmlformats.org/officeDocument/2006/relationships/hyperlink" Target="https://www.quebec.ca/sante/conseils-et-prevention/sante-et-environnement/retrait-de-tique-en-cas-de-piqure/" TargetMode="External"/><Relationship Id="rId1" Type="http://schemas.openxmlformats.org/officeDocument/2006/relationships/slideLayout" Target="../slideLayouts/slideLayout9.xml"/><Relationship Id="rId4" Type="http://schemas.openxmlformats.org/officeDocument/2006/relationships/hyperlink" Target="https://www.inspq.qc.ca/zoonoses/maladie-de-ly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extranet.santemonteregie.qc.ca/userfiles/file/affaires-medicales-professionnelles/outils-professionnels-collaboration-interprofessionnelle/ordonnances/OCMC62Lyme.pdf" TargetMode="External"/><Relationship Id="rId2" Type="http://schemas.openxmlformats.org/officeDocument/2006/relationships/hyperlink" Target="https://www.santeestrie.qc.ca/clients/SanteEstrie/Professionnels/Ordonnances_collectives/OC-SPU-001_Maladie_de_Lyme2018-07-04.pdf" TargetMode="External"/><Relationship Id="rId1" Type="http://schemas.openxmlformats.org/officeDocument/2006/relationships/slideLayout" Target="../slideLayouts/slideLayout9.xml"/><Relationship Id="rId4" Type="http://schemas.openxmlformats.org/officeDocument/2006/relationships/hyperlink" Target="https://santemontreal.qc.ca/fileadmin/fichiers/professionnels/pharmaciens/201906_MRC_de_Drummond_OC_pour_PPE.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maladie de </a:t>
            </a:r>
            <a:r>
              <a:rPr lang="fr-CA" dirty="0" err="1" smtClean="0"/>
              <a:t>lyme</a:t>
            </a:r>
            <a:endParaRPr lang="fr-CA" dirty="0"/>
          </a:p>
        </p:txBody>
      </p:sp>
      <p:sp>
        <p:nvSpPr>
          <p:cNvPr id="3" name="Sous-titre 2"/>
          <p:cNvSpPr>
            <a:spLocks noGrp="1"/>
          </p:cNvSpPr>
          <p:nvPr>
            <p:ph type="subTitle" idx="1"/>
          </p:nvPr>
        </p:nvSpPr>
        <p:spPr/>
        <p:txBody>
          <a:bodyPr/>
          <a:lstStyle/>
          <a:p>
            <a:r>
              <a:rPr lang="fr-CA" dirty="0" smtClean="0"/>
              <a:t>Situation actuelle et accompagnement vers le changement</a:t>
            </a:r>
            <a:endParaRPr lang="fr-CA" dirty="0"/>
          </a:p>
        </p:txBody>
      </p:sp>
      <p:sp>
        <p:nvSpPr>
          <p:cNvPr id="4" name="ZoneTexte 3"/>
          <p:cNvSpPr txBox="1"/>
          <p:nvPr/>
        </p:nvSpPr>
        <p:spPr>
          <a:xfrm>
            <a:off x="313620" y="4869160"/>
            <a:ext cx="3024336" cy="769441"/>
          </a:xfrm>
          <a:prstGeom prst="rect">
            <a:avLst/>
          </a:prstGeom>
          <a:noFill/>
        </p:spPr>
        <p:txBody>
          <a:bodyPr wrap="square" rtlCol="0">
            <a:spAutoFit/>
          </a:bodyPr>
          <a:lstStyle/>
          <a:p>
            <a:r>
              <a:rPr lang="fr-CA" sz="1600" dirty="0" smtClean="0"/>
              <a:t>CRSP de Montréal</a:t>
            </a:r>
          </a:p>
          <a:p>
            <a:endParaRPr lang="fr-CA" sz="1600" dirty="0"/>
          </a:p>
          <a:p>
            <a:r>
              <a:rPr lang="fr-CA" sz="1200" b="1" i="1" dirty="0" smtClean="0"/>
              <a:t>Révisé le 30 juillet 2019</a:t>
            </a:r>
            <a:endParaRPr lang="fr-CA" sz="1200" b="1" i="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16633"/>
            <a:ext cx="5328592" cy="2787264"/>
          </a:xfrm>
          <a:prstGeom prst="rect">
            <a:avLst/>
          </a:prstGeom>
        </p:spPr>
      </p:pic>
    </p:spTree>
    <p:extLst>
      <p:ext uri="{BB962C8B-B14F-4D97-AF65-F5344CB8AC3E}">
        <p14:creationId xmlns:p14="http://schemas.microsoft.com/office/powerpoint/2010/main" val="30274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1861" y="4221088"/>
            <a:ext cx="8002587" cy="1440160"/>
          </a:xfrm>
        </p:spPr>
        <p:txBody>
          <a:bodyPr>
            <a:normAutofit fontScale="85000" lnSpcReduction="10000"/>
          </a:bodyPr>
          <a:lstStyle/>
          <a:p>
            <a:r>
              <a:rPr lang="fr-CA" b="1" dirty="0" smtClean="0"/>
              <a:t>EM (</a:t>
            </a:r>
            <a:r>
              <a:rPr lang="fr-CA" b="1" dirty="0"/>
              <a:t>é</a:t>
            </a:r>
            <a:r>
              <a:rPr lang="fr-CA" b="1" dirty="0" smtClean="0"/>
              <a:t>rythème migrant) </a:t>
            </a:r>
            <a:r>
              <a:rPr lang="fr-CA" dirty="0" smtClean="0"/>
              <a:t>: souvent 1</a:t>
            </a:r>
            <a:r>
              <a:rPr lang="fr-CA" baseline="30000" dirty="0" smtClean="0"/>
              <a:t>er</a:t>
            </a:r>
            <a:r>
              <a:rPr lang="fr-CA" dirty="0" smtClean="0"/>
              <a:t> signe de maladie de Lyme, mais pas toujours présent</a:t>
            </a:r>
          </a:p>
          <a:p>
            <a:pPr lvl="1"/>
            <a:r>
              <a:rPr lang="fr-CA" dirty="0" smtClean="0"/>
              <a:t>Signe de maladie au stade localisé (aussi nommé stade précoce)</a:t>
            </a:r>
          </a:p>
          <a:p>
            <a:pPr lvl="1"/>
            <a:r>
              <a:rPr lang="fr-CA" dirty="0" smtClean="0"/>
              <a:t>Souvent confondu avec d’autres réactions associées à la piqûre</a:t>
            </a:r>
            <a:endParaRPr lang="fr-CA" dirty="0"/>
          </a:p>
        </p:txBody>
      </p:sp>
      <p:pic>
        <p:nvPicPr>
          <p:cNvPr id="5" name="Image 4"/>
          <p:cNvPicPr>
            <a:picLocks noChangeAspect="1"/>
          </p:cNvPicPr>
          <p:nvPr/>
        </p:nvPicPr>
        <p:blipFill>
          <a:blip r:embed="rId2"/>
          <a:stretch>
            <a:fillRect/>
          </a:stretch>
        </p:blipFill>
        <p:spPr>
          <a:xfrm>
            <a:off x="179512" y="202458"/>
            <a:ext cx="8796549" cy="3802606"/>
          </a:xfrm>
          <a:prstGeom prst="rect">
            <a:avLst/>
          </a:prstGeom>
        </p:spPr>
      </p:pic>
    </p:spTree>
    <p:extLst>
      <p:ext uri="{BB962C8B-B14F-4D97-AF65-F5344CB8AC3E}">
        <p14:creationId xmlns:p14="http://schemas.microsoft.com/office/powerpoint/2010/main" val="29040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11482" y="44624"/>
            <a:ext cx="7792966" cy="5688632"/>
          </a:xfrm>
          <a:prstGeom prst="rect">
            <a:avLst/>
          </a:prstGeom>
        </p:spPr>
      </p:pic>
    </p:spTree>
    <p:extLst>
      <p:ext uri="{BB962C8B-B14F-4D97-AF65-F5344CB8AC3E}">
        <p14:creationId xmlns:p14="http://schemas.microsoft.com/office/powerpoint/2010/main" val="38659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95936" y="116632"/>
            <a:ext cx="4014750" cy="2770000"/>
          </a:xfrm>
          <a:prstGeom prst="rect">
            <a:avLst/>
          </a:prstGeom>
        </p:spPr>
      </p:pic>
      <p:pic>
        <p:nvPicPr>
          <p:cNvPr id="6" name="Image 5"/>
          <p:cNvPicPr>
            <a:picLocks noChangeAspect="1"/>
          </p:cNvPicPr>
          <p:nvPr/>
        </p:nvPicPr>
        <p:blipFill>
          <a:blip r:embed="rId3"/>
          <a:stretch>
            <a:fillRect/>
          </a:stretch>
        </p:blipFill>
        <p:spPr>
          <a:xfrm>
            <a:off x="3995936" y="2974650"/>
            <a:ext cx="4014750" cy="2758606"/>
          </a:xfrm>
          <a:prstGeom prst="rect">
            <a:avLst/>
          </a:prstGeom>
        </p:spPr>
      </p:pic>
      <p:pic>
        <p:nvPicPr>
          <p:cNvPr id="7" name="Image 6"/>
          <p:cNvPicPr>
            <a:picLocks noChangeAspect="1"/>
          </p:cNvPicPr>
          <p:nvPr/>
        </p:nvPicPr>
        <p:blipFill>
          <a:blip r:embed="rId4"/>
          <a:stretch>
            <a:fillRect/>
          </a:stretch>
        </p:blipFill>
        <p:spPr>
          <a:xfrm>
            <a:off x="1021632" y="116632"/>
            <a:ext cx="1966192" cy="6682128"/>
          </a:xfrm>
          <a:prstGeom prst="rect">
            <a:avLst/>
          </a:prstGeom>
        </p:spPr>
      </p:pic>
    </p:spTree>
    <p:extLst>
      <p:ext uri="{BB962C8B-B14F-4D97-AF65-F5344CB8AC3E}">
        <p14:creationId xmlns:p14="http://schemas.microsoft.com/office/powerpoint/2010/main" val="309924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79512" y="0"/>
            <a:ext cx="8856984" cy="6845149"/>
          </a:xfrm>
          <a:prstGeom prst="rect">
            <a:avLst/>
          </a:prstGeom>
        </p:spPr>
      </p:pic>
      <p:sp>
        <p:nvSpPr>
          <p:cNvPr id="4" name="Ellipse 3"/>
          <p:cNvSpPr/>
          <p:nvPr/>
        </p:nvSpPr>
        <p:spPr>
          <a:xfrm>
            <a:off x="179512" y="2276872"/>
            <a:ext cx="3960440"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662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7" y="274638"/>
            <a:ext cx="8640960" cy="706437"/>
          </a:xfrm>
        </p:spPr>
        <p:txBody>
          <a:bodyPr>
            <a:normAutofit fontScale="90000"/>
          </a:bodyPr>
          <a:lstStyle/>
          <a:p>
            <a:r>
              <a:rPr lang="fr-CA" dirty="0"/>
              <a:t>S</a:t>
            </a:r>
            <a:r>
              <a:rPr lang="fr-CA" dirty="0" smtClean="0"/>
              <a:t>ecteurs géographiques où la PPE peut être recommandée</a:t>
            </a:r>
            <a:endParaRPr lang="fr-CA" dirty="0"/>
          </a:p>
        </p:txBody>
      </p:sp>
      <p:sp>
        <p:nvSpPr>
          <p:cNvPr id="3" name="Espace réservé du contenu 2"/>
          <p:cNvSpPr>
            <a:spLocks noGrp="1"/>
          </p:cNvSpPr>
          <p:nvPr>
            <p:ph idx="1"/>
          </p:nvPr>
        </p:nvSpPr>
        <p:spPr>
          <a:xfrm>
            <a:off x="601861" y="1124745"/>
            <a:ext cx="8002587" cy="4536504"/>
          </a:xfrm>
        </p:spPr>
        <p:txBody>
          <a:bodyPr/>
          <a:lstStyle/>
          <a:p>
            <a:r>
              <a:rPr lang="fr-CA" dirty="0" smtClean="0"/>
              <a:t>Certains secteurs des régions </a:t>
            </a:r>
            <a:r>
              <a:rPr lang="fr-CA" dirty="0" err="1" smtClean="0"/>
              <a:t>sociosanitaires</a:t>
            </a:r>
            <a:r>
              <a:rPr lang="fr-CA" dirty="0" smtClean="0"/>
              <a:t> suivantes:</a:t>
            </a:r>
          </a:p>
          <a:p>
            <a:pPr lvl="1"/>
            <a:r>
              <a:rPr lang="fr-CA" dirty="0" smtClean="0"/>
              <a:t>Estrie</a:t>
            </a:r>
          </a:p>
          <a:p>
            <a:pPr lvl="1"/>
            <a:r>
              <a:rPr lang="fr-CA" dirty="0" smtClean="0"/>
              <a:t>Montérégie</a:t>
            </a:r>
          </a:p>
          <a:p>
            <a:pPr lvl="1"/>
            <a:r>
              <a:rPr lang="fr-CA" dirty="0" smtClean="0"/>
              <a:t>Outaouais</a:t>
            </a:r>
          </a:p>
          <a:p>
            <a:pPr lvl="1"/>
            <a:r>
              <a:rPr lang="fr-CA" dirty="0" smtClean="0"/>
              <a:t>Mauricie-Centre du Québec</a:t>
            </a:r>
            <a:endParaRPr lang="fr-CA" dirty="0"/>
          </a:p>
        </p:txBody>
      </p:sp>
      <p:pic>
        <p:nvPicPr>
          <p:cNvPr id="4" name="Image 3"/>
          <p:cNvPicPr>
            <a:picLocks noChangeAspect="1"/>
          </p:cNvPicPr>
          <p:nvPr/>
        </p:nvPicPr>
        <p:blipFill rotWithShape="1">
          <a:blip r:embed="rId2"/>
          <a:srcRect l="59168" t="27961" r="16957" b="8759"/>
          <a:stretch/>
        </p:blipFill>
        <p:spPr>
          <a:xfrm>
            <a:off x="5220072" y="4336902"/>
            <a:ext cx="3923928" cy="2493831"/>
          </a:xfrm>
          <a:prstGeom prst="rect">
            <a:avLst/>
          </a:prstGeom>
        </p:spPr>
      </p:pic>
      <p:sp>
        <p:nvSpPr>
          <p:cNvPr id="5" name="ZoneTexte 4"/>
          <p:cNvSpPr txBox="1"/>
          <p:nvPr/>
        </p:nvSpPr>
        <p:spPr>
          <a:xfrm>
            <a:off x="107504" y="3428961"/>
            <a:ext cx="8784976" cy="1815882"/>
          </a:xfrm>
          <a:prstGeom prst="rect">
            <a:avLst/>
          </a:prstGeom>
          <a:noFill/>
        </p:spPr>
        <p:txBody>
          <a:bodyPr wrap="square" rtlCol="0">
            <a:spAutoFit/>
          </a:bodyPr>
          <a:lstStyle/>
          <a:p>
            <a:r>
              <a:rPr lang="fr-CA" sz="2800" b="1" u="sng" dirty="0" smtClean="0">
                <a:solidFill>
                  <a:srgbClr val="0070C0"/>
                </a:solidFill>
              </a:rPr>
              <a:t>CONSULTER LES SECTEURS ICI:</a:t>
            </a:r>
            <a:endParaRPr lang="fr-CA" sz="2800" b="1" u="sng" dirty="0">
              <a:solidFill>
                <a:srgbClr val="0070C0"/>
              </a:solidFill>
            </a:endParaRPr>
          </a:p>
          <a:p>
            <a:r>
              <a:rPr lang="fr-CA" sz="2800" b="1" dirty="0" smtClean="0">
                <a:solidFill>
                  <a:srgbClr val="0070C0"/>
                </a:solidFill>
                <a:hlinkClick r:id="rId3"/>
              </a:rPr>
              <a:t>https</a:t>
            </a:r>
            <a:r>
              <a:rPr lang="fr-CA" sz="2800" b="1" dirty="0">
                <a:solidFill>
                  <a:srgbClr val="0070C0"/>
                </a:solidFill>
                <a:hlinkClick r:id="rId3"/>
              </a:rPr>
              <a:t>://</a:t>
            </a:r>
            <a:r>
              <a:rPr lang="fr-CA" sz="2800" b="1" dirty="0" smtClean="0">
                <a:solidFill>
                  <a:srgbClr val="0070C0"/>
                </a:solidFill>
                <a:hlinkClick r:id="rId3"/>
              </a:rPr>
              <a:t>www.inspq.qc.ca/zoonoses/maladie-de-lyme</a:t>
            </a:r>
            <a:endParaRPr lang="fr-CA" sz="2800" b="1" dirty="0" smtClean="0">
              <a:solidFill>
                <a:srgbClr val="0070C0"/>
              </a:solidFill>
            </a:endParaRPr>
          </a:p>
          <a:p>
            <a:endParaRPr lang="fr-CA" sz="2800" b="1" dirty="0" smtClean="0">
              <a:solidFill>
                <a:srgbClr val="0070C0"/>
              </a:solidFill>
            </a:endParaRPr>
          </a:p>
          <a:p>
            <a:endParaRPr lang="fr-CA" sz="2800" b="1" dirty="0">
              <a:solidFill>
                <a:srgbClr val="0070C0"/>
              </a:solidFill>
            </a:endParaRPr>
          </a:p>
        </p:txBody>
      </p:sp>
    </p:spTree>
    <p:extLst>
      <p:ext uri="{BB962C8B-B14F-4D97-AF65-F5344CB8AC3E}">
        <p14:creationId xmlns:p14="http://schemas.microsoft.com/office/powerpoint/2010/main" val="301106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PPE suite à une exposition ailleurs au Canada et aux États-Unis</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Le protocole médical national permet la prescription de la PPE pour une piqûre dans les zones endémiques ailleurs au Canada, aux États-Unis et en Europe</a:t>
            </a:r>
          </a:p>
          <a:p>
            <a:pPr marL="0" indent="0">
              <a:buNone/>
            </a:pPr>
            <a:endParaRPr lang="fr-CA" dirty="0"/>
          </a:p>
          <a:p>
            <a:r>
              <a:rPr lang="fr-CA" dirty="0" smtClean="0"/>
              <a:t>Consulter les données de surveillance </a:t>
            </a:r>
            <a:r>
              <a:rPr lang="fr-CA" dirty="0"/>
              <a:t>p</a:t>
            </a:r>
            <a:r>
              <a:rPr lang="fr-CA" dirty="0" smtClean="0"/>
              <a:t>our ailleurs au Canada et aux États-Unis: </a:t>
            </a:r>
            <a:r>
              <a:rPr lang="fr-CA" dirty="0">
                <a:hlinkClick r:id="rId2"/>
              </a:rPr>
              <a:t>http://www.msss.gouv.qc.ca/professionnels/zoonoses/maladie-lyme/risque-d-infection-post-piqure-et-prophylaxie-postexposition</a:t>
            </a:r>
            <a:r>
              <a:rPr lang="fr-CA" dirty="0" smtClean="0">
                <a:hlinkClick r:id="rId2"/>
              </a:rPr>
              <a:t>/</a:t>
            </a:r>
            <a:endParaRPr lang="fr-CA" dirty="0" smtClean="0"/>
          </a:p>
          <a:p>
            <a:pPr marL="0" indent="0">
              <a:buNone/>
            </a:pPr>
            <a:endParaRPr lang="fr-CA" dirty="0" smtClean="0"/>
          </a:p>
          <a:p>
            <a:r>
              <a:rPr lang="fr-CA" dirty="0" smtClean="0"/>
              <a:t>En Europe, les lignes directrices </a:t>
            </a:r>
            <a:r>
              <a:rPr lang="fr-CA" u="sng" dirty="0" smtClean="0"/>
              <a:t>NICE et HAS ne recommandent pas la PPE</a:t>
            </a:r>
            <a:endParaRPr lang="fr-CA" u="sng" dirty="0"/>
          </a:p>
        </p:txBody>
      </p:sp>
    </p:spTree>
    <p:extLst>
      <p:ext uri="{BB962C8B-B14F-4D97-AF65-F5344CB8AC3E}">
        <p14:creationId xmlns:p14="http://schemas.microsoft.com/office/powerpoint/2010/main" val="131110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79512" y="0"/>
            <a:ext cx="8856984" cy="6845149"/>
          </a:xfrm>
          <a:prstGeom prst="rect">
            <a:avLst/>
          </a:prstGeom>
        </p:spPr>
      </p:pic>
      <p:sp>
        <p:nvSpPr>
          <p:cNvPr id="3" name="Ellipse 2"/>
          <p:cNvSpPr/>
          <p:nvPr/>
        </p:nvSpPr>
        <p:spPr>
          <a:xfrm>
            <a:off x="899592" y="3501007"/>
            <a:ext cx="2376264" cy="45054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0000"/>
              </a:solidFill>
            </a:endParaRPr>
          </a:p>
        </p:txBody>
      </p:sp>
      <p:sp>
        <p:nvSpPr>
          <p:cNvPr id="4" name="Ellipse 3"/>
          <p:cNvSpPr/>
          <p:nvPr/>
        </p:nvSpPr>
        <p:spPr>
          <a:xfrm>
            <a:off x="873324" y="4293096"/>
            <a:ext cx="2376264" cy="45054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0000"/>
              </a:solidFill>
            </a:endParaRPr>
          </a:p>
        </p:txBody>
      </p:sp>
    </p:spTree>
    <p:extLst>
      <p:ext uri="{BB962C8B-B14F-4D97-AF65-F5344CB8AC3E}">
        <p14:creationId xmlns:p14="http://schemas.microsoft.com/office/powerpoint/2010/main" val="291925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 24h? 72h?</a:t>
            </a:r>
            <a:endParaRPr lang="fr-CA" dirty="0"/>
          </a:p>
        </p:txBody>
      </p:sp>
      <p:sp>
        <p:nvSpPr>
          <p:cNvPr id="3" name="Espace réservé du contenu 2"/>
          <p:cNvSpPr>
            <a:spLocks noGrp="1"/>
          </p:cNvSpPr>
          <p:nvPr>
            <p:ph idx="1"/>
          </p:nvPr>
        </p:nvSpPr>
        <p:spPr/>
        <p:txBody>
          <a:bodyPr/>
          <a:lstStyle/>
          <a:p>
            <a:r>
              <a:rPr lang="fr-CA" dirty="0"/>
              <a:t>Risque de contracter maladie de Lyme dépend de la durée de </a:t>
            </a:r>
            <a:r>
              <a:rPr lang="fr-CA" dirty="0" smtClean="0"/>
              <a:t>l’attachement de la tique</a:t>
            </a:r>
            <a:endParaRPr lang="fr-CA" dirty="0"/>
          </a:p>
          <a:p>
            <a:pPr lvl="1"/>
            <a:r>
              <a:rPr lang="fr-CA" dirty="0"/>
              <a:t>Durée &lt; 24h (souvent tique trouvée plate/non engorgée): risque de contracter maladie est faible</a:t>
            </a:r>
          </a:p>
          <a:p>
            <a:pPr lvl="1"/>
            <a:r>
              <a:rPr lang="fr-CA" dirty="0" smtClean="0"/>
              <a:t>Augmente de manière importante après 48h</a:t>
            </a:r>
            <a:endParaRPr lang="fr-CA" dirty="0"/>
          </a:p>
          <a:p>
            <a:pPr marL="0" indent="0">
              <a:buNone/>
            </a:pPr>
            <a:endParaRPr lang="fr-CA" dirty="0" smtClean="0"/>
          </a:p>
          <a:p>
            <a:r>
              <a:rPr lang="fr-CA" dirty="0" smtClean="0"/>
              <a:t>Délai maximal de 72h entre retrait tique et PPE</a:t>
            </a:r>
          </a:p>
          <a:p>
            <a:pPr lvl="1"/>
            <a:r>
              <a:rPr lang="fr-CA" b="1" dirty="0" smtClean="0"/>
              <a:t>Aucun bénéfice de la PPE démontré </a:t>
            </a:r>
            <a:r>
              <a:rPr lang="fr-CA" dirty="0" smtClean="0"/>
              <a:t>lorsque administration &gt; 72h après retrait de la tique</a:t>
            </a:r>
          </a:p>
          <a:p>
            <a:pPr lvl="1"/>
            <a:r>
              <a:rPr lang="fr-CA" dirty="0" smtClean="0"/>
              <a:t>Ne pas donner PPE et surveiller les </a:t>
            </a:r>
            <a:r>
              <a:rPr lang="fr-CA" dirty="0" err="1" smtClean="0"/>
              <a:t>Sx</a:t>
            </a:r>
            <a:r>
              <a:rPr lang="fr-CA" dirty="0" smtClean="0"/>
              <a:t> de la maladie</a:t>
            </a:r>
          </a:p>
          <a:p>
            <a:pPr lvl="1"/>
            <a:endParaRPr lang="fr-CA" dirty="0" smtClean="0"/>
          </a:p>
          <a:p>
            <a:pPr lvl="1"/>
            <a:endParaRPr lang="fr-CA" dirty="0"/>
          </a:p>
        </p:txBody>
      </p:sp>
    </p:spTree>
    <p:extLst>
      <p:ext uri="{BB962C8B-B14F-4D97-AF65-F5344CB8AC3E}">
        <p14:creationId xmlns:p14="http://schemas.microsoft.com/office/powerpoint/2010/main" val="39276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PPE</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51521" y="2780928"/>
                <a:ext cx="8568952" cy="2880320"/>
              </a:xfrm>
            </p:spPr>
            <p:txBody>
              <a:bodyPr>
                <a:normAutofit/>
              </a:bodyPr>
              <a:lstStyle/>
              <a:p>
                <a:r>
                  <a:rPr lang="fr-CA" dirty="0" err="1" smtClean="0"/>
                  <a:t>Doxy</a:t>
                </a:r>
                <a:r>
                  <a:rPr lang="fr-CA" dirty="0" smtClean="0"/>
                  <a:t> en pédiatrie:</a:t>
                </a:r>
              </a:p>
              <a:p>
                <a:pPr lvl="1"/>
                <a:r>
                  <a:rPr lang="fr-CA" dirty="0"/>
                  <a:t>Dose unique à 4.4 mg/kg semble sécuritaire</a:t>
                </a:r>
                <a14:m>
                  <m:oMath xmlns:m="http://schemas.openxmlformats.org/officeDocument/2006/math">
                    <m:r>
                      <a:rPr lang="fr-CA" sz="2600" i="1" baseline="30000" dirty="0">
                        <a:latin typeface="Cambria Math" panose="02040503050406030204" pitchFamily="18" charset="0"/>
                      </a:rPr>
                      <m:t>1</m:t>
                    </m:r>
                  </m:oMath>
                </a14:m>
                <a:endParaRPr lang="fr-CA" dirty="0" smtClean="0"/>
              </a:p>
              <a:p>
                <a:r>
                  <a:rPr lang="fr-CA" dirty="0" smtClean="0"/>
                  <a:t>Aucune formulation liquide commerciale disponible</a:t>
                </a:r>
              </a:p>
              <a:p>
                <a:pPr lvl="1"/>
                <a:r>
                  <a:rPr lang="fr-CA" dirty="0" smtClean="0"/>
                  <a:t>Possibilité de faire une magistrale </a:t>
                </a:r>
                <a:r>
                  <a:rPr lang="fr-CA" b="1" dirty="0" smtClean="0"/>
                  <a:t>5 mg/</a:t>
                </a:r>
                <a:r>
                  <a:rPr lang="fr-CA" b="1" dirty="0" err="1" smtClean="0"/>
                  <a:t>mL</a:t>
                </a:r>
                <a:endParaRPr lang="fr-CA" b="1" dirty="0"/>
              </a:p>
              <a:p>
                <a:pPr lvl="1"/>
                <a:r>
                  <a:rPr lang="fr-CA" dirty="0" smtClean="0"/>
                  <a:t>CHU Ste-Justine propose </a:t>
                </a:r>
                <a:r>
                  <a:rPr lang="fr-CA" dirty="0"/>
                  <a:t>des doses </a:t>
                </a:r>
                <a:r>
                  <a:rPr lang="fr-CA" dirty="0" smtClean="0"/>
                  <a:t>arrondies aux </a:t>
                </a:r>
                <a:r>
                  <a:rPr lang="fr-CA" dirty="0"/>
                  <a:t>25 mg près à partir de comprimés coupés</a:t>
                </a:r>
                <a:endParaRPr lang="fr-CA" b="1" dirty="0" smtClean="0"/>
              </a:p>
              <a:p>
                <a:endParaRPr lang="fr-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51521" y="2780928"/>
                <a:ext cx="8568952" cy="2880320"/>
              </a:xfrm>
              <a:blipFill>
                <a:blip r:embed="rId2"/>
                <a:stretch>
                  <a:fillRect l="-1280" t="-1903" r="-284"/>
                </a:stretch>
              </a:blipFill>
            </p:spPr>
            <p:txBody>
              <a:bodyPr/>
              <a:lstStyle/>
              <a:p>
                <a:r>
                  <a:rPr lang="fr-CA">
                    <a:noFill/>
                  </a:rPr>
                  <a:t> </a:t>
                </a:r>
              </a:p>
            </p:txBody>
          </p:sp>
        </mc:Fallback>
      </mc:AlternateContent>
      <p:pic>
        <p:nvPicPr>
          <p:cNvPr id="6" name="Image 5"/>
          <p:cNvPicPr>
            <a:picLocks noChangeAspect="1"/>
          </p:cNvPicPr>
          <p:nvPr/>
        </p:nvPicPr>
        <p:blipFill>
          <a:blip r:embed="rId3"/>
          <a:stretch>
            <a:fillRect/>
          </a:stretch>
        </p:blipFill>
        <p:spPr>
          <a:xfrm>
            <a:off x="107504" y="1005406"/>
            <a:ext cx="8926108" cy="1529585"/>
          </a:xfrm>
          <a:prstGeom prst="rect">
            <a:avLst/>
          </a:prstGeom>
        </p:spPr>
      </p:pic>
      <p:sp>
        <p:nvSpPr>
          <p:cNvPr id="7" name="ZoneTexte 6"/>
          <p:cNvSpPr txBox="1"/>
          <p:nvPr/>
        </p:nvSpPr>
        <p:spPr>
          <a:xfrm>
            <a:off x="323528" y="5907185"/>
            <a:ext cx="6768752" cy="1200329"/>
          </a:xfrm>
          <a:prstGeom prst="rect">
            <a:avLst/>
          </a:prstGeom>
          <a:noFill/>
        </p:spPr>
        <p:txBody>
          <a:bodyPr wrap="square" rtlCol="0">
            <a:spAutoFit/>
          </a:bodyPr>
          <a:lstStyle/>
          <a:p>
            <a:pPr marL="0" lvl="1"/>
            <a:r>
              <a:rPr lang="fr-CA" dirty="0" smtClean="0"/>
              <a:t>1. </a:t>
            </a:r>
            <a:r>
              <a:rPr lang="fr-CA" dirty="0" err="1" smtClean="0"/>
              <a:t>Doxycycline</a:t>
            </a:r>
            <a:r>
              <a:rPr lang="fr-CA" dirty="0" smtClean="0"/>
              <a:t> </a:t>
            </a:r>
            <a:r>
              <a:rPr lang="fr-CA" dirty="0"/>
              <a:t>à des doses moyennes de 2 à 10 mg/kg/jour et pour 6 à 20 jours chez l’enfant &lt; 8 ans n’entraînerait pas d’effets sur la dentition permanente </a:t>
            </a:r>
            <a:r>
              <a:rPr lang="fr-CA" dirty="0" smtClean="0"/>
              <a:t>(niveau de preuve faible)</a:t>
            </a:r>
            <a:endParaRPr lang="fr-CA" dirty="0"/>
          </a:p>
          <a:p>
            <a:endParaRPr lang="fr-CA" dirty="0"/>
          </a:p>
        </p:txBody>
      </p:sp>
    </p:spTree>
    <p:extLst>
      <p:ext uri="{BB962C8B-B14F-4D97-AF65-F5344CB8AC3E}">
        <p14:creationId xmlns:p14="http://schemas.microsoft.com/office/powerpoint/2010/main" val="34644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PPE</a:t>
            </a:r>
            <a:endParaRPr lang="fr-CA" dirty="0"/>
          </a:p>
        </p:txBody>
      </p:sp>
      <p:sp>
        <p:nvSpPr>
          <p:cNvPr id="3" name="Espace réservé du contenu 2"/>
          <p:cNvSpPr>
            <a:spLocks noGrp="1"/>
          </p:cNvSpPr>
          <p:nvPr>
            <p:ph idx="1"/>
          </p:nvPr>
        </p:nvSpPr>
        <p:spPr>
          <a:xfrm>
            <a:off x="601861" y="3717032"/>
            <a:ext cx="8002587" cy="1944216"/>
          </a:xfrm>
        </p:spPr>
        <p:txBody>
          <a:bodyPr/>
          <a:lstStyle/>
          <a:p>
            <a:r>
              <a:rPr lang="fr-CA" dirty="0" smtClean="0"/>
              <a:t>Allaitement : une dose unique est compatible</a:t>
            </a:r>
          </a:p>
          <a:p>
            <a:pPr lvl="1"/>
            <a:r>
              <a:rPr lang="fr-CA" dirty="0"/>
              <a:t>P</a:t>
            </a:r>
            <a:r>
              <a:rPr lang="fr-CA" dirty="0" smtClean="0"/>
              <a:t>eut être proposée suite à une discussion éclairée des risques et bénéfices</a:t>
            </a:r>
            <a:endParaRPr lang="fr-CA" dirty="0"/>
          </a:p>
        </p:txBody>
      </p:sp>
      <p:pic>
        <p:nvPicPr>
          <p:cNvPr id="4" name="Image 3"/>
          <p:cNvPicPr>
            <a:picLocks noChangeAspect="1"/>
          </p:cNvPicPr>
          <p:nvPr/>
        </p:nvPicPr>
        <p:blipFill>
          <a:blip r:embed="rId3"/>
          <a:stretch>
            <a:fillRect/>
          </a:stretch>
        </p:blipFill>
        <p:spPr>
          <a:xfrm>
            <a:off x="-1" y="1484784"/>
            <a:ext cx="9144001" cy="1983821"/>
          </a:xfrm>
          <a:prstGeom prst="rect">
            <a:avLst/>
          </a:prstGeom>
        </p:spPr>
      </p:pic>
    </p:spTree>
    <p:extLst>
      <p:ext uri="{BB962C8B-B14F-4D97-AF65-F5344CB8AC3E}">
        <p14:creationId xmlns:p14="http://schemas.microsoft.com/office/powerpoint/2010/main" val="20544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Situation actuelle</a:t>
            </a:r>
            <a:endParaRPr lang="fr-CA" dirty="0"/>
          </a:p>
        </p:txBody>
      </p:sp>
      <p:sp>
        <p:nvSpPr>
          <p:cNvPr id="5" name="Espace réservé du contenu 4"/>
          <p:cNvSpPr>
            <a:spLocks noGrp="1"/>
          </p:cNvSpPr>
          <p:nvPr>
            <p:ph idx="1"/>
          </p:nvPr>
        </p:nvSpPr>
        <p:spPr/>
        <p:txBody>
          <a:bodyPr>
            <a:normAutofit fontScale="92500" lnSpcReduction="10000"/>
          </a:bodyPr>
          <a:lstStyle/>
          <a:p>
            <a:pPr>
              <a:spcBef>
                <a:spcPts val="1200"/>
              </a:spcBef>
            </a:pPr>
            <a:r>
              <a:rPr lang="fr-CA" dirty="0" smtClean="0"/>
              <a:t>Cas confirmés ou probables de Maladie de Lyme au Québec: 125 (2014) vs 304 (2018)</a:t>
            </a:r>
            <a:endParaRPr lang="fr-CA" baseline="30000" dirty="0" smtClean="0"/>
          </a:p>
          <a:p>
            <a:pPr>
              <a:spcBef>
                <a:spcPts val="1200"/>
              </a:spcBef>
            </a:pPr>
            <a:r>
              <a:rPr lang="fr-CA" u="sng" dirty="0" smtClean="0"/>
              <a:t>Régions à haut risque</a:t>
            </a:r>
            <a:r>
              <a:rPr lang="fr-CA" dirty="0" smtClean="0"/>
              <a:t>: </a:t>
            </a:r>
          </a:p>
          <a:p>
            <a:pPr lvl="1">
              <a:spcBef>
                <a:spcPts val="1200"/>
              </a:spcBef>
            </a:pPr>
            <a:r>
              <a:rPr lang="fr-CA" dirty="0" smtClean="0"/>
              <a:t>Estrie</a:t>
            </a:r>
          </a:p>
          <a:p>
            <a:pPr lvl="1">
              <a:spcBef>
                <a:spcPts val="1200"/>
              </a:spcBef>
            </a:pPr>
            <a:r>
              <a:rPr lang="fr-CA" dirty="0" smtClean="0"/>
              <a:t>Montérégie</a:t>
            </a:r>
          </a:p>
          <a:p>
            <a:pPr lvl="1">
              <a:spcBef>
                <a:spcPts val="1200"/>
              </a:spcBef>
            </a:pPr>
            <a:r>
              <a:rPr lang="fr-CA" dirty="0" smtClean="0"/>
              <a:t>Outaouais</a:t>
            </a:r>
          </a:p>
          <a:p>
            <a:pPr lvl="1">
              <a:spcBef>
                <a:spcPts val="1200"/>
              </a:spcBef>
            </a:pPr>
            <a:r>
              <a:rPr lang="fr-CA" dirty="0" smtClean="0"/>
              <a:t>Mauricie-Centre-du-Québec</a:t>
            </a:r>
          </a:p>
          <a:p>
            <a:pPr>
              <a:spcBef>
                <a:spcPts val="1200"/>
              </a:spcBef>
            </a:pPr>
            <a:r>
              <a:rPr lang="fr-CA" dirty="0" smtClean="0"/>
              <a:t>Transmission du </a:t>
            </a:r>
            <a:r>
              <a:rPr lang="fr-CA" i="1" dirty="0" err="1" smtClean="0"/>
              <a:t>Borrelia</a:t>
            </a:r>
            <a:r>
              <a:rPr lang="fr-CA" i="1" dirty="0" smtClean="0"/>
              <a:t> </a:t>
            </a:r>
            <a:r>
              <a:rPr lang="fr-CA" i="1" dirty="0" err="1" smtClean="0"/>
              <a:t>burgdorferi</a:t>
            </a:r>
            <a:r>
              <a:rPr lang="fr-CA" dirty="0" smtClean="0"/>
              <a:t> par les tiques à pattes noires</a:t>
            </a:r>
          </a:p>
          <a:p>
            <a:pPr>
              <a:spcBef>
                <a:spcPts val="1200"/>
              </a:spcBef>
            </a:pPr>
            <a:r>
              <a:rPr lang="fr-CA" dirty="0" smtClean="0"/>
              <a:t>Absence de lignes directrices claires au Québec</a:t>
            </a:r>
            <a:endParaRPr lang="fr-CA" dirty="0"/>
          </a:p>
        </p:txBody>
      </p:sp>
    </p:spTree>
    <p:extLst>
      <p:ext uri="{BB962C8B-B14F-4D97-AF65-F5344CB8AC3E}">
        <p14:creationId xmlns:p14="http://schemas.microsoft.com/office/powerpoint/2010/main" val="41119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Est-ce que la PPE vaut la peine?</a:t>
            </a:r>
            <a:endParaRPr lang="fr-CA" dirty="0"/>
          </a:p>
        </p:txBody>
      </p:sp>
      <p:sp>
        <p:nvSpPr>
          <p:cNvPr id="3" name="Espace réservé du contenu 2"/>
          <p:cNvSpPr>
            <a:spLocks noGrp="1"/>
          </p:cNvSpPr>
          <p:nvPr>
            <p:ph idx="1"/>
          </p:nvPr>
        </p:nvSpPr>
        <p:spPr>
          <a:xfrm>
            <a:off x="467545" y="1125537"/>
            <a:ext cx="8280920" cy="4535711"/>
          </a:xfrm>
        </p:spPr>
        <p:txBody>
          <a:bodyPr/>
          <a:lstStyle/>
          <a:p>
            <a:r>
              <a:rPr lang="fr-CA" dirty="0"/>
              <a:t>R</a:t>
            </a:r>
            <a:r>
              <a:rPr lang="fr-CA" dirty="0" smtClean="0"/>
              <a:t>isque </a:t>
            </a:r>
            <a:r>
              <a:rPr lang="fr-CA" dirty="0"/>
              <a:t>global de contracter </a:t>
            </a:r>
            <a:r>
              <a:rPr lang="fr-CA" dirty="0" smtClean="0"/>
              <a:t>maladie </a:t>
            </a:r>
            <a:r>
              <a:rPr lang="fr-CA" dirty="0"/>
              <a:t>est de </a:t>
            </a:r>
            <a:r>
              <a:rPr lang="fr-CA" b="1" dirty="0"/>
              <a:t>1-3% </a:t>
            </a:r>
            <a:r>
              <a:rPr lang="fr-CA" dirty="0"/>
              <a:t>dans les zones à haut risque </a:t>
            </a:r>
            <a:endParaRPr lang="fr-CA" dirty="0" smtClean="0"/>
          </a:p>
          <a:p>
            <a:r>
              <a:rPr lang="fr-CA" dirty="0" smtClean="0"/>
              <a:t>Risque de développer un EM pourrait atteindre 25% si tique accroché au moins 72 </a:t>
            </a:r>
            <a:r>
              <a:rPr lang="fr-CA" dirty="0" err="1" smtClean="0"/>
              <a:t>hrs</a:t>
            </a:r>
            <a:endParaRPr lang="fr-CA" dirty="0" smtClean="0"/>
          </a:p>
          <a:p>
            <a:r>
              <a:rPr lang="fr-CA" dirty="0" smtClean="0"/>
              <a:t>Données scientifiques sur l’efficacité de la PPE (étude Américaine)</a:t>
            </a:r>
          </a:p>
          <a:p>
            <a:pPr lvl="1"/>
            <a:r>
              <a:rPr lang="fr-CA" dirty="0" smtClean="0"/>
              <a:t>↓ 2.8% risque absolu avec </a:t>
            </a:r>
            <a:r>
              <a:rPr lang="fr-CA" dirty="0" err="1" smtClean="0"/>
              <a:t>doxy</a:t>
            </a:r>
            <a:r>
              <a:rPr lang="fr-CA" dirty="0" smtClean="0"/>
              <a:t> en dose unique chez ≥ 12 ans, </a:t>
            </a:r>
            <a:r>
              <a:rPr lang="fr-CA" b="1" dirty="0" smtClean="0"/>
              <a:t>NNT = 36</a:t>
            </a:r>
          </a:p>
          <a:p>
            <a:pPr lvl="1"/>
            <a:r>
              <a:rPr lang="fr-CA" dirty="0" smtClean="0"/>
              <a:t>30% des utilisateurs ont eu des </a:t>
            </a:r>
            <a:r>
              <a:rPr lang="fr-CA" dirty="0" err="1" smtClean="0"/>
              <a:t>EIs</a:t>
            </a:r>
            <a:r>
              <a:rPr lang="fr-CA" dirty="0" smtClean="0"/>
              <a:t> mineurs, </a:t>
            </a:r>
            <a:r>
              <a:rPr lang="fr-CA" b="1" dirty="0" smtClean="0"/>
              <a:t>NNH = 5</a:t>
            </a:r>
            <a:endParaRPr lang="fr-CA" b="1" dirty="0"/>
          </a:p>
          <a:p>
            <a:endParaRPr lang="fr-CA" dirty="0"/>
          </a:p>
        </p:txBody>
      </p:sp>
    </p:spTree>
    <p:extLst>
      <p:ext uri="{BB962C8B-B14F-4D97-AF65-F5344CB8AC3E}">
        <p14:creationId xmlns:p14="http://schemas.microsoft.com/office/powerpoint/2010/main" val="88806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Est-ce que la PPE vaut la peine?</a:t>
            </a:r>
            <a:endParaRPr lang="fr-CA" dirty="0"/>
          </a:p>
        </p:txBody>
      </p:sp>
      <p:sp>
        <p:nvSpPr>
          <p:cNvPr id="3" name="Espace réservé du contenu 2"/>
          <p:cNvSpPr>
            <a:spLocks noGrp="1"/>
          </p:cNvSpPr>
          <p:nvPr>
            <p:ph idx="1"/>
          </p:nvPr>
        </p:nvSpPr>
        <p:spPr/>
        <p:txBody>
          <a:bodyPr/>
          <a:lstStyle/>
          <a:p>
            <a:r>
              <a:rPr lang="fr-CA" dirty="0" smtClean="0"/>
              <a:t>Données qui supportent la PPE sont de faible niveau de preuve et pas nécessairement généralisables au contexte Québécois</a:t>
            </a:r>
          </a:p>
          <a:p>
            <a:pPr marL="0" indent="0">
              <a:buNone/>
            </a:pPr>
            <a:endParaRPr lang="fr-CA" dirty="0" smtClean="0"/>
          </a:p>
          <a:p>
            <a:r>
              <a:rPr lang="fr-CA" dirty="0" smtClean="0"/>
              <a:t>Dans tous les cas, l’offre de PPE devrait se faire dans le cadre d’une discussion éclairée entre le clinicien et le patient pour une prise de décision partagée</a:t>
            </a:r>
            <a:endParaRPr lang="fr-CA" dirty="0"/>
          </a:p>
        </p:txBody>
      </p:sp>
    </p:spTree>
    <p:extLst>
      <p:ext uri="{BB962C8B-B14F-4D97-AF65-F5344CB8AC3E}">
        <p14:creationId xmlns:p14="http://schemas.microsoft.com/office/powerpoint/2010/main" val="34123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Tests de détection des agents microbiens dans les tiques</a:t>
            </a:r>
            <a:endParaRPr lang="fr-CA" dirty="0"/>
          </a:p>
        </p:txBody>
      </p:sp>
      <p:sp>
        <p:nvSpPr>
          <p:cNvPr id="3" name="Espace réservé du contenu 2"/>
          <p:cNvSpPr>
            <a:spLocks noGrp="1"/>
          </p:cNvSpPr>
          <p:nvPr>
            <p:ph idx="1"/>
          </p:nvPr>
        </p:nvSpPr>
        <p:spPr>
          <a:xfrm>
            <a:off x="251521" y="1412776"/>
            <a:ext cx="8640960" cy="4248472"/>
          </a:xfrm>
        </p:spPr>
        <p:txBody>
          <a:bodyPr>
            <a:normAutofit/>
          </a:bodyPr>
          <a:lstStyle/>
          <a:p>
            <a:r>
              <a:rPr lang="fr-CA" dirty="0" smtClean="0"/>
              <a:t>Tiques peuvent être soumises au labo de votre établissement </a:t>
            </a:r>
            <a:r>
              <a:rPr lang="fr-CA" u="sng" dirty="0" smtClean="0"/>
              <a:t>à des fins de surveillance uniquement</a:t>
            </a:r>
          </a:p>
          <a:p>
            <a:pPr lvl="1"/>
            <a:r>
              <a:rPr lang="fr-CA" dirty="0" smtClean="0"/>
              <a:t>Ne doit pas être utilisé pour déterminer si PPE indiquée ou non</a:t>
            </a:r>
          </a:p>
          <a:p>
            <a:pPr lvl="1"/>
            <a:r>
              <a:rPr lang="fr-CA" b="1" dirty="0" smtClean="0"/>
              <a:t>Aucune obligation </a:t>
            </a:r>
            <a:r>
              <a:rPr lang="fr-CA" dirty="0" smtClean="0"/>
              <a:t>de faire parvenir une tique pour analyse</a:t>
            </a:r>
          </a:p>
          <a:p>
            <a:pPr marL="457200" lvl="1" indent="0">
              <a:buNone/>
            </a:pPr>
            <a:endParaRPr lang="fr-CA" dirty="0" smtClean="0"/>
          </a:p>
          <a:p>
            <a:r>
              <a:rPr lang="fr-CA" dirty="0" smtClean="0"/>
              <a:t>Compagnies privées offrent des tests rapides pour déterminer si tique porteuse ou non</a:t>
            </a:r>
          </a:p>
          <a:p>
            <a:pPr lvl="1"/>
            <a:r>
              <a:rPr lang="fr-CA" dirty="0" smtClean="0"/>
              <a:t>Ne pas utiliser pour diagnostic ni pour indication de PPE</a:t>
            </a:r>
          </a:p>
          <a:p>
            <a:pPr lvl="1"/>
            <a:r>
              <a:rPr lang="fr-CA" b="1" dirty="0" smtClean="0"/>
              <a:t>Beaucoup de faux positifs et faux négatifs</a:t>
            </a:r>
            <a:endParaRPr lang="fr-CA" b="1" dirty="0"/>
          </a:p>
        </p:txBody>
      </p:sp>
    </p:spTree>
    <p:extLst>
      <p:ext uri="{BB962C8B-B14F-4D97-AF65-F5344CB8AC3E}">
        <p14:creationId xmlns:p14="http://schemas.microsoft.com/office/powerpoint/2010/main" val="160454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J’ai donné une PPE…maintenant quoi?</a:t>
            </a:r>
            <a:endParaRPr lang="fr-CA" dirty="0"/>
          </a:p>
        </p:txBody>
      </p:sp>
      <p:sp>
        <p:nvSpPr>
          <p:cNvPr id="3" name="Espace réservé du contenu 2"/>
          <p:cNvSpPr>
            <a:spLocks noGrp="1"/>
          </p:cNvSpPr>
          <p:nvPr>
            <p:ph idx="1"/>
          </p:nvPr>
        </p:nvSpPr>
        <p:spPr>
          <a:xfrm>
            <a:off x="601861" y="980728"/>
            <a:ext cx="8002587" cy="1079327"/>
          </a:xfrm>
        </p:spPr>
        <p:txBody>
          <a:bodyPr>
            <a:normAutofit fontScale="92500"/>
          </a:bodyPr>
          <a:lstStyle/>
          <a:p>
            <a:r>
              <a:rPr lang="fr-CA" dirty="0" smtClean="0"/>
              <a:t>Patient doit être à l’affût de tous signes évocateurs de maladie de Lyme jusqu’à </a:t>
            </a:r>
            <a:r>
              <a:rPr lang="fr-CA" b="1" dirty="0" smtClean="0"/>
              <a:t>au moins 1 an </a:t>
            </a:r>
            <a:r>
              <a:rPr lang="fr-CA" dirty="0" smtClean="0"/>
              <a:t>après la piqûre</a:t>
            </a:r>
            <a:endParaRPr lang="fr-CA" dirty="0"/>
          </a:p>
        </p:txBody>
      </p:sp>
      <p:pic>
        <p:nvPicPr>
          <p:cNvPr id="5" name="Image 4"/>
          <p:cNvPicPr>
            <a:picLocks noChangeAspect="1"/>
          </p:cNvPicPr>
          <p:nvPr/>
        </p:nvPicPr>
        <p:blipFill>
          <a:blip r:embed="rId2">
            <a:lum bright="-20000" contrast="40000"/>
          </a:blip>
          <a:stretch>
            <a:fillRect/>
          </a:stretch>
        </p:blipFill>
        <p:spPr>
          <a:xfrm>
            <a:off x="631893" y="2060848"/>
            <a:ext cx="7972555" cy="3600400"/>
          </a:xfrm>
          <a:prstGeom prst="rect">
            <a:avLst/>
          </a:prstGeom>
        </p:spPr>
      </p:pic>
    </p:spTree>
    <p:extLst>
      <p:ext uri="{BB962C8B-B14F-4D97-AF65-F5344CB8AC3E}">
        <p14:creationId xmlns:p14="http://schemas.microsoft.com/office/powerpoint/2010/main" val="407985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Prévention de la maladie de Lyme</a:t>
            </a:r>
            <a:endParaRPr lang="fr-CA" dirty="0"/>
          </a:p>
        </p:txBody>
      </p:sp>
      <p:sp>
        <p:nvSpPr>
          <p:cNvPr id="3" name="Espace réservé du contenu 2"/>
          <p:cNvSpPr>
            <a:spLocks noGrp="1"/>
          </p:cNvSpPr>
          <p:nvPr>
            <p:ph idx="1"/>
          </p:nvPr>
        </p:nvSpPr>
        <p:spPr>
          <a:xfrm>
            <a:off x="395535" y="981075"/>
            <a:ext cx="8352929" cy="4680173"/>
          </a:xfrm>
        </p:spPr>
        <p:txBody>
          <a:bodyPr>
            <a:normAutofit fontScale="40000" lnSpcReduction="20000"/>
          </a:bodyPr>
          <a:lstStyle/>
          <a:p>
            <a:r>
              <a:rPr lang="fr-CA" sz="5100" dirty="0" smtClean="0"/>
              <a:t>Mesures de protection contre la piqûre </a:t>
            </a:r>
            <a:r>
              <a:rPr lang="fr-CA" sz="5100" dirty="0"/>
              <a:t>des tiques: </a:t>
            </a:r>
            <a:r>
              <a:rPr lang="fr-CA" sz="5100" dirty="0">
                <a:hlinkClick r:id="rId2"/>
              </a:rPr>
              <a:t>https://</a:t>
            </a:r>
            <a:r>
              <a:rPr lang="fr-CA" sz="5100" dirty="0" smtClean="0">
                <a:hlinkClick r:id="rId2"/>
              </a:rPr>
              <a:t>www.canada.ca/fr/sante-publique/services/maladies/maladie-lyme/prevention-maladie-lyme.html</a:t>
            </a:r>
            <a:endParaRPr lang="fr-CA" sz="5100" dirty="0" smtClean="0"/>
          </a:p>
          <a:p>
            <a:pPr marL="0" indent="0">
              <a:buNone/>
            </a:pPr>
            <a:endParaRPr lang="fr-CA" sz="5100" dirty="0" smtClean="0"/>
          </a:p>
          <a:p>
            <a:pPr lvl="1"/>
            <a:r>
              <a:rPr lang="fr-CA" sz="3800" dirty="0" smtClean="0"/>
              <a:t>Portez </a:t>
            </a:r>
            <a:r>
              <a:rPr lang="fr-CA" sz="3800" dirty="0"/>
              <a:t>un pantalon et une chemise à manches longues de couleur pâle pour repérer les tiques plus facilement;</a:t>
            </a:r>
          </a:p>
          <a:p>
            <a:pPr lvl="1"/>
            <a:r>
              <a:rPr lang="fr-CA" sz="3800" dirty="0" smtClean="0"/>
              <a:t>Mettez </a:t>
            </a:r>
            <a:r>
              <a:rPr lang="fr-CA" sz="3800" dirty="0"/>
              <a:t>votre chemise dans votre pantalon et tirez vos chaussettes sur les jambes de votre </a:t>
            </a:r>
            <a:r>
              <a:rPr lang="fr-CA" sz="3800" dirty="0" smtClean="0"/>
              <a:t>pantalon;</a:t>
            </a:r>
          </a:p>
          <a:p>
            <a:pPr lvl="1"/>
            <a:r>
              <a:rPr lang="fr-CA" sz="3800" dirty="0" smtClean="0"/>
              <a:t>Utilisez </a:t>
            </a:r>
            <a:r>
              <a:rPr lang="fr-CA" sz="3800" dirty="0"/>
              <a:t>un insectifuge </a:t>
            </a:r>
            <a:r>
              <a:rPr lang="fr-CA" sz="3800" dirty="0" smtClean="0"/>
              <a:t>(DEET </a:t>
            </a:r>
            <a:r>
              <a:rPr lang="fr-CA" sz="3800" dirty="0"/>
              <a:t>ou </a:t>
            </a:r>
            <a:r>
              <a:rPr lang="fr-CA" sz="3800" dirty="0" err="1" smtClean="0"/>
              <a:t>icaridine</a:t>
            </a:r>
            <a:r>
              <a:rPr lang="fr-CA" sz="3800" dirty="0" smtClean="0"/>
              <a:t>);</a:t>
            </a:r>
          </a:p>
          <a:p>
            <a:pPr lvl="1"/>
            <a:r>
              <a:rPr lang="fr-CA" sz="3800" dirty="0"/>
              <a:t>M</a:t>
            </a:r>
            <a:r>
              <a:rPr lang="fr-CA" sz="3800" dirty="0" smtClean="0"/>
              <a:t>archez dans des </a:t>
            </a:r>
            <a:r>
              <a:rPr lang="fr-CA" sz="3800" dirty="0"/>
              <a:t>sentiers </a:t>
            </a:r>
            <a:r>
              <a:rPr lang="fr-CA" sz="3800" dirty="0" smtClean="0"/>
              <a:t>dégagés;</a:t>
            </a:r>
          </a:p>
          <a:p>
            <a:pPr lvl="1"/>
            <a:r>
              <a:rPr lang="fr-CA" sz="3800" dirty="0"/>
              <a:t>P</a:t>
            </a:r>
            <a:r>
              <a:rPr lang="fr-CA" sz="3800" dirty="0" smtClean="0"/>
              <a:t>renez une </a:t>
            </a:r>
            <a:r>
              <a:rPr lang="fr-CA" sz="3800" dirty="0"/>
              <a:t>douche dans les deux heures suivant une activité à l'extérieur pour faciliter une vérification rapide de la présence de </a:t>
            </a:r>
            <a:r>
              <a:rPr lang="fr-CA" sz="3800" dirty="0" smtClean="0"/>
              <a:t>tiques;</a:t>
            </a:r>
          </a:p>
          <a:p>
            <a:pPr lvl="1"/>
            <a:r>
              <a:rPr lang="fr-CA" sz="3800" dirty="0"/>
              <a:t>F</a:t>
            </a:r>
            <a:r>
              <a:rPr lang="fr-CA" sz="3800" dirty="0" smtClean="0"/>
              <a:t>aites </a:t>
            </a:r>
            <a:r>
              <a:rPr lang="fr-CA" sz="3800" dirty="0"/>
              <a:t>tous les jours un examen de vérification de la présence de tiques sur tout votre </a:t>
            </a:r>
            <a:r>
              <a:rPr lang="fr-CA" sz="3800" dirty="0" smtClean="0"/>
              <a:t>corps;</a:t>
            </a:r>
          </a:p>
          <a:p>
            <a:pPr lvl="1"/>
            <a:r>
              <a:rPr lang="fr-CA" sz="3800" dirty="0"/>
              <a:t>S</a:t>
            </a:r>
            <a:r>
              <a:rPr lang="fr-CA" sz="3800" dirty="0" smtClean="0"/>
              <a:t>i </a:t>
            </a:r>
            <a:r>
              <a:rPr lang="fr-CA" sz="3800" dirty="0"/>
              <a:t>vous trouvez une tique accrochée à la peau, retirez-la avec une pince à épiler immédiatement; </a:t>
            </a:r>
            <a:endParaRPr lang="fr-CA" sz="3800" dirty="0" smtClean="0"/>
          </a:p>
          <a:p>
            <a:pPr lvl="1"/>
            <a:r>
              <a:rPr lang="fr-CA" sz="3800" dirty="0"/>
              <a:t>F</a:t>
            </a:r>
            <a:r>
              <a:rPr lang="fr-CA" sz="3800" dirty="0" smtClean="0"/>
              <a:t>aites </a:t>
            </a:r>
            <a:r>
              <a:rPr lang="fr-CA" sz="3800" dirty="0"/>
              <a:t>un examen de vérification de la présence de tiques sur votre équipement de plein air et les animaux de </a:t>
            </a:r>
            <a:r>
              <a:rPr lang="fr-CA" sz="3800" dirty="0" smtClean="0"/>
              <a:t>compagnie;</a:t>
            </a:r>
          </a:p>
          <a:p>
            <a:pPr lvl="1"/>
            <a:r>
              <a:rPr lang="fr-CA" sz="3800" dirty="0" smtClean="0"/>
              <a:t>Nettoyer vos vêtements de plein air</a:t>
            </a:r>
          </a:p>
          <a:p>
            <a:pPr lvl="2"/>
            <a:r>
              <a:rPr lang="fr-CA" sz="3800" dirty="0"/>
              <a:t>À</a:t>
            </a:r>
            <a:r>
              <a:rPr lang="fr-CA" sz="3800" dirty="0" smtClean="0"/>
              <a:t> </a:t>
            </a:r>
            <a:r>
              <a:rPr lang="fr-CA" sz="3800" dirty="0"/>
              <a:t>grande chaleur pendant 10 minutes pour tuer toute tique </a:t>
            </a:r>
            <a:r>
              <a:rPr lang="fr-CA" sz="3800" dirty="0" smtClean="0"/>
              <a:t>restante</a:t>
            </a:r>
          </a:p>
          <a:p>
            <a:pPr lvl="2"/>
            <a:r>
              <a:rPr lang="fr-CA" sz="3800" dirty="0" smtClean="0"/>
              <a:t>Si vous </a:t>
            </a:r>
            <a:r>
              <a:rPr lang="fr-CA" sz="3800" dirty="0"/>
              <a:t>devez laver vos vêtements d'abord, l'eau chaude est </a:t>
            </a:r>
            <a:r>
              <a:rPr lang="fr-CA" sz="3800" dirty="0" smtClean="0"/>
              <a:t>recommandée</a:t>
            </a:r>
          </a:p>
          <a:p>
            <a:pPr lvl="2"/>
            <a:r>
              <a:rPr lang="fr-CA" sz="3800" dirty="0"/>
              <a:t>S</a:t>
            </a:r>
            <a:r>
              <a:rPr lang="fr-CA" sz="3800" dirty="0" smtClean="0"/>
              <a:t>i </a:t>
            </a:r>
            <a:r>
              <a:rPr lang="fr-CA" sz="3800" dirty="0"/>
              <a:t>vous ne pouvez pas laver les vêtements à l'eau chaude, faites-les sécher à la chaleur modérée pendant 90 minutes </a:t>
            </a:r>
            <a:r>
              <a:rPr lang="fr-CA" sz="3800" dirty="0" smtClean="0"/>
              <a:t>ou </a:t>
            </a:r>
            <a:r>
              <a:rPr lang="fr-CA" sz="3800" dirty="0"/>
              <a:t>à la chaleur élevée pendant 60 </a:t>
            </a:r>
            <a:r>
              <a:rPr lang="fr-CA" sz="3800" dirty="0" smtClean="0"/>
              <a:t>minutes</a:t>
            </a:r>
            <a:endParaRPr lang="fr-CA" sz="3800" dirty="0"/>
          </a:p>
        </p:txBody>
      </p:sp>
    </p:spTree>
    <p:extLst>
      <p:ext uri="{BB962C8B-B14F-4D97-AF65-F5344CB8AC3E}">
        <p14:creationId xmlns:p14="http://schemas.microsoft.com/office/powerpoint/2010/main" val="326940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Foire aux questions</a:t>
            </a:r>
            <a:endParaRPr lang="fr-CA" dirty="0"/>
          </a:p>
        </p:txBody>
      </p:sp>
      <p:sp>
        <p:nvSpPr>
          <p:cNvPr id="3" name="Espace réservé du contenu 2"/>
          <p:cNvSpPr>
            <a:spLocks noGrp="1"/>
          </p:cNvSpPr>
          <p:nvPr>
            <p:ph idx="1"/>
          </p:nvPr>
        </p:nvSpPr>
        <p:spPr>
          <a:xfrm>
            <a:off x="601861" y="981075"/>
            <a:ext cx="8002587" cy="4392488"/>
          </a:xfrm>
        </p:spPr>
        <p:txBody>
          <a:bodyPr/>
          <a:lstStyle/>
          <a:p>
            <a:pPr marL="0" indent="0">
              <a:buNone/>
            </a:pPr>
            <a:r>
              <a:rPr lang="fr-CA" dirty="0" smtClean="0"/>
              <a:t>Un patient se présente avec un érythème au site de la piqûre (aucune démangeaison ni douleur) qui s’étend depuis 2 jours. Est-ce que je donne la PPE?</a:t>
            </a:r>
          </a:p>
          <a:p>
            <a:pPr marL="914400" lvl="1" indent="-514350"/>
            <a:r>
              <a:rPr lang="fr-CA" b="1" dirty="0" smtClean="0"/>
              <a:t>NON! </a:t>
            </a:r>
            <a:r>
              <a:rPr lang="fr-CA" dirty="0" smtClean="0"/>
              <a:t>Doit recevoir un traitement antibiotique complet</a:t>
            </a:r>
          </a:p>
        </p:txBody>
      </p:sp>
      <p:pic>
        <p:nvPicPr>
          <p:cNvPr id="5" name="Image 4"/>
          <p:cNvPicPr>
            <a:picLocks noChangeAspect="1"/>
          </p:cNvPicPr>
          <p:nvPr/>
        </p:nvPicPr>
        <p:blipFill>
          <a:blip r:embed="rId2"/>
          <a:stretch>
            <a:fillRect/>
          </a:stretch>
        </p:blipFill>
        <p:spPr>
          <a:xfrm>
            <a:off x="47354" y="2996952"/>
            <a:ext cx="9111600" cy="1939082"/>
          </a:xfrm>
          <a:prstGeom prst="rect">
            <a:avLst/>
          </a:prstGeom>
        </p:spPr>
      </p:pic>
    </p:spTree>
    <p:extLst>
      <p:ext uri="{BB962C8B-B14F-4D97-AF65-F5344CB8AC3E}">
        <p14:creationId xmlns:p14="http://schemas.microsoft.com/office/powerpoint/2010/main" val="157217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Foire aux questions</a:t>
            </a:r>
            <a:endParaRPr lang="fr-CA" dirty="0"/>
          </a:p>
        </p:txBody>
      </p:sp>
      <p:sp>
        <p:nvSpPr>
          <p:cNvPr id="3" name="Espace réservé du contenu 2"/>
          <p:cNvSpPr>
            <a:spLocks noGrp="1"/>
          </p:cNvSpPr>
          <p:nvPr>
            <p:ph idx="1"/>
          </p:nvPr>
        </p:nvSpPr>
        <p:spPr>
          <a:xfrm>
            <a:off x="601861" y="981075"/>
            <a:ext cx="8002587" cy="1727845"/>
          </a:xfrm>
        </p:spPr>
        <p:txBody>
          <a:bodyPr>
            <a:normAutofit lnSpcReduction="10000"/>
          </a:bodyPr>
          <a:lstStyle/>
          <a:p>
            <a:pPr marL="0" indent="0">
              <a:buNone/>
            </a:pPr>
            <a:r>
              <a:rPr lang="fr-CA" dirty="0" smtClean="0"/>
              <a:t>Un patient a une indication pour une PPE mais a eu un choc anaphylactique avec la </a:t>
            </a:r>
            <a:r>
              <a:rPr lang="fr-CA" dirty="0" err="1" smtClean="0"/>
              <a:t>minocycline</a:t>
            </a:r>
            <a:r>
              <a:rPr lang="fr-CA" dirty="0" smtClean="0"/>
              <a:t>. Quel traitement est-ce que je lui offre?</a:t>
            </a:r>
          </a:p>
          <a:p>
            <a:pPr marL="914400" lvl="1" indent="-514350"/>
            <a:r>
              <a:rPr lang="fr-CA" dirty="0" smtClean="0"/>
              <a:t>Aucun, pour l’instant</a:t>
            </a:r>
            <a:r>
              <a:rPr lang="fr-CA" baseline="30000" dirty="0" smtClean="0"/>
              <a:t>1</a:t>
            </a:r>
          </a:p>
        </p:txBody>
      </p:sp>
      <p:sp>
        <p:nvSpPr>
          <p:cNvPr id="4" name="ZoneTexte 3"/>
          <p:cNvSpPr txBox="1"/>
          <p:nvPr/>
        </p:nvSpPr>
        <p:spPr>
          <a:xfrm>
            <a:off x="107504" y="2704069"/>
            <a:ext cx="8856984" cy="1107996"/>
          </a:xfrm>
          <a:prstGeom prst="rect">
            <a:avLst/>
          </a:prstGeom>
          <a:noFill/>
        </p:spPr>
        <p:txBody>
          <a:bodyPr wrap="square" rtlCol="0">
            <a:spAutoFit/>
          </a:bodyPr>
          <a:lstStyle/>
          <a:p>
            <a:pPr marL="0" lvl="1" algn="ctr"/>
            <a:r>
              <a:rPr lang="fr-CA" sz="2200" b="1" dirty="0">
                <a:solidFill>
                  <a:srgbClr val="0070C0"/>
                </a:solidFill>
              </a:rPr>
              <a:t>Contre-indication absolue à l’usage </a:t>
            </a:r>
            <a:r>
              <a:rPr lang="fr-CA" sz="2200" b="1" dirty="0" smtClean="0">
                <a:solidFill>
                  <a:srgbClr val="0070C0"/>
                </a:solidFill>
              </a:rPr>
              <a:t>de la </a:t>
            </a:r>
            <a:r>
              <a:rPr lang="fr-CA" sz="2200" b="1" dirty="0" err="1">
                <a:solidFill>
                  <a:srgbClr val="0070C0"/>
                </a:solidFill>
              </a:rPr>
              <a:t>doxycycline</a:t>
            </a:r>
            <a:r>
              <a:rPr lang="fr-CA" sz="2200" b="1" dirty="0">
                <a:solidFill>
                  <a:srgbClr val="0070C0"/>
                </a:solidFill>
              </a:rPr>
              <a:t>: </a:t>
            </a:r>
            <a:endParaRPr lang="fr-CA" sz="2200" b="1" dirty="0" smtClean="0">
              <a:solidFill>
                <a:srgbClr val="0070C0"/>
              </a:solidFill>
            </a:endParaRPr>
          </a:p>
          <a:p>
            <a:pPr marL="0" lvl="1" algn="ctr"/>
            <a:r>
              <a:rPr lang="fr-CA" sz="2200" dirty="0" smtClean="0">
                <a:solidFill>
                  <a:srgbClr val="0070C0"/>
                </a:solidFill>
              </a:rPr>
              <a:t>ATCD </a:t>
            </a:r>
            <a:r>
              <a:rPr lang="fr-CA" sz="2200" dirty="0">
                <a:solidFill>
                  <a:srgbClr val="0070C0"/>
                </a:solidFill>
              </a:rPr>
              <a:t>d’allergie aux tétracyclines (</a:t>
            </a:r>
            <a:r>
              <a:rPr lang="fr-CA" sz="2200" dirty="0" err="1">
                <a:solidFill>
                  <a:srgbClr val="0070C0"/>
                </a:solidFill>
              </a:rPr>
              <a:t>doxycycline</a:t>
            </a:r>
            <a:r>
              <a:rPr lang="fr-CA" sz="2200" dirty="0">
                <a:solidFill>
                  <a:srgbClr val="0070C0"/>
                </a:solidFill>
              </a:rPr>
              <a:t>, </a:t>
            </a:r>
            <a:r>
              <a:rPr lang="fr-CA" sz="2200" dirty="0" err="1">
                <a:solidFill>
                  <a:srgbClr val="0070C0"/>
                </a:solidFill>
              </a:rPr>
              <a:t>minocycline</a:t>
            </a:r>
            <a:r>
              <a:rPr lang="fr-CA" sz="2200" dirty="0">
                <a:solidFill>
                  <a:srgbClr val="0070C0"/>
                </a:solidFill>
              </a:rPr>
              <a:t>, tétracycline)</a:t>
            </a:r>
          </a:p>
          <a:p>
            <a:pPr algn="ctr"/>
            <a:endParaRPr lang="fr-CA" sz="2200" dirty="0"/>
          </a:p>
        </p:txBody>
      </p:sp>
      <p:pic>
        <p:nvPicPr>
          <p:cNvPr id="6" name="Image 5"/>
          <p:cNvPicPr>
            <a:picLocks noChangeAspect="1"/>
          </p:cNvPicPr>
          <p:nvPr/>
        </p:nvPicPr>
        <p:blipFill>
          <a:blip r:embed="rId2"/>
          <a:stretch>
            <a:fillRect/>
          </a:stretch>
        </p:blipFill>
        <p:spPr>
          <a:xfrm>
            <a:off x="29717" y="3645024"/>
            <a:ext cx="9114284" cy="1296144"/>
          </a:xfrm>
          <a:prstGeom prst="rect">
            <a:avLst/>
          </a:prstGeom>
        </p:spPr>
      </p:pic>
      <p:sp>
        <p:nvSpPr>
          <p:cNvPr id="7" name="ZoneTexte 6"/>
          <p:cNvSpPr txBox="1"/>
          <p:nvPr/>
        </p:nvSpPr>
        <p:spPr>
          <a:xfrm>
            <a:off x="82352" y="5858689"/>
            <a:ext cx="7141704" cy="954107"/>
          </a:xfrm>
          <a:prstGeom prst="rect">
            <a:avLst/>
          </a:prstGeom>
          <a:noFill/>
        </p:spPr>
        <p:txBody>
          <a:bodyPr wrap="square" rtlCol="0">
            <a:spAutoFit/>
          </a:bodyPr>
          <a:lstStyle/>
          <a:p>
            <a:r>
              <a:rPr lang="fr-CA" sz="1400" dirty="0" smtClean="0"/>
              <a:t>1. L’IDSA </a:t>
            </a:r>
            <a:r>
              <a:rPr lang="fr-CA" sz="1400" dirty="0"/>
              <a:t>recommande de ne pas remplacer la </a:t>
            </a:r>
            <a:r>
              <a:rPr lang="fr-CA" sz="1400" dirty="0" err="1"/>
              <a:t>doxycycline</a:t>
            </a:r>
            <a:r>
              <a:rPr lang="fr-CA" sz="1400" dirty="0"/>
              <a:t> par l’amoxicilline chez ces </a:t>
            </a:r>
            <a:r>
              <a:rPr lang="fr-CA" sz="1400" dirty="0" smtClean="0"/>
              <a:t>personnes: pas </a:t>
            </a:r>
            <a:r>
              <a:rPr lang="fr-CA" sz="1400" dirty="0"/>
              <a:t>de données d</a:t>
            </a:r>
            <a:r>
              <a:rPr lang="fr-CA" sz="1400" dirty="0" smtClean="0"/>
              <a:t>’efficacité </a:t>
            </a:r>
            <a:r>
              <a:rPr lang="fr-CA" sz="1400" dirty="0"/>
              <a:t>d’un schéma court d’amoxicilline en prophylaxie, </a:t>
            </a:r>
            <a:r>
              <a:rPr lang="fr-CA" sz="1400" dirty="0" smtClean="0"/>
              <a:t>et </a:t>
            </a:r>
            <a:r>
              <a:rPr lang="fr-CA" sz="1400" dirty="0"/>
              <a:t>le risque de développer une complication grave de la maladie de Lyme après une piqûre connue de tique est très faible </a:t>
            </a:r>
          </a:p>
        </p:txBody>
      </p:sp>
    </p:spTree>
    <p:extLst>
      <p:ext uri="{BB962C8B-B14F-4D97-AF65-F5344CB8AC3E}">
        <p14:creationId xmlns:p14="http://schemas.microsoft.com/office/powerpoint/2010/main" val="5616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Foire aux questions</a:t>
            </a:r>
            <a:endParaRPr lang="fr-CA" dirty="0"/>
          </a:p>
        </p:txBody>
      </p:sp>
      <p:sp>
        <p:nvSpPr>
          <p:cNvPr id="3" name="Espace réservé du contenu 2"/>
          <p:cNvSpPr>
            <a:spLocks noGrp="1"/>
          </p:cNvSpPr>
          <p:nvPr>
            <p:ph idx="1"/>
          </p:nvPr>
        </p:nvSpPr>
        <p:spPr>
          <a:xfrm>
            <a:off x="582162" y="1412776"/>
            <a:ext cx="8094294" cy="3600400"/>
          </a:xfrm>
        </p:spPr>
        <p:txBody>
          <a:bodyPr>
            <a:normAutofit/>
          </a:bodyPr>
          <a:lstStyle/>
          <a:p>
            <a:pPr marL="0" indent="0">
              <a:buNone/>
            </a:pPr>
            <a:r>
              <a:rPr lang="fr-CA" dirty="0" smtClean="0"/>
              <a:t>Je suis un pharmacien qui pratique sur l’île de Montréal. Je juge qu’un patient mérite une PPE (piqûre à Châteauguay). Est-ce que je peux prescrire?</a:t>
            </a:r>
          </a:p>
          <a:p>
            <a:pPr marL="914400" lvl="1" indent="-514350"/>
            <a:r>
              <a:rPr lang="fr-CA" dirty="0" smtClean="0"/>
              <a:t>Non, ordonnance collective à Montréal est toujours en attente d’un médecin signataire</a:t>
            </a:r>
          </a:p>
          <a:p>
            <a:pPr marL="914400" lvl="1" indent="-514350"/>
            <a:r>
              <a:rPr lang="fr-CA" dirty="0" smtClean="0"/>
              <a:t>Référer vers un médecin ou une pharmacie avec ordonnance collective</a:t>
            </a:r>
          </a:p>
        </p:txBody>
      </p:sp>
    </p:spTree>
    <p:extLst>
      <p:ext uri="{BB962C8B-B14F-4D97-AF65-F5344CB8AC3E}">
        <p14:creationId xmlns:p14="http://schemas.microsoft.com/office/powerpoint/2010/main" val="2828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Foire aux questions</a:t>
            </a:r>
            <a:endParaRPr lang="fr-CA" dirty="0"/>
          </a:p>
        </p:txBody>
      </p:sp>
      <p:sp>
        <p:nvSpPr>
          <p:cNvPr id="3" name="Espace réservé du contenu 2"/>
          <p:cNvSpPr>
            <a:spLocks noGrp="1"/>
          </p:cNvSpPr>
          <p:nvPr>
            <p:ph idx="1"/>
          </p:nvPr>
        </p:nvSpPr>
        <p:spPr>
          <a:xfrm>
            <a:off x="539552" y="1052736"/>
            <a:ext cx="8208912" cy="4464496"/>
          </a:xfrm>
        </p:spPr>
        <p:txBody>
          <a:bodyPr>
            <a:normAutofit/>
          </a:bodyPr>
          <a:lstStyle/>
          <a:p>
            <a:pPr marL="0" indent="0">
              <a:buNone/>
            </a:pPr>
            <a:r>
              <a:rPr lang="fr-CA" dirty="0" smtClean="0"/>
              <a:t>Un patient m’apporte une tique qui était accrochée à sa peau. Aucune PPE n’est jugée nécessaire. Nous souhaitons analyser la tique afin de </a:t>
            </a:r>
            <a:r>
              <a:rPr lang="fr-CA" dirty="0"/>
              <a:t>renseigner les autorités de santé </a:t>
            </a:r>
            <a:r>
              <a:rPr lang="fr-CA" dirty="0" smtClean="0"/>
              <a:t>publique sur la </a:t>
            </a:r>
            <a:r>
              <a:rPr lang="fr-CA" dirty="0"/>
              <a:t>transmission de la maladie de Lyme au Québec</a:t>
            </a:r>
            <a:r>
              <a:rPr lang="fr-CA" dirty="0" smtClean="0"/>
              <a:t>. Comment faire?</a:t>
            </a:r>
          </a:p>
          <a:p>
            <a:pPr lvl="1"/>
            <a:r>
              <a:rPr lang="fr-CA" dirty="0" smtClean="0"/>
              <a:t>Spécimen doit être envoyé au </a:t>
            </a:r>
            <a:r>
              <a:rPr lang="fr-CA" b="1" dirty="0"/>
              <a:t>Laboratoire de Santé Publique du Québec (LSPQ) </a:t>
            </a:r>
            <a:endParaRPr lang="fr-CA" b="1" dirty="0" smtClean="0"/>
          </a:p>
          <a:p>
            <a:pPr marL="0" indent="0">
              <a:buNone/>
            </a:pPr>
            <a:endParaRPr lang="fr-CA" dirty="0" smtClean="0"/>
          </a:p>
          <a:p>
            <a:pPr marL="0" indent="0">
              <a:buNone/>
            </a:pPr>
            <a:endParaRPr lang="fr-CA" dirty="0"/>
          </a:p>
        </p:txBody>
      </p:sp>
    </p:spTree>
    <p:extLst>
      <p:ext uri="{BB962C8B-B14F-4D97-AF65-F5344CB8AC3E}">
        <p14:creationId xmlns:p14="http://schemas.microsoft.com/office/powerpoint/2010/main" val="72456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Comment procéder à une analyse d’une tique</a:t>
            </a:r>
            <a:endParaRPr lang="fr-CA" dirty="0"/>
          </a:p>
        </p:txBody>
      </p:sp>
      <p:sp>
        <p:nvSpPr>
          <p:cNvPr id="3" name="Espace réservé du contenu 2"/>
          <p:cNvSpPr>
            <a:spLocks noGrp="1"/>
          </p:cNvSpPr>
          <p:nvPr>
            <p:ph idx="1"/>
          </p:nvPr>
        </p:nvSpPr>
        <p:spPr>
          <a:xfrm>
            <a:off x="179513" y="1125537"/>
            <a:ext cx="8856984" cy="4535711"/>
          </a:xfrm>
        </p:spPr>
        <p:txBody>
          <a:bodyPr>
            <a:normAutofit fontScale="77500" lnSpcReduction="20000"/>
          </a:bodyPr>
          <a:lstStyle/>
          <a:p>
            <a:pPr marL="514350" indent="-514350">
              <a:buFont typeface="+mj-lt"/>
              <a:buAutoNum type="arabicPeriod"/>
            </a:pPr>
            <a:r>
              <a:rPr lang="fr-CA" dirty="0" smtClean="0"/>
              <a:t>Appeler </a:t>
            </a:r>
            <a:r>
              <a:rPr lang="fr-CA" dirty="0"/>
              <a:t>le laboratoire </a:t>
            </a:r>
            <a:r>
              <a:rPr lang="fr-CA" dirty="0" smtClean="0"/>
              <a:t>hospitalier/clinique médicale/CLSC de votre région </a:t>
            </a:r>
            <a:r>
              <a:rPr lang="fr-CA" dirty="0"/>
              <a:t>afin de </a:t>
            </a:r>
            <a:r>
              <a:rPr lang="fr-CA" dirty="0" smtClean="0"/>
              <a:t>déterminer s’ils peuvent envoyer le spécimen au LSPQ</a:t>
            </a:r>
          </a:p>
          <a:p>
            <a:pPr lvl="1"/>
            <a:r>
              <a:rPr lang="fr-CA" dirty="0"/>
              <a:t>LSPQ </a:t>
            </a:r>
            <a:r>
              <a:rPr lang="fr-CA" dirty="0" smtClean="0"/>
              <a:t>analyse seulement les </a:t>
            </a:r>
            <a:r>
              <a:rPr lang="fr-CA" dirty="0"/>
              <a:t>tiques transmises volontairement par les </a:t>
            </a:r>
            <a:r>
              <a:rPr lang="fr-CA" dirty="0" smtClean="0"/>
              <a:t>laboratoires, certains </a:t>
            </a:r>
            <a:r>
              <a:rPr lang="fr-CA" dirty="0"/>
              <a:t>hôpitaux et </a:t>
            </a:r>
            <a:r>
              <a:rPr lang="fr-CA" dirty="0" smtClean="0"/>
              <a:t>cliniques</a:t>
            </a:r>
          </a:p>
          <a:p>
            <a:pPr marL="0" indent="0">
              <a:buNone/>
            </a:pPr>
            <a:endParaRPr lang="fr-CA" dirty="0" smtClean="0"/>
          </a:p>
          <a:p>
            <a:pPr marL="514350" indent="-514350">
              <a:buFont typeface="+mj-lt"/>
              <a:buAutoNum type="arabicPeriod" startAt="2"/>
            </a:pPr>
            <a:r>
              <a:rPr lang="fr-CA" dirty="0" smtClean="0"/>
              <a:t>Consulter </a:t>
            </a:r>
            <a:r>
              <a:rPr lang="fr-CA" dirty="0"/>
              <a:t>les </a:t>
            </a:r>
            <a:r>
              <a:rPr lang="fr-CA" dirty="0" smtClean="0"/>
              <a:t>instructions pour l’envoi : </a:t>
            </a:r>
            <a:r>
              <a:rPr lang="fr-CA" dirty="0">
                <a:hlinkClick r:id="rId2"/>
              </a:rPr>
              <a:t>https://</a:t>
            </a:r>
            <a:r>
              <a:rPr lang="fr-CA" dirty="0" smtClean="0">
                <a:hlinkClick r:id="rId2"/>
              </a:rPr>
              <a:t>www.inspq.qc.ca/sites/default/files/lspq/guide_services_identification_tiques_origine_humaine.pdf</a:t>
            </a:r>
            <a:endParaRPr lang="fr-CA" dirty="0"/>
          </a:p>
          <a:p>
            <a:pPr lvl="1"/>
            <a:r>
              <a:rPr lang="fr-CA" dirty="0" smtClean="0"/>
              <a:t>Tique peut être envoyée dans un </a:t>
            </a:r>
            <a:r>
              <a:rPr lang="fr-CA" dirty="0" err="1" smtClean="0"/>
              <a:t>vial</a:t>
            </a:r>
            <a:r>
              <a:rPr lang="fr-CA" dirty="0" smtClean="0"/>
              <a:t> vide (vivante ou morte)</a:t>
            </a:r>
          </a:p>
          <a:p>
            <a:pPr lvl="1"/>
            <a:r>
              <a:rPr lang="fr-CA" dirty="0" smtClean="0"/>
              <a:t>Identifié la fiole avec </a:t>
            </a:r>
            <a:r>
              <a:rPr lang="fr-CA" b="1" dirty="0" smtClean="0"/>
              <a:t>nom du </a:t>
            </a:r>
            <a:r>
              <a:rPr lang="fr-CA" b="1" dirty="0"/>
              <a:t>patient, le lieu (municipalité) et la date </a:t>
            </a:r>
            <a:r>
              <a:rPr lang="fr-CA" b="1" dirty="0" smtClean="0"/>
              <a:t>de la piqûre </a:t>
            </a:r>
          </a:p>
          <a:p>
            <a:pPr marL="800100" lvl="2" indent="0">
              <a:buNone/>
            </a:pPr>
            <a:endParaRPr lang="fr-CA" b="1" dirty="0" smtClean="0"/>
          </a:p>
          <a:p>
            <a:pPr marL="514350" indent="-514350">
              <a:buFont typeface="+mj-lt"/>
              <a:buAutoNum type="arabicPeriod" startAt="2"/>
            </a:pPr>
            <a:r>
              <a:rPr lang="fr-CA" dirty="0" smtClean="0"/>
              <a:t>Remplir </a:t>
            </a:r>
            <a:r>
              <a:rPr lang="fr-CA" dirty="0"/>
              <a:t>le formulaire </a:t>
            </a:r>
            <a:r>
              <a:rPr lang="fr-CA" dirty="0" smtClean="0"/>
              <a:t>requis: </a:t>
            </a:r>
            <a:r>
              <a:rPr lang="fr-CA" dirty="0">
                <a:hlinkClick r:id="rId3"/>
              </a:rPr>
              <a:t>https://www.inspq.qc.ca/sites/default/files/lspq/formulaire_demande_identification_tiques_origine_humaine.pdf</a:t>
            </a:r>
            <a:endParaRPr lang="fr-CA" dirty="0"/>
          </a:p>
          <a:p>
            <a:pPr marL="914400" lvl="1" indent="-514350"/>
            <a:r>
              <a:rPr lang="fr-CA" b="1" dirty="0" smtClean="0"/>
              <a:t>Médecin traitant</a:t>
            </a:r>
            <a:r>
              <a:rPr lang="fr-CA" dirty="0" smtClean="0"/>
              <a:t>: médecin de famille du patient, médecin signataire de l’ordonnance collective</a:t>
            </a:r>
            <a:endParaRPr lang="fr-CA" dirty="0"/>
          </a:p>
          <a:p>
            <a:endParaRPr lang="fr-CA" dirty="0"/>
          </a:p>
        </p:txBody>
      </p:sp>
    </p:spTree>
    <p:extLst>
      <p:ext uri="{BB962C8B-B14F-4D97-AF65-F5344CB8AC3E}">
        <p14:creationId xmlns:p14="http://schemas.microsoft.com/office/powerpoint/2010/main" val="8768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Implication de l’INESSS</a:t>
            </a:r>
            <a:endParaRPr lang="fr-CA" dirty="0"/>
          </a:p>
        </p:txBody>
      </p:sp>
      <p:sp>
        <p:nvSpPr>
          <p:cNvPr id="5" name="Espace réservé du contenu 4"/>
          <p:cNvSpPr>
            <a:spLocks noGrp="1"/>
          </p:cNvSpPr>
          <p:nvPr>
            <p:ph idx="1"/>
          </p:nvPr>
        </p:nvSpPr>
        <p:spPr/>
        <p:txBody>
          <a:bodyPr>
            <a:normAutofit/>
          </a:bodyPr>
          <a:lstStyle/>
          <a:p>
            <a:pPr marL="342900" lvl="1" indent="-342900">
              <a:spcBef>
                <a:spcPts val="1200"/>
              </a:spcBef>
              <a:buClr>
                <a:schemeClr val="accent4"/>
              </a:buClr>
              <a:buSzTx/>
            </a:pPr>
            <a:r>
              <a:rPr lang="fr-CA" sz="2800" dirty="0" smtClean="0"/>
              <a:t>Mai 2019: INESSS rédige des </a:t>
            </a:r>
            <a:r>
              <a:rPr lang="fr-CA" sz="2800" dirty="0"/>
              <a:t>recommandations et guides concernant diagnostic, traitement et </a:t>
            </a:r>
            <a:r>
              <a:rPr lang="fr-CA" sz="2800" dirty="0" smtClean="0"/>
              <a:t>prévention</a:t>
            </a:r>
          </a:p>
          <a:p>
            <a:pPr>
              <a:spcBef>
                <a:spcPts val="1200"/>
              </a:spcBef>
            </a:pPr>
            <a:r>
              <a:rPr lang="fr-CA" dirty="0" smtClean="0"/>
              <a:t>Élabore aussi un protocole médical national et un modèle d’ordonnance collective</a:t>
            </a:r>
          </a:p>
          <a:p>
            <a:pPr lvl="1">
              <a:spcBef>
                <a:spcPts val="1200"/>
              </a:spcBef>
            </a:pPr>
            <a:r>
              <a:rPr lang="fr-CA" dirty="0" smtClean="0"/>
              <a:t>Initiation de la </a:t>
            </a:r>
            <a:r>
              <a:rPr lang="fr-CA" dirty="0" err="1" smtClean="0"/>
              <a:t>doxycycline</a:t>
            </a:r>
            <a:r>
              <a:rPr lang="fr-CA" dirty="0" smtClean="0"/>
              <a:t> en dose unique chez une personne asymptomatique suite à une piqûre </a:t>
            </a:r>
            <a:r>
              <a:rPr lang="fr-CA" b="1" dirty="0" smtClean="0"/>
              <a:t>dans le secteur géographique visé</a:t>
            </a:r>
          </a:p>
          <a:p>
            <a:pPr lvl="1">
              <a:spcBef>
                <a:spcPts val="1200"/>
              </a:spcBef>
            </a:pPr>
            <a:endParaRPr lang="fr-CA" dirty="0"/>
          </a:p>
        </p:txBody>
      </p:sp>
    </p:spTree>
    <p:extLst>
      <p:ext uri="{BB962C8B-B14F-4D97-AF65-F5344CB8AC3E}">
        <p14:creationId xmlns:p14="http://schemas.microsoft.com/office/powerpoint/2010/main" val="42687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3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09570"/>
            <a:ext cx="8002587" cy="706437"/>
          </a:xfrm>
        </p:spPr>
        <p:txBody>
          <a:bodyPr/>
          <a:lstStyle/>
          <a:p>
            <a:r>
              <a:rPr lang="fr-CA" dirty="0" smtClean="0"/>
              <a:t>Autres ressources</a:t>
            </a:r>
            <a:endParaRPr lang="fr-CA" dirty="0"/>
          </a:p>
        </p:txBody>
      </p:sp>
      <p:sp>
        <p:nvSpPr>
          <p:cNvPr id="3" name="Espace réservé du contenu 2"/>
          <p:cNvSpPr>
            <a:spLocks noGrp="1"/>
          </p:cNvSpPr>
          <p:nvPr>
            <p:ph idx="1"/>
          </p:nvPr>
        </p:nvSpPr>
        <p:spPr>
          <a:xfrm>
            <a:off x="251521" y="836713"/>
            <a:ext cx="8640960" cy="4824536"/>
          </a:xfrm>
        </p:spPr>
        <p:txBody>
          <a:bodyPr>
            <a:normAutofit fontScale="85000" lnSpcReduction="20000"/>
          </a:bodyPr>
          <a:lstStyle/>
          <a:p>
            <a:r>
              <a:rPr lang="fr-CA" sz="1800" b="1" dirty="0" smtClean="0"/>
              <a:t>Outil </a:t>
            </a:r>
            <a:r>
              <a:rPr lang="fr-CA" sz="1800" b="1" dirty="0"/>
              <a:t>d’aide à la décision </a:t>
            </a:r>
            <a:r>
              <a:rPr lang="fr-CA" sz="1800" b="1" dirty="0" smtClean="0"/>
              <a:t>- Protocole </a:t>
            </a:r>
            <a:r>
              <a:rPr lang="fr-CA" sz="1800" b="1" dirty="0"/>
              <a:t>médical </a:t>
            </a:r>
            <a:r>
              <a:rPr lang="fr-CA" sz="1800" b="1" dirty="0" smtClean="0"/>
              <a:t>national</a:t>
            </a:r>
            <a:r>
              <a:rPr lang="fr-CA" sz="1800" dirty="0" smtClean="0"/>
              <a:t>, </a:t>
            </a:r>
            <a:r>
              <a:rPr lang="fr-CA" sz="1800" b="1" dirty="0" smtClean="0"/>
              <a:t>: </a:t>
            </a:r>
            <a:r>
              <a:rPr lang="fr-CA" sz="1800" dirty="0">
                <a:hlinkClick r:id="rId2"/>
              </a:rPr>
              <a:t>http://www.msss.gouv.qc.ca/professionnels/zoonoses/maladie-lyme/risque-d-infection-post-piqure-et-prophylaxie-postexposition</a:t>
            </a:r>
            <a:r>
              <a:rPr lang="fr-CA" sz="1800" dirty="0" smtClean="0">
                <a:hlinkClick r:id="rId2"/>
              </a:rPr>
              <a:t>/</a:t>
            </a:r>
            <a:endParaRPr lang="fr-CA" sz="1800" dirty="0" smtClean="0"/>
          </a:p>
          <a:p>
            <a:pPr marL="0" indent="0">
              <a:buNone/>
            </a:pPr>
            <a:endParaRPr lang="fr-CA" sz="1800" dirty="0" smtClean="0"/>
          </a:p>
          <a:p>
            <a:r>
              <a:rPr lang="fr-CA" sz="1800" b="1" dirty="0"/>
              <a:t>Cartographie du risque d’acquisition de la maladie de Lyme</a:t>
            </a:r>
            <a:r>
              <a:rPr lang="fr-CA" sz="1800" dirty="0"/>
              <a:t>: </a:t>
            </a:r>
            <a:r>
              <a:rPr lang="fr-CA" sz="1800" dirty="0">
                <a:hlinkClick r:id="rId3"/>
              </a:rPr>
              <a:t>https://</a:t>
            </a:r>
            <a:r>
              <a:rPr lang="fr-CA" sz="1800" dirty="0" smtClean="0">
                <a:hlinkClick r:id="rId3"/>
              </a:rPr>
              <a:t>www.inspq.qc.ca/zoonoses/maladie-de-lyme</a:t>
            </a:r>
            <a:endParaRPr lang="fr-CA" sz="1800" dirty="0" smtClean="0"/>
          </a:p>
          <a:p>
            <a:pPr marL="0" indent="0">
              <a:buNone/>
            </a:pPr>
            <a:endParaRPr lang="fr-CA" sz="1800" dirty="0" smtClean="0"/>
          </a:p>
          <a:p>
            <a:r>
              <a:rPr lang="fr-CA" sz="1800" b="1" dirty="0" smtClean="0"/>
              <a:t>Indication de PPE dans une région ailleurs au Canada ou </a:t>
            </a:r>
            <a:r>
              <a:rPr lang="fr-CA" sz="1800" b="1" dirty="0"/>
              <a:t>aux États-Unis: </a:t>
            </a:r>
            <a:r>
              <a:rPr lang="fr-CA" sz="1800" dirty="0">
                <a:hlinkClick r:id="rId2"/>
              </a:rPr>
              <a:t>http://www.msss.gouv.qc.ca/professionnels/zoonoses/maladie-lyme/risque-d-infection-post-piqure-et-prophylaxie-postexposition</a:t>
            </a:r>
            <a:r>
              <a:rPr lang="fr-CA" sz="1800" dirty="0" smtClean="0">
                <a:hlinkClick r:id="rId2"/>
              </a:rPr>
              <a:t>/</a:t>
            </a:r>
            <a:endParaRPr lang="fr-CA" sz="1800" dirty="0" smtClean="0"/>
          </a:p>
          <a:p>
            <a:pPr marL="0" indent="0">
              <a:buNone/>
            </a:pPr>
            <a:endParaRPr lang="fr-CA" sz="1800" dirty="0" smtClean="0"/>
          </a:p>
          <a:p>
            <a:r>
              <a:rPr lang="fr-CA" sz="1800" b="1" dirty="0" smtClean="0"/>
              <a:t>Retrait </a:t>
            </a:r>
            <a:r>
              <a:rPr lang="fr-CA" sz="1800" b="1" dirty="0"/>
              <a:t>d’une tique</a:t>
            </a:r>
            <a:r>
              <a:rPr lang="fr-CA" sz="1800" dirty="0"/>
              <a:t>: </a:t>
            </a:r>
            <a:r>
              <a:rPr lang="fr-CA" sz="1800" dirty="0">
                <a:hlinkClick r:id="rId4"/>
              </a:rPr>
              <a:t>https://www.quebec.ca/sante/conseils-et-prevention/sante-et-environnement/retrait-de-tique-en-cas-de-piqure</a:t>
            </a:r>
            <a:r>
              <a:rPr lang="fr-CA" sz="1800" dirty="0" smtClean="0">
                <a:hlinkClick r:id="rId4"/>
              </a:rPr>
              <a:t>/</a:t>
            </a:r>
            <a:endParaRPr lang="fr-CA" sz="1800" dirty="0" smtClean="0"/>
          </a:p>
          <a:p>
            <a:endParaRPr lang="fr-CA" sz="1800" dirty="0"/>
          </a:p>
          <a:p>
            <a:r>
              <a:rPr lang="fr-CA" sz="1800" b="1" dirty="0" smtClean="0"/>
              <a:t>Feuille de </a:t>
            </a:r>
            <a:r>
              <a:rPr lang="fr-CA" sz="1800" b="1" dirty="0"/>
              <a:t>suivi </a:t>
            </a:r>
            <a:r>
              <a:rPr lang="fr-CA" sz="1800" b="1" dirty="0" smtClean="0"/>
              <a:t>maladie </a:t>
            </a:r>
            <a:r>
              <a:rPr lang="fr-CA" sz="1800" b="1" dirty="0"/>
              <a:t>de Lyme: </a:t>
            </a:r>
            <a:r>
              <a:rPr lang="fr-CA" sz="1800" dirty="0">
                <a:hlinkClick r:id="rId5"/>
              </a:rPr>
              <a:t>https://</a:t>
            </a:r>
            <a:r>
              <a:rPr lang="fr-CA" sz="1800" dirty="0" smtClean="0">
                <a:hlinkClick r:id="rId5"/>
              </a:rPr>
              <a:t>www.inesss.qc.ca/nc/publications/publications/publication/prophylaxie-en-prevention-de-la-maladie-de-lyme-1.html</a:t>
            </a:r>
            <a:endParaRPr lang="fr-CA" sz="1800" dirty="0" smtClean="0"/>
          </a:p>
          <a:p>
            <a:endParaRPr lang="fr-CA" sz="1800" dirty="0"/>
          </a:p>
          <a:p>
            <a:r>
              <a:rPr lang="fr-CA" sz="1800" b="1" dirty="0" smtClean="0"/>
              <a:t>Programme de détection et analyse des tiques</a:t>
            </a:r>
            <a:r>
              <a:rPr lang="fr-CA" sz="1800" dirty="0" smtClean="0"/>
              <a:t>: </a:t>
            </a:r>
            <a:r>
              <a:rPr lang="fr-CA" sz="1800" dirty="0">
                <a:hlinkClick r:id="rId6"/>
              </a:rPr>
              <a:t>https://</a:t>
            </a:r>
            <a:r>
              <a:rPr lang="fr-CA" sz="1800" dirty="0" smtClean="0">
                <a:hlinkClick r:id="rId6"/>
              </a:rPr>
              <a:t>www.inspq.qc.ca/lspq/repertoire-des-analyses/maladie-de-lyme-analyse-des-tiques</a:t>
            </a:r>
            <a:endParaRPr lang="fr-CA" sz="1800" dirty="0" smtClean="0"/>
          </a:p>
          <a:p>
            <a:endParaRPr lang="fr-CA" sz="1800" dirty="0"/>
          </a:p>
          <a:p>
            <a:r>
              <a:rPr lang="fr-CA" sz="1800" b="1" dirty="0" smtClean="0"/>
              <a:t>Outil – Dialogue avec votre patient pour favoriser la prise de de </a:t>
            </a:r>
            <a:r>
              <a:rPr lang="fr-CA" sz="1800" b="1" dirty="0"/>
              <a:t>décision partagée: </a:t>
            </a:r>
            <a:r>
              <a:rPr lang="fr-CA" sz="1800" dirty="0">
                <a:hlinkClick r:id="rId7"/>
              </a:rPr>
              <a:t>https://</a:t>
            </a:r>
            <a:r>
              <a:rPr lang="fr-CA" sz="1800" dirty="0" smtClean="0">
                <a:hlinkClick r:id="rId7"/>
              </a:rPr>
              <a:t>www.inesss.qc.ca/fileadmin/doc/INESSS/Rapports/Biologie_medicale/Lyme_PPE/Lyme_dialogue_FR_FINAL.pdf</a:t>
            </a:r>
            <a:endParaRPr lang="fr-CA" sz="1800" dirty="0" smtClean="0"/>
          </a:p>
        </p:txBody>
      </p:sp>
    </p:spTree>
    <p:extLst>
      <p:ext uri="{BB962C8B-B14F-4D97-AF65-F5344CB8AC3E}">
        <p14:creationId xmlns:p14="http://schemas.microsoft.com/office/powerpoint/2010/main" val="12811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a:t>
            </a:r>
            <a:endParaRPr lang="fr-CA"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a:pPr>
            <a:r>
              <a:rPr lang="fr-CA" dirty="0" smtClean="0"/>
              <a:t>INESSS. Maladie </a:t>
            </a:r>
            <a:r>
              <a:rPr lang="fr-CA" dirty="0"/>
              <a:t>de Lyme – stades localisé </a:t>
            </a:r>
            <a:r>
              <a:rPr lang="fr-CA" dirty="0" smtClean="0"/>
              <a:t>et disséminés:</a:t>
            </a:r>
            <a:r>
              <a:rPr lang="fr-CA" dirty="0"/>
              <a:t> </a:t>
            </a:r>
            <a:r>
              <a:rPr lang="fr-CA" dirty="0" smtClean="0"/>
              <a:t>Situation </a:t>
            </a:r>
            <a:r>
              <a:rPr lang="fr-CA" dirty="0"/>
              <a:t>actuelle et accompagnement vers le </a:t>
            </a:r>
            <a:r>
              <a:rPr lang="fr-CA" dirty="0" smtClean="0"/>
              <a:t>changement. Mai 2019.</a:t>
            </a:r>
          </a:p>
          <a:p>
            <a:pPr marL="514350" indent="-514350">
              <a:buFont typeface="+mj-lt"/>
              <a:buAutoNum type="arabicPeriod"/>
            </a:pPr>
            <a:r>
              <a:rPr lang="fr-CA" dirty="0" smtClean="0"/>
              <a:t>INESSS. Outil d’aide à la décision: Prophylaxie post-exposition (PPE) en prévention de la maladie de Lyme. Mai 2019.</a:t>
            </a:r>
          </a:p>
          <a:p>
            <a:pPr marL="514350" indent="-514350">
              <a:buFont typeface="+mj-lt"/>
              <a:buAutoNum type="arabicPeriod"/>
            </a:pPr>
            <a:r>
              <a:rPr lang="fr-CA" dirty="0" smtClean="0"/>
              <a:t>Gouvernement du Québec. Retrait d’une tique en cas </a:t>
            </a:r>
            <a:r>
              <a:rPr lang="fr-CA" dirty="0"/>
              <a:t>de piqûre. </a:t>
            </a:r>
            <a:r>
              <a:rPr lang="fr-CA" dirty="0" smtClean="0"/>
              <a:t>Disponible: </a:t>
            </a:r>
            <a:r>
              <a:rPr lang="fr-CA" dirty="0" smtClean="0">
                <a:hlinkClick r:id="rId2"/>
              </a:rPr>
              <a:t>https</a:t>
            </a:r>
            <a:r>
              <a:rPr lang="fr-CA" dirty="0">
                <a:hlinkClick r:id="rId2"/>
              </a:rPr>
              <a:t>://www.quebec.ca/sante/conseils-et-prevention/sante-et-environnement/retrait-de-tique-en-cas-de-piqure</a:t>
            </a:r>
            <a:r>
              <a:rPr lang="fr-CA" dirty="0" smtClean="0">
                <a:hlinkClick r:id="rId2"/>
              </a:rPr>
              <a:t>/</a:t>
            </a:r>
            <a:endParaRPr lang="fr-CA" dirty="0" smtClean="0"/>
          </a:p>
          <a:p>
            <a:pPr marL="514350" indent="-514350">
              <a:buFont typeface="+mj-lt"/>
              <a:buAutoNum type="arabicPeriod"/>
            </a:pPr>
            <a:r>
              <a:rPr lang="fr-CA" dirty="0" smtClean="0"/>
              <a:t>Santé et Services sociaux Québec. </a:t>
            </a:r>
            <a:r>
              <a:rPr lang="fr-CA" dirty="0"/>
              <a:t>Maladie de Lyme. Disponible: </a:t>
            </a:r>
            <a:r>
              <a:rPr lang="fr-CA" dirty="0">
                <a:hlinkClick r:id="rId3"/>
              </a:rPr>
              <a:t>http://www.msss.gouv.qc.ca/professionnels/zoonoses/maladie-lyme</a:t>
            </a:r>
            <a:r>
              <a:rPr lang="fr-CA" dirty="0" smtClean="0">
                <a:hlinkClick r:id="rId3"/>
              </a:rPr>
              <a:t>/</a:t>
            </a:r>
            <a:endParaRPr lang="fr-CA" dirty="0" smtClean="0"/>
          </a:p>
          <a:p>
            <a:pPr marL="514350" indent="-514350">
              <a:buFont typeface="+mj-lt"/>
              <a:buAutoNum type="arabicPeriod"/>
            </a:pPr>
            <a:r>
              <a:rPr lang="fr-CA" dirty="0"/>
              <a:t>INESSS. </a:t>
            </a:r>
            <a:r>
              <a:rPr lang="fr-CA" dirty="0" smtClean="0"/>
              <a:t>Guides et normes. Prophylaxie post-exposition à une piqûre de tique par antibiotique pour prévenir la maladie de Lyme. Mai </a:t>
            </a:r>
            <a:r>
              <a:rPr lang="fr-CA" dirty="0"/>
              <a:t>2019</a:t>
            </a:r>
            <a:r>
              <a:rPr lang="fr-CA" dirty="0" smtClean="0"/>
              <a:t>.</a:t>
            </a:r>
          </a:p>
          <a:p>
            <a:pPr marL="514350" indent="-514350">
              <a:buFont typeface="+mj-lt"/>
              <a:buAutoNum type="arabicPeriod"/>
            </a:pPr>
            <a:r>
              <a:rPr lang="fr-CA" dirty="0" smtClean="0"/>
              <a:t>INSPQ. La maladie de Lyme et les maladies transmises par </a:t>
            </a:r>
            <a:r>
              <a:rPr lang="fr-CA" dirty="0"/>
              <a:t>les tiques. </a:t>
            </a:r>
            <a:r>
              <a:rPr lang="fr-CA" dirty="0" smtClean="0"/>
              <a:t>Disponible: </a:t>
            </a:r>
            <a:r>
              <a:rPr lang="fr-CA" dirty="0" smtClean="0">
                <a:hlinkClick r:id="rId4"/>
              </a:rPr>
              <a:t>https</a:t>
            </a:r>
            <a:r>
              <a:rPr lang="fr-CA" dirty="0">
                <a:hlinkClick r:id="rId4"/>
              </a:rPr>
              <a:t>://</a:t>
            </a:r>
            <a:r>
              <a:rPr lang="fr-CA" dirty="0" smtClean="0">
                <a:hlinkClick r:id="rId4"/>
              </a:rPr>
              <a:t>www.inspq.qc.ca/zoonoses/maladie-de-lyme</a:t>
            </a:r>
            <a:endParaRPr lang="fr-CA" dirty="0" smtClean="0"/>
          </a:p>
          <a:p>
            <a:pPr marL="514350" indent="-514350">
              <a:buFont typeface="+mj-lt"/>
              <a:buAutoNum type="arabicPeriod"/>
            </a:pPr>
            <a:endParaRPr lang="fr-CA" dirty="0" smtClean="0"/>
          </a:p>
          <a:p>
            <a:pPr marL="514350" indent="-514350">
              <a:buFont typeface="+mj-lt"/>
              <a:buAutoNum type="arabicPeriod"/>
            </a:pPr>
            <a:endParaRPr lang="fr-CA" dirty="0"/>
          </a:p>
        </p:txBody>
      </p:sp>
    </p:spTree>
    <p:extLst>
      <p:ext uri="{BB962C8B-B14F-4D97-AF65-F5344CB8AC3E}">
        <p14:creationId xmlns:p14="http://schemas.microsoft.com/office/powerpoint/2010/main" val="15671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Protocole médical national et ordonnance collective associée</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Critères d’accès à la PPE selon le protocole médical national : </a:t>
            </a:r>
          </a:p>
          <a:p>
            <a:pPr lvl="1"/>
            <a:r>
              <a:rPr lang="fr-CA" dirty="0" smtClean="0"/>
              <a:t>Spécimen encore accroché à la peau ou retiré et identifié comme tique, </a:t>
            </a:r>
          </a:p>
          <a:p>
            <a:pPr marL="457200" lvl="1" indent="0">
              <a:buNone/>
            </a:pPr>
            <a:r>
              <a:rPr lang="fr-CA" b="1" dirty="0" smtClean="0"/>
              <a:t>	ET</a:t>
            </a:r>
          </a:p>
          <a:p>
            <a:pPr lvl="1"/>
            <a:r>
              <a:rPr lang="fr-CA" dirty="0" smtClean="0"/>
              <a:t>Absence d’atteintes évocatrices de la maladie de Lyme,</a:t>
            </a:r>
          </a:p>
          <a:p>
            <a:pPr marL="457200" lvl="1" indent="0">
              <a:buNone/>
            </a:pPr>
            <a:r>
              <a:rPr lang="fr-CA" b="1" dirty="0" smtClean="0"/>
              <a:t>	ET</a:t>
            </a:r>
          </a:p>
          <a:p>
            <a:pPr lvl="1"/>
            <a:r>
              <a:rPr lang="fr-CA" dirty="0" smtClean="0"/>
              <a:t>≤ 72hrs entre retrait de la tique et la prise de PPE,</a:t>
            </a:r>
          </a:p>
          <a:p>
            <a:pPr marL="457200" lvl="1" indent="0">
              <a:buNone/>
            </a:pPr>
            <a:r>
              <a:rPr lang="fr-CA" b="1" dirty="0" smtClean="0"/>
              <a:t>	ET</a:t>
            </a:r>
          </a:p>
          <a:p>
            <a:pPr lvl="1"/>
            <a:r>
              <a:rPr lang="fr-CA" dirty="0" smtClean="0"/>
              <a:t>Attachement de la tique pendant ≥ 24hrs,</a:t>
            </a:r>
          </a:p>
          <a:p>
            <a:pPr marL="457200" lvl="1" indent="0">
              <a:buNone/>
            </a:pPr>
            <a:r>
              <a:rPr lang="fr-CA" b="1" dirty="0" smtClean="0"/>
              <a:t>	ET</a:t>
            </a:r>
          </a:p>
          <a:p>
            <a:pPr lvl="1"/>
            <a:r>
              <a:rPr lang="fr-CA" dirty="0" smtClean="0"/>
              <a:t>Personne piquée </a:t>
            </a:r>
            <a:r>
              <a:rPr lang="fr-CA" b="1" dirty="0" smtClean="0"/>
              <a:t>dans le secteur géographique visé</a:t>
            </a:r>
          </a:p>
          <a:p>
            <a:pPr lvl="1"/>
            <a:endParaRPr lang="fr-CA" dirty="0"/>
          </a:p>
          <a:p>
            <a:pPr lvl="1"/>
            <a:endParaRPr lang="fr-CA" dirty="0"/>
          </a:p>
        </p:txBody>
      </p:sp>
    </p:spTree>
    <p:extLst>
      <p:ext uri="{BB962C8B-B14F-4D97-AF65-F5344CB8AC3E}">
        <p14:creationId xmlns:p14="http://schemas.microsoft.com/office/powerpoint/2010/main" val="360446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État actuel pour le pharmacien au Québec</a:t>
            </a:r>
            <a:endParaRPr lang="fr-CA" dirty="0"/>
          </a:p>
        </p:txBody>
      </p:sp>
      <p:sp>
        <p:nvSpPr>
          <p:cNvPr id="3" name="Espace réservé du contenu 2"/>
          <p:cNvSpPr>
            <a:spLocks noGrp="1"/>
          </p:cNvSpPr>
          <p:nvPr>
            <p:ph idx="1"/>
          </p:nvPr>
        </p:nvSpPr>
        <p:spPr/>
        <p:txBody>
          <a:bodyPr>
            <a:normAutofit fontScale="85000" lnSpcReduction="20000"/>
          </a:bodyPr>
          <a:lstStyle/>
          <a:p>
            <a:r>
              <a:rPr lang="fr-CA" dirty="0" smtClean="0"/>
              <a:t>Pharmaciens ne peuvent pas prescrire sans MD signataire</a:t>
            </a:r>
          </a:p>
          <a:p>
            <a:r>
              <a:rPr lang="fr-CA" dirty="0" smtClean="0"/>
              <a:t>Présentement, seulement les régions suivantes </a:t>
            </a:r>
            <a:r>
              <a:rPr lang="fr-CA" b="1" i="1" dirty="0" smtClean="0"/>
              <a:t>permettent la prescription de la PPE par les pharmaciens qui pratiquent dans ces régions </a:t>
            </a:r>
            <a:r>
              <a:rPr lang="fr-CA" dirty="0" smtClean="0"/>
              <a:t>:</a:t>
            </a:r>
          </a:p>
          <a:p>
            <a:pPr lvl="1"/>
            <a:r>
              <a:rPr lang="fr-CA" dirty="0" smtClean="0"/>
              <a:t>Estrie</a:t>
            </a:r>
          </a:p>
          <a:p>
            <a:pPr lvl="2"/>
            <a:r>
              <a:rPr lang="fr-CA" dirty="0">
                <a:hlinkClick r:id="rId2"/>
              </a:rPr>
              <a:t>https://www.santeestrie.qc.ca/clients/SanteEstrie/Professionnels/Ordonnances_collectives/OC-SPU-001_Maladie_de_Lyme2018-07-04.pdf</a:t>
            </a:r>
            <a:r>
              <a:rPr lang="fr-CA" dirty="0"/>
              <a:t> </a:t>
            </a:r>
            <a:endParaRPr lang="fr-CA" dirty="0" smtClean="0"/>
          </a:p>
          <a:p>
            <a:pPr lvl="1"/>
            <a:r>
              <a:rPr lang="fr-CA" dirty="0" smtClean="0"/>
              <a:t>Montérégie</a:t>
            </a:r>
          </a:p>
          <a:p>
            <a:pPr lvl="2"/>
            <a:r>
              <a:rPr lang="fr-CA" dirty="0" smtClean="0">
                <a:hlinkClick r:id="rId3"/>
              </a:rPr>
              <a:t>http</a:t>
            </a:r>
            <a:r>
              <a:rPr lang="fr-CA" dirty="0">
                <a:hlinkClick r:id="rId3"/>
              </a:rPr>
              <a:t>://</a:t>
            </a:r>
            <a:r>
              <a:rPr lang="fr-CA" dirty="0" smtClean="0">
                <a:hlinkClick r:id="rId3"/>
              </a:rPr>
              <a:t>extranet.santemonteregie.qc.ca/userfiles/file/affaires-medicales-professionnelles/outils-professionnels-collaboration-interprofessionnelle/ordonnances/OCMC62Lyme.pdf</a:t>
            </a:r>
            <a:endParaRPr lang="fr-CA" dirty="0" smtClean="0"/>
          </a:p>
          <a:p>
            <a:pPr lvl="1"/>
            <a:r>
              <a:rPr lang="fr-CA" dirty="0"/>
              <a:t>Municipalité régionale de comté de Drummond (Mauricie et Centre-du-Québec</a:t>
            </a:r>
            <a:r>
              <a:rPr lang="fr-CA" dirty="0" smtClean="0"/>
              <a:t>)</a:t>
            </a:r>
          </a:p>
          <a:p>
            <a:pPr lvl="2"/>
            <a:r>
              <a:rPr lang="fr-CA" dirty="0">
                <a:hlinkClick r:id="rId4"/>
              </a:rPr>
              <a:t>https://santemontreal.qc.ca/fileadmin/fichiers/professionnels/pharmaciens/201906_MRC_de_Drummond_OC_pour_PPE.pdf</a:t>
            </a:r>
            <a:endParaRPr lang="fr-CA" dirty="0" smtClean="0"/>
          </a:p>
          <a:p>
            <a:pPr marL="0" indent="0">
              <a:buNone/>
            </a:pPr>
            <a:endParaRPr lang="fr-CA" dirty="0" smtClean="0"/>
          </a:p>
          <a:p>
            <a:r>
              <a:rPr lang="fr-CA" u="sng" dirty="0" smtClean="0"/>
              <a:t>Montréal est toujours en attente</a:t>
            </a:r>
          </a:p>
        </p:txBody>
      </p:sp>
    </p:spTree>
    <p:extLst>
      <p:ext uri="{BB962C8B-B14F-4D97-AF65-F5344CB8AC3E}">
        <p14:creationId xmlns:p14="http://schemas.microsoft.com/office/powerpoint/2010/main" val="29825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79512" y="0"/>
            <a:ext cx="8856984" cy="6845149"/>
          </a:xfrm>
          <a:prstGeom prst="rect">
            <a:avLst/>
          </a:prstGeom>
        </p:spPr>
      </p:pic>
      <p:sp>
        <p:nvSpPr>
          <p:cNvPr id="6" name="Ellipse 5"/>
          <p:cNvSpPr/>
          <p:nvPr/>
        </p:nvSpPr>
        <p:spPr>
          <a:xfrm>
            <a:off x="5076056" y="0"/>
            <a:ext cx="3960440" cy="98072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281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213119"/>
            <a:ext cx="8856984" cy="1138773"/>
          </a:xfrm>
          <a:prstGeom prst="rect">
            <a:avLst/>
          </a:prstGeom>
          <a:noFill/>
        </p:spPr>
        <p:txBody>
          <a:bodyPr wrap="square" rtlCol="0">
            <a:spAutoFit/>
          </a:bodyPr>
          <a:lstStyle/>
          <a:p>
            <a:pPr algn="ctr"/>
            <a:r>
              <a:rPr lang="fr-CA" sz="2300" b="1" dirty="0">
                <a:solidFill>
                  <a:srgbClr val="0070C0"/>
                </a:solidFill>
              </a:rPr>
              <a:t>Pharmacien peut faire l’acte de retirer et identifier la tique: </a:t>
            </a:r>
            <a:r>
              <a:rPr lang="fr-CA" sz="2300" b="1" u="sng" dirty="0" smtClean="0">
                <a:solidFill>
                  <a:srgbClr val="0070C0"/>
                </a:solidFill>
              </a:rPr>
              <a:t>non-invasif</a:t>
            </a:r>
          </a:p>
          <a:p>
            <a:pPr algn="ctr"/>
            <a:r>
              <a:rPr lang="fr-CA" sz="2300" dirty="0" smtClean="0">
                <a:solidFill>
                  <a:srgbClr val="0070C0"/>
                </a:solidFill>
              </a:rPr>
              <a:t>Utiliser un tire-tique ou une pince fine (pince à sourcils)</a:t>
            </a:r>
            <a:endParaRPr lang="fr-CA" sz="2300" dirty="0">
              <a:solidFill>
                <a:srgbClr val="0070C0"/>
              </a:solidFill>
            </a:endParaRPr>
          </a:p>
          <a:p>
            <a:pPr algn="ctr"/>
            <a:endParaRPr lang="fr-CA" sz="2200" dirty="0">
              <a:solidFill>
                <a:srgbClr val="0070C0"/>
              </a:solidFill>
            </a:endParaRPr>
          </a:p>
        </p:txBody>
      </p:sp>
      <p:pic>
        <p:nvPicPr>
          <p:cNvPr id="8" name="Image 7"/>
          <p:cNvPicPr>
            <a:picLocks noChangeAspect="1"/>
          </p:cNvPicPr>
          <p:nvPr/>
        </p:nvPicPr>
        <p:blipFill rotWithShape="1">
          <a:blip r:embed="rId2"/>
          <a:srcRect l="9927" t="26437" r="44095" b="6897"/>
          <a:stretch/>
        </p:blipFill>
        <p:spPr>
          <a:xfrm>
            <a:off x="971600" y="1052736"/>
            <a:ext cx="7052904" cy="4648505"/>
          </a:xfrm>
          <a:prstGeom prst="rect">
            <a:avLst/>
          </a:prstGeom>
        </p:spPr>
      </p:pic>
    </p:spTree>
    <p:extLst>
      <p:ext uri="{BB962C8B-B14F-4D97-AF65-F5344CB8AC3E}">
        <p14:creationId xmlns:p14="http://schemas.microsoft.com/office/powerpoint/2010/main" val="106867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91680" y="44624"/>
            <a:ext cx="6007950" cy="5856280"/>
          </a:xfrm>
          <a:prstGeom prst="rect">
            <a:avLst/>
          </a:prstGeom>
        </p:spPr>
      </p:pic>
    </p:spTree>
    <p:extLst>
      <p:ext uri="{BB962C8B-B14F-4D97-AF65-F5344CB8AC3E}">
        <p14:creationId xmlns:p14="http://schemas.microsoft.com/office/powerpoint/2010/main" val="24153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79512" y="0"/>
            <a:ext cx="8856984" cy="6845149"/>
          </a:xfrm>
          <a:prstGeom prst="rect">
            <a:avLst/>
          </a:prstGeom>
        </p:spPr>
      </p:pic>
      <p:sp>
        <p:nvSpPr>
          <p:cNvPr id="3" name="Ellipse 2"/>
          <p:cNvSpPr/>
          <p:nvPr/>
        </p:nvSpPr>
        <p:spPr>
          <a:xfrm>
            <a:off x="2555776" y="764704"/>
            <a:ext cx="3960440" cy="98072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4098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deleA">
  <a:themeElements>
    <a:clrScheme name="couleurs CIUSSS Centre-Sud">
      <a:dk1>
        <a:srgbClr val="2D2926"/>
      </a:dk1>
      <a:lt1>
        <a:sysClr val="window" lastClr="FFFFFF"/>
      </a:lt1>
      <a:dk2>
        <a:srgbClr val="919D9D"/>
      </a:dk2>
      <a:lt2>
        <a:srgbClr val="FFFFFF"/>
      </a:lt2>
      <a:accent1>
        <a:srgbClr val="FF5C39"/>
      </a:accent1>
      <a:accent2>
        <a:srgbClr val="F8951D"/>
      </a:accent2>
      <a:accent3>
        <a:srgbClr val="FFBF3F"/>
      </a:accent3>
      <a:accent4>
        <a:srgbClr val="00AEC7"/>
      </a:accent4>
      <a:accent5>
        <a:srgbClr val="6BBBAE"/>
      </a:accent5>
      <a:accent6>
        <a:srgbClr val="6CC24A"/>
      </a:accent6>
      <a:hlink>
        <a:srgbClr val="003399"/>
      </a:hlink>
      <a:folHlink>
        <a:srgbClr val="3B3B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ModeleA</Template>
  <TotalTime>1128</TotalTime>
  <Words>2204</Words>
  <Application>Microsoft Office PowerPoint</Application>
  <PresentationFormat>Affichage à l'écran (4:3)</PresentationFormat>
  <Paragraphs>175</Paragraphs>
  <Slides>32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Cambria Math</vt:lpstr>
      <vt:lpstr>Wingdings</vt:lpstr>
      <vt:lpstr>ModeleA</vt:lpstr>
      <vt:lpstr>La maladie de lyme</vt:lpstr>
      <vt:lpstr>Situation actuelle</vt:lpstr>
      <vt:lpstr>Implication de l’INESSS</vt:lpstr>
      <vt:lpstr>Protocole médical national et ordonnance collective associée</vt:lpstr>
      <vt:lpstr>État actuel pour le pharmacien au Québec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Secteurs géographiques où la PPE peut être recommandée</vt:lpstr>
      <vt:lpstr>PPE suite à une exposition ailleurs au Canada et aux États-Unis</vt:lpstr>
      <vt:lpstr>Présentation PowerPoint</vt:lpstr>
      <vt:lpstr>Pourquoi 24h? 72h?</vt:lpstr>
      <vt:lpstr>La PPE</vt:lpstr>
      <vt:lpstr>La PPE</vt:lpstr>
      <vt:lpstr>Est-ce que la PPE vaut la peine?</vt:lpstr>
      <vt:lpstr>Est-ce que la PPE vaut la peine?</vt:lpstr>
      <vt:lpstr>Tests de détection des agents microbiens dans les tiques</vt:lpstr>
      <vt:lpstr>J’ai donné une PPE…maintenant quoi?</vt:lpstr>
      <vt:lpstr>Prévention de la maladie de Lyme</vt:lpstr>
      <vt:lpstr>Foire aux questions</vt:lpstr>
      <vt:lpstr>Foire aux questions</vt:lpstr>
      <vt:lpstr>Foire aux questions</vt:lpstr>
      <vt:lpstr>Foire aux questions</vt:lpstr>
      <vt:lpstr>Comment procéder à une analyse d’une tique</vt:lpstr>
      <vt:lpstr>Présentation PowerPoint</vt:lpstr>
      <vt:lpstr>Autres ressources</vt:lpstr>
      <vt:lpstr>Références</vt:lpstr>
    </vt:vector>
  </TitlesOfParts>
  <Company>DSPM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Marie-Noel.Plante</dc:creator>
  <cp:lastModifiedBy>Venessa Doyon-Kemp</cp:lastModifiedBy>
  <cp:revision>97</cp:revision>
  <dcterms:created xsi:type="dcterms:W3CDTF">2019-02-27T12:03:50Z</dcterms:created>
  <dcterms:modified xsi:type="dcterms:W3CDTF">2020-05-19T15:48:06Z</dcterms:modified>
</cp:coreProperties>
</file>