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50"/>
  </p:notesMasterIdLst>
  <p:sldIdLst>
    <p:sldId id="257" r:id="rId2"/>
    <p:sldId id="310" r:id="rId3"/>
    <p:sldId id="324" r:id="rId4"/>
    <p:sldId id="273" r:id="rId5"/>
    <p:sldId id="270" r:id="rId6"/>
    <p:sldId id="268" r:id="rId7"/>
    <p:sldId id="262" r:id="rId8"/>
    <p:sldId id="264" r:id="rId9"/>
    <p:sldId id="265" r:id="rId10"/>
    <p:sldId id="266" r:id="rId11"/>
    <p:sldId id="269" r:id="rId12"/>
    <p:sldId id="313" r:id="rId13"/>
    <p:sldId id="312" r:id="rId14"/>
    <p:sldId id="327" r:id="rId15"/>
    <p:sldId id="280" r:id="rId16"/>
    <p:sldId id="281" r:id="rId17"/>
    <p:sldId id="282" r:id="rId18"/>
    <p:sldId id="275" r:id="rId19"/>
    <p:sldId id="286" r:id="rId20"/>
    <p:sldId id="285" r:id="rId21"/>
    <p:sldId id="288" r:id="rId22"/>
    <p:sldId id="287" r:id="rId23"/>
    <p:sldId id="325" r:id="rId24"/>
    <p:sldId id="289" r:id="rId25"/>
    <p:sldId id="321" r:id="rId26"/>
    <p:sldId id="295" r:id="rId27"/>
    <p:sldId id="290" r:id="rId28"/>
    <p:sldId id="291" r:id="rId29"/>
    <p:sldId id="292" r:id="rId30"/>
    <p:sldId id="276" r:id="rId31"/>
    <p:sldId id="326" r:id="rId32"/>
    <p:sldId id="332" r:id="rId33"/>
    <p:sldId id="333" r:id="rId34"/>
    <p:sldId id="334" r:id="rId35"/>
    <p:sldId id="309" r:id="rId36"/>
    <p:sldId id="297" r:id="rId37"/>
    <p:sldId id="308" r:id="rId38"/>
    <p:sldId id="307" r:id="rId39"/>
    <p:sldId id="306" r:id="rId40"/>
    <p:sldId id="330" r:id="rId41"/>
    <p:sldId id="331" r:id="rId42"/>
    <p:sldId id="305" r:id="rId43"/>
    <p:sldId id="303" r:id="rId44"/>
    <p:sldId id="304" r:id="rId45"/>
    <p:sldId id="317" r:id="rId46"/>
    <p:sldId id="329" r:id="rId47"/>
    <p:sldId id="328" r:id="rId48"/>
    <p:sldId id="316" r:id="rId4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CCECFF"/>
    <a:srgbClr val="FF99FF"/>
    <a:srgbClr val="F99707"/>
    <a:srgbClr val="DC17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58" autoAdjust="0"/>
    <p:restoredTop sz="82442" autoAdjust="0"/>
  </p:normalViewPr>
  <p:slideViewPr>
    <p:cSldViewPr snapToGrid="0">
      <p:cViewPr varScale="1">
        <p:scale>
          <a:sx n="58" d="100"/>
          <a:sy n="58" d="100"/>
        </p:scale>
        <p:origin x="11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A2A4-164D-4E36-BFDA-0CA26AEB941C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DD4CDA-8C09-4CA1-8D38-6C5F3E2069CB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89266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458701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CLASH dans la vision clinique avec les patients orphelins</a:t>
            </a:r>
          </a:p>
          <a:p>
            <a:endParaRPr lang="fr-CA" dirty="0"/>
          </a:p>
          <a:p>
            <a:r>
              <a:rPr lang="fr-CA" dirty="0"/>
              <a:t>Ex : </a:t>
            </a:r>
            <a:r>
              <a:rPr lang="fr-CA" dirty="0" err="1"/>
              <a:t>déprescription</a:t>
            </a:r>
            <a:r>
              <a:rPr lang="fr-CA" dirty="0"/>
              <a:t> asa, ping </a:t>
            </a:r>
            <a:r>
              <a:rPr lang="fr-CA" dirty="0" err="1"/>
              <a:t>pong</a:t>
            </a:r>
            <a:r>
              <a:rPr lang="fr-CA" dirty="0"/>
              <a:t> des spécialistes qui ne veulent pas se commettre. Mais qui a la vue d’ensemble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CABB-0045-49ED-A6C6-D94CF4AF312F}" type="slidenum">
              <a:rPr lang="fr-CA" smtClean="0"/>
              <a:t>16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783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2250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18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9451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/>
              <a:t>Voir avec Venessa ce qui arrive avec ce formulaire ???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886892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Suggestion du CRSP pour l’implantation du GAP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CABB-0045-49ED-A6C6-D94CF4AF312F}" type="slidenum">
              <a:rPr lang="fr-CA" smtClean="0"/>
              <a:t>20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132811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21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2548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À valider avec les autres CIUSSS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22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17665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 err="1"/>
              <a:t>Metanalyse</a:t>
            </a:r>
            <a:r>
              <a:rPr lang="fr-CA" dirty="0"/>
              <a:t> 2021</a:t>
            </a:r>
          </a:p>
          <a:p>
            <a:endParaRPr lang="fr-CA" dirty="0"/>
          </a:p>
          <a:p>
            <a:r>
              <a:rPr lang="fr-CA" dirty="0"/>
              <a:t>Certains patients ont besoin d’être référé pour un suivi annuel, d’autres non. Pharmacien peuvent être en charge de faire le suivi de l’HTA pour 2 ans, SELON VOTRE JUGEMENT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CABB-0045-49ED-A6C6-D94CF4AF312F}" type="slidenum">
              <a:rPr lang="fr-CA" smtClean="0"/>
              <a:t>27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3147544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Transition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3237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Transition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232371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508588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Transition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018770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Transition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626169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Transition ?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29850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CA" sz="1200" dirty="0"/>
              <a:t>Prioriser selon les priorités établies du milieu = je ne l’ai pas vu dans les slide</a:t>
            </a:r>
            <a:r>
              <a:rPr lang="fr-CA" sz="1200" baseline="0" dirty="0"/>
              <a:t> suivante ??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CA" sz="120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57090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Faites un blitz! 1 mois</a:t>
            </a:r>
          </a:p>
          <a:p>
            <a:r>
              <a:rPr lang="fr-CA" dirty="0"/>
              <a:t>Sortez la liste de tous vos patients de 65 ans et+ entrez dans le dossier leur clairance</a:t>
            </a:r>
          </a:p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CABB-0045-49ED-A6C6-D94CF4AF312F}" type="slidenum">
              <a:rPr lang="fr-CA" smtClean="0"/>
              <a:t>36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693363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39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92981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42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69819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dirty="0"/>
              <a:t>Mettre</a:t>
            </a:r>
            <a:r>
              <a:rPr lang="fr-FR" b="1" baseline="0" dirty="0"/>
              <a:t> accès sur les services transitoires qui réfèrent</a:t>
            </a:r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30C021-AD5E-427D-AD44-32E721FEC3F2}" type="slidenum">
              <a:rPr lang="fr-CA" smtClean="0"/>
              <a:t>8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708794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30C021-AD5E-427D-AD44-32E721FEC3F2}" type="slidenum">
              <a:rPr lang="fr-CA" smtClean="0"/>
              <a:t>9</a:t>
            </a:fld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2666477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Majorité</a:t>
            </a:r>
            <a:r>
              <a:rPr lang="fr-CA" baseline="0" dirty="0"/>
              <a:t> pour renouvellement de </a:t>
            </a:r>
            <a:r>
              <a:rPr lang="fr-CA" baseline="0" dirty="0" err="1"/>
              <a:t>meds</a:t>
            </a:r>
            <a:r>
              <a:rPr lang="fr-CA" baseline="0" dirty="0"/>
              <a:t>, BSTL 20% des appels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EF6E0A-F167-4A3F-A1B2-B5C178B8C953}" type="slidenum">
              <a:rPr lang="fr-CA" smtClean="0"/>
              <a:t>10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8188814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Ce qui a été fait à</a:t>
            </a:r>
            <a:r>
              <a:rPr lang="fr-CA" baseline="0" dirty="0"/>
              <a:t> CCOMTL pour augmenter la connaissance du service GAMF et GAP</a:t>
            </a:r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11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29919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b="1" dirty="0">
                <a:solidFill>
                  <a:srgbClr val="FF0000"/>
                </a:solidFill>
              </a:rPr>
              <a:t>Officiellement </a:t>
            </a:r>
          </a:p>
          <a:p>
            <a:r>
              <a:rPr lang="fr-CA" b="1" dirty="0">
                <a:solidFill>
                  <a:srgbClr val="FF0000"/>
                </a:solidFill>
              </a:rPr>
              <a:t>1 juin début </a:t>
            </a:r>
            <a:r>
              <a:rPr lang="fr-CA" dirty="0"/>
              <a:t>partiel au Québec</a:t>
            </a:r>
          </a:p>
          <a:p>
            <a:r>
              <a:rPr lang="fr-CA" dirty="0"/>
              <a:t>Chaque CIUSSS</a:t>
            </a:r>
            <a:r>
              <a:rPr lang="fr-CA" baseline="0" dirty="0"/>
              <a:t> communiquera avec les pharmacies de leur territoire lorsque d’autre trajectoire possible</a:t>
            </a:r>
            <a:endParaRPr lang="fr-CA" dirty="0"/>
          </a:p>
          <a:p>
            <a:endParaRPr lang="fr-CA" dirty="0"/>
          </a:p>
          <a:p>
            <a:r>
              <a:rPr lang="fr-CA" b="1" dirty="0"/>
              <a:t>1 septembre </a:t>
            </a:r>
            <a:r>
              <a:rPr lang="fr-CA" dirty="0"/>
              <a:t>partout et complet</a:t>
            </a:r>
          </a:p>
          <a:p>
            <a:endParaRPr lang="fr-CA" b="1" dirty="0"/>
          </a:p>
          <a:p>
            <a:r>
              <a:rPr lang="fr-CA" b="1" dirty="0"/>
              <a:t>Session info GAP par CIUSSS devrait être en cours ou faite</a:t>
            </a:r>
            <a:r>
              <a:rPr lang="fr-CA" b="1" baseline="0" dirty="0"/>
              <a:t> si question voir avec votre Table locale ou CRSP </a:t>
            </a:r>
            <a:r>
              <a:rPr lang="fr-CA" b="1" baseline="0" dirty="0" err="1"/>
              <a:t>mtl</a:t>
            </a:r>
            <a:endParaRPr lang="fr-CA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12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142151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DD4CDA-8C09-4CA1-8D38-6C5F3E2069CB}" type="slidenum">
              <a:rPr lang="fr-CA" smtClean="0"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15623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03CABB-0045-49ED-A6C6-D94CF4AF312F}" type="slidenum">
              <a:rPr lang="fr-CA" smtClean="0"/>
              <a:t>15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231526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193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843149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509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9398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194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0952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813305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48950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156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65930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74610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387B55C-8D19-409C-9EF6-F481FE5BCD60}" type="datetimeFigureOut">
              <a:rPr lang="fr-CA" smtClean="0"/>
              <a:t>2022-05-09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797EE82-0750-4B93-91E3-F933745E729F}" type="slidenum">
              <a:rPr lang="fr-CA" smtClean="0"/>
              <a:t>‹N°›</a:t>
            </a:fld>
            <a:endParaRPr lang="fr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835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hyperlink" Target="https://www.vgq.qc.ca/Fichiers/Publications/rapport-annuel/165/vgq_ch03_sante_web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iff"/><Relationship Id="rId3" Type="http://schemas.openxmlformats.org/officeDocument/2006/relationships/image" Target="../media/image6.tiff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9.tiff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10.tiff"/><Relationship Id="rId10" Type="http://schemas.openxmlformats.org/officeDocument/2006/relationships/image" Target="../media/image11.tiff"/><Relationship Id="rId4" Type="http://schemas.openxmlformats.org/officeDocument/2006/relationships/image" Target="../media/image6.tiff"/><Relationship Id="rId9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115002" y="1646699"/>
            <a:ext cx="7961996" cy="2816401"/>
          </a:xfrm>
        </p:spPr>
        <p:txBody>
          <a:bodyPr>
            <a:noAutofit/>
          </a:bodyPr>
          <a:lstStyle/>
          <a:p>
            <a:r>
              <a:rPr lang="fr-CA" sz="3600" b="1" dirty="0"/>
              <a:t>Accessibilité des services aux usagers sans médecin de famille</a:t>
            </a:r>
            <a:r>
              <a:rPr lang="fr-CA" sz="3600" dirty="0"/>
              <a:t/>
            </a:r>
            <a:br>
              <a:rPr lang="fr-CA" sz="3600" dirty="0"/>
            </a:br>
            <a:r>
              <a:rPr lang="fr-CA" sz="3600" dirty="0"/>
              <a:t/>
            </a:r>
            <a:br>
              <a:rPr lang="fr-CA" sz="3600" dirty="0"/>
            </a:br>
            <a:r>
              <a:rPr lang="fr-CA" sz="2400" b="1" dirty="0"/>
              <a:t>Guichet d’accès à un médecin de famille (GAMF)</a:t>
            </a:r>
            <a:br>
              <a:rPr lang="fr-CA" sz="2400" b="1" dirty="0"/>
            </a:br>
            <a:r>
              <a:rPr lang="fr-CA" sz="2400" b="1" dirty="0"/>
              <a:t>Guichet d’accès première ligne (GAP)</a:t>
            </a:r>
            <a:r>
              <a:rPr lang="fr-CA" sz="2400" dirty="0"/>
              <a:t/>
            </a:r>
            <a:br>
              <a:rPr lang="fr-CA" sz="2400" dirty="0"/>
            </a:br>
            <a:r>
              <a:rPr lang="fr-CA" sz="2400" dirty="0"/>
              <a:t/>
            </a:r>
            <a:br>
              <a:rPr lang="fr-CA" sz="2400" dirty="0"/>
            </a:br>
            <a:endParaRPr lang="fr-CA" sz="1800" b="1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310062" y="4316928"/>
            <a:ext cx="7766936" cy="21477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Marie-Christine Gras, inf. B. Sc., M. Sc., </a:t>
            </a: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Chef d’administration de programme GMF-R-A-U / GAMF </a:t>
            </a: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Direction des services intégrés de première ligne </a:t>
            </a:r>
          </a:p>
          <a:p>
            <a:pPr>
              <a:spcBef>
                <a:spcPts val="0"/>
              </a:spcBef>
            </a:pPr>
            <a:endParaRPr lang="fr-CA" sz="16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Alexandre Chadi, B. Com., </a:t>
            </a:r>
            <a:r>
              <a:rPr lang="fr-CA" sz="1600" dirty="0" err="1">
                <a:solidFill>
                  <a:schemeClr val="tx1"/>
                </a:solidFill>
              </a:rPr>
              <a:t>Pharm</a:t>
            </a:r>
            <a:r>
              <a:rPr lang="fr-CA" sz="1600" dirty="0">
                <a:solidFill>
                  <a:schemeClr val="tx1"/>
                </a:solidFill>
              </a:rPr>
              <a:t> D., CDE, </a:t>
            </a: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Pharmacien communautaire</a:t>
            </a: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Président de la Table locale des pharmaciens DLM</a:t>
            </a:r>
          </a:p>
          <a:p>
            <a:pPr>
              <a:spcBef>
                <a:spcPts val="0"/>
              </a:spcBef>
            </a:pPr>
            <a:endParaRPr lang="fr-CA" sz="3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fr-CA" sz="1600" dirty="0">
                <a:solidFill>
                  <a:schemeClr val="tx1"/>
                </a:solidFill>
              </a:rPr>
              <a:t>5 mai 2022</a:t>
            </a:r>
          </a:p>
          <a:p>
            <a:endParaRPr lang="fr-CA" sz="1600" dirty="0">
              <a:solidFill>
                <a:schemeClr val="tx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2" y="509951"/>
            <a:ext cx="1853380" cy="819447"/>
          </a:xfrm>
          <a:prstGeom prst="rect">
            <a:avLst/>
          </a:prstGeom>
        </p:spPr>
      </p:pic>
      <p:pic>
        <p:nvPicPr>
          <p:cNvPr id="6" name="Picture 5" descr="Text, chat or text message&#10;&#10;Description automatically generated">
            <a:extLst>
              <a:ext uri="{FF2B5EF4-FFF2-40B4-BE49-F238E27FC236}">
                <a16:creationId xmlns:a16="http://schemas.microsoft.com/office/drawing/2014/main" id="{A30E8D2C-798E-48FA-8100-E6F49CA003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005" y="346841"/>
            <a:ext cx="2484593" cy="121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825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r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22182" y="187391"/>
            <a:ext cx="6969513" cy="1325563"/>
          </a:xfrm>
        </p:spPr>
        <p:txBody>
          <a:bodyPr>
            <a:normAutofit/>
          </a:bodyPr>
          <a:lstStyle/>
          <a:p>
            <a:pPr algn="ctr"/>
            <a:r>
              <a:rPr lang="fr-CA" dirty="0"/>
              <a:t>Filtrage d’appel au GAP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424797" y="1306053"/>
            <a:ext cx="11662711" cy="5071077"/>
            <a:chOff x="424797" y="1306053"/>
            <a:chExt cx="11662711" cy="507107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4797" y="1306053"/>
              <a:ext cx="8059641" cy="5071077"/>
            </a:xfrm>
            <a:prstGeom prst="rect">
              <a:avLst/>
            </a:prstGeom>
          </p:spPr>
        </p:pic>
        <p:grpSp>
          <p:nvGrpSpPr>
            <p:cNvPr id="4" name="Groupe 3"/>
            <p:cNvGrpSpPr/>
            <p:nvPr/>
          </p:nvGrpSpPr>
          <p:grpSpPr>
            <a:xfrm>
              <a:off x="8484438" y="1933204"/>
              <a:ext cx="3603070" cy="4023675"/>
              <a:chOff x="8472389" y="1739129"/>
              <a:chExt cx="3355086" cy="3797500"/>
            </a:xfrm>
          </p:grpSpPr>
          <p:sp>
            <p:nvSpPr>
              <p:cNvPr id="23" name="Rectangle : coins arrondis 12">
                <a:extLst>
                  <a:ext uri="{FF2B5EF4-FFF2-40B4-BE49-F238E27FC236}">
                    <a16:creationId xmlns:a16="http://schemas.microsoft.com/office/drawing/2014/main" id="{94555C6E-7203-C441-B934-B884FE25E59E}"/>
                  </a:ext>
                </a:extLst>
              </p:cNvPr>
              <p:cNvSpPr/>
              <p:nvPr/>
            </p:nvSpPr>
            <p:spPr>
              <a:xfrm>
                <a:off x="9418740" y="1739129"/>
                <a:ext cx="2408733" cy="452175"/>
              </a:xfrm>
              <a:prstGeom prst="roundRect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400" dirty="0"/>
                  <a:t>Clinique de services transitoires</a:t>
                </a:r>
              </a:p>
            </p:txBody>
          </p:sp>
          <p:sp>
            <p:nvSpPr>
              <p:cNvPr id="24" name="Rectangle : coins arrondis 14">
                <a:extLst>
                  <a:ext uri="{FF2B5EF4-FFF2-40B4-BE49-F238E27FC236}">
                    <a16:creationId xmlns:a16="http://schemas.microsoft.com/office/drawing/2014/main" id="{FDD9C00C-D258-3E4A-B7D4-F9C4B0EC2419}"/>
                  </a:ext>
                </a:extLst>
              </p:cNvPr>
              <p:cNvSpPr/>
              <p:nvPr/>
            </p:nvSpPr>
            <p:spPr>
              <a:xfrm>
                <a:off x="9418742" y="2440591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Pharmacies communautaires</a:t>
                </a:r>
              </a:p>
            </p:txBody>
          </p:sp>
          <p:sp>
            <p:nvSpPr>
              <p:cNvPr id="25" name="Rectangle : coins arrondis 15">
                <a:extLst>
                  <a:ext uri="{FF2B5EF4-FFF2-40B4-BE49-F238E27FC236}">
                    <a16:creationId xmlns:a16="http://schemas.microsoft.com/office/drawing/2014/main" id="{74999F32-55CC-384E-91CF-0063B8012F42}"/>
                  </a:ext>
                </a:extLst>
              </p:cNvPr>
              <p:cNvSpPr/>
              <p:nvPr/>
            </p:nvSpPr>
            <p:spPr>
              <a:xfrm>
                <a:off x="9418742" y="2726226"/>
                <a:ext cx="2408733" cy="365124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100" dirty="0">
                    <a:solidFill>
                      <a:schemeClr val="bg1"/>
                    </a:solidFill>
                  </a:rPr>
                  <a:t>GMF / GMF-R / GMF-A /GMF-U / clin. privée</a:t>
                </a:r>
              </a:p>
            </p:txBody>
          </p:sp>
          <p:sp>
            <p:nvSpPr>
              <p:cNvPr id="26" name="Rectangle : coins arrondis 16">
                <a:extLst>
                  <a:ext uri="{FF2B5EF4-FFF2-40B4-BE49-F238E27FC236}">
                    <a16:creationId xmlns:a16="http://schemas.microsoft.com/office/drawing/2014/main" id="{7ECBC6BC-5673-3543-AE77-7E640822C6CE}"/>
                  </a:ext>
                </a:extLst>
              </p:cNvPr>
              <p:cNvSpPr/>
              <p:nvPr/>
            </p:nvSpPr>
            <p:spPr>
              <a:xfrm>
                <a:off x="9416240" y="5269671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SAD et autres services SAPA</a:t>
                </a:r>
              </a:p>
            </p:txBody>
          </p:sp>
          <p:sp>
            <p:nvSpPr>
              <p:cNvPr id="27" name="Rectangle : coins arrondis 17">
                <a:extLst>
                  <a:ext uri="{FF2B5EF4-FFF2-40B4-BE49-F238E27FC236}">
                    <a16:creationId xmlns:a16="http://schemas.microsoft.com/office/drawing/2014/main" id="{F26D7BF3-F387-D24C-A395-8AC78BD0F992}"/>
                  </a:ext>
                </a:extLst>
              </p:cNvPr>
              <p:cNvSpPr/>
              <p:nvPr/>
            </p:nvSpPr>
            <p:spPr>
              <a:xfrm>
                <a:off x="9408004" y="4365192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Jeunesse</a:t>
                </a:r>
              </a:p>
            </p:txBody>
          </p:sp>
          <p:sp>
            <p:nvSpPr>
              <p:cNvPr id="28" name="Rectangle : coins arrondis 18">
                <a:extLst>
                  <a:ext uri="{FF2B5EF4-FFF2-40B4-BE49-F238E27FC236}">
                    <a16:creationId xmlns:a16="http://schemas.microsoft.com/office/drawing/2014/main" id="{1E2FEAD3-ADCD-5249-955C-E45A5B65B8D2}"/>
                  </a:ext>
                </a:extLst>
              </p:cNvPr>
              <p:cNvSpPr/>
              <p:nvPr/>
            </p:nvSpPr>
            <p:spPr>
              <a:xfrm>
                <a:off x="9412506" y="4662675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Santé mentale </a:t>
                </a:r>
              </a:p>
            </p:txBody>
          </p:sp>
          <p:sp>
            <p:nvSpPr>
              <p:cNvPr id="29" name="Rectangle : coins arrondis 19">
                <a:extLst>
                  <a:ext uri="{FF2B5EF4-FFF2-40B4-BE49-F238E27FC236}">
                    <a16:creationId xmlns:a16="http://schemas.microsoft.com/office/drawing/2014/main" id="{ACEF1611-E96C-4E40-9314-2EC17EA0AEB0}"/>
                  </a:ext>
                </a:extLst>
              </p:cNvPr>
              <p:cNvSpPr/>
              <p:nvPr/>
            </p:nvSpPr>
            <p:spPr>
              <a:xfrm>
                <a:off x="9416240" y="4962641"/>
                <a:ext cx="2408733" cy="266959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DI-TSA-DP </a:t>
                </a:r>
              </a:p>
            </p:txBody>
          </p:sp>
          <p:sp>
            <p:nvSpPr>
              <p:cNvPr id="30" name="Rectangle : coins arrondis 20">
                <a:extLst>
                  <a:ext uri="{FF2B5EF4-FFF2-40B4-BE49-F238E27FC236}">
                    <a16:creationId xmlns:a16="http://schemas.microsoft.com/office/drawing/2014/main" id="{B626DB5D-C1C3-3048-9CCF-823F6D3672BF}"/>
                  </a:ext>
                </a:extLst>
              </p:cNvPr>
              <p:cNvSpPr/>
              <p:nvPr/>
            </p:nvSpPr>
            <p:spPr>
              <a:xfrm>
                <a:off x="9408004" y="4075648"/>
                <a:ext cx="2408733" cy="266959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Services généraux 1</a:t>
                </a:r>
                <a:r>
                  <a:rPr lang="fr-FR" sz="1200" baseline="30000" dirty="0"/>
                  <a:t>ère</a:t>
                </a:r>
                <a:r>
                  <a:rPr lang="fr-FR" sz="1200" dirty="0"/>
                  <a:t> ligne </a:t>
                </a:r>
              </a:p>
            </p:txBody>
          </p:sp>
          <p:pic>
            <p:nvPicPr>
              <p:cNvPr id="31" name="Image 30">
                <a:extLst>
                  <a:ext uri="{FF2B5EF4-FFF2-40B4-BE49-F238E27FC236}">
                    <a16:creationId xmlns:a16="http://schemas.microsoft.com/office/drawing/2014/main" id="{10CFDEC0-A39F-C741-9114-814ACBE59D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11560167" y="1817713"/>
                <a:ext cx="260122" cy="260122"/>
              </a:xfrm>
              <a:prstGeom prst="rect">
                <a:avLst/>
              </a:prstGeom>
            </p:spPr>
          </p:pic>
          <p:pic>
            <p:nvPicPr>
              <p:cNvPr id="32" name="Image 31">
                <a:extLst>
                  <a:ext uri="{FF2B5EF4-FFF2-40B4-BE49-F238E27FC236}">
                    <a16:creationId xmlns:a16="http://schemas.microsoft.com/office/drawing/2014/main" id="{0CDBED66-CE3F-D747-A45A-48E3893318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flipH="1">
                <a:off x="11376839" y="1946345"/>
                <a:ext cx="260122" cy="260122"/>
              </a:xfrm>
              <a:prstGeom prst="rect">
                <a:avLst/>
              </a:prstGeom>
            </p:spPr>
          </p:pic>
          <p:sp>
            <p:nvSpPr>
              <p:cNvPr id="38" name="Rectangle : coins arrondis 48">
                <a:extLst>
                  <a:ext uri="{FF2B5EF4-FFF2-40B4-BE49-F238E27FC236}">
                    <a16:creationId xmlns:a16="http://schemas.microsoft.com/office/drawing/2014/main" id="{5565B5FD-51A3-9148-A19D-77318A505065}"/>
                  </a:ext>
                </a:extLst>
              </p:cNvPr>
              <p:cNvSpPr/>
              <p:nvPr/>
            </p:nvSpPr>
            <p:spPr>
              <a:xfrm>
                <a:off x="9411555" y="3125096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Organismes communautaires</a:t>
                </a:r>
              </a:p>
            </p:txBody>
          </p:sp>
          <p:sp>
            <p:nvSpPr>
              <p:cNvPr id="39" name="Rectangle : coins arrondis 49">
                <a:extLst>
                  <a:ext uri="{FF2B5EF4-FFF2-40B4-BE49-F238E27FC236}">
                    <a16:creationId xmlns:a16="http://schemas.microsoft.com/office/drawing/2014/main" id="{B5745DBD-A7DA-7942-98BD-FD5E2FFE6E3C}"/>
                  </a:ext>
                </a:extLst>
              </p:cNvPr>
              <p:cNvSpPr/>
              <p:nvPr/>
            </p:nvSpPr>
            <p:spPr>
              <a:xfrm>
                <a:off x="9416240" y="3794747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Urgence</a:t>
                </a:r>
              </a:p>
            </p:txBody>
          </p:sp>
          <p:sp>
            <p:nvSpPr>
              <p:cNvPr id="40" name="Rectangle : coins arrondis 50">
                <a:extLst>
                  <a:ext uri="{FF2B5EF4-FFF2-40B4-BE49-F238E27FC236}">
                    <a16:creationId xmlns:a16="http://schemas.microsoft.com/office/drawing/2014/main" id="{676BAF78-07C0-EA47-AC1A-C55690781053}"/>
                  </a:ext>
                </a:extLst>
              </p:cNvPr>
              <p:cNvSpPr/>
              <p:nvPr/>
            </p:nvSpPr>
            <p:spPr>
              <a:xfrm>
                <a:off x="9416241" y="3415101"/>
                <a:ext cx="2408733" cy="266958"/>
              </a:xfrm>
              <a:prstGeom prst="roundRect">
                <a:avLst/>
              </a:prstGeom>
              <a:solidFill>
                <a:schemeClr val="accent5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dirty="0"/>
                  <a:t>Info-santé / info-social</a:t>
                </a:r>
              </a:p>
            </p:txBody>
          </p:sp>
          <p:cxnSp>
            <p:nvCxnSpPr>
              <p:cNvPr id="42" name="Connecteur droit avec flèche 41">
                <a:extLst>
                  <a:ext uri="{FF2B5EF4-FFF2-40B4-BE49-F238E27FC236}">
                    <a16:creationId xmlns:a16="http://schemas.microsoft.com/office/drawing/2014/main" id="{AC7DEE06-765B-0943-8B68-AB4F360238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629" y="2919699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Connecteur droit avec flèche 42">
                <a:extLst>
                  <a:ext uri="{FF2B5EF4-FFF2-40B4-BE49-F238E27FC236}">
                    <a16:creationId xmlns:a16="http://schemas.microsoft.com/office/drawing/2014/main" id="{F62BE886-7F96-0141-ADF0-0B3FD9E9721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7159" y="2574070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Connecteur droit avec flèche 43">
                <a:extLst>
                  <a:ext uri="{FF2B5EF4-FFF2-40B4-BE49-F238E27FC236}">
                    <a16:creationId xmlns:a16="http://schemas.microsoft.com/office/drawing/2014/main" id="{EEF6FDA4-ADE3-1448-8CEE-DCF34146E6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93" y="3270874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Connecteur droit avec flèche 44">
                <a:extLst>
                  <a:ext uri="{FF2B5EF4-FFF2-40B4-BE49-F238E27FC236}">
                    <a16:creationId xmlns:a16="http://schemas.microsoft.com/office/drawing/2014/main" id="{96ACF8DC-A5CE-7D48-BC40-26035104FD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7159" y="3548580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FB0AA8D2-AF40-1744-862B-12F1AC75ED6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92" y="3952771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8" name="Connecteur droit avec flèche 47">
                <a:extLst>
                  <a:ext uri="{FF2B5EF4-FFF2-40B4-BE49-F238E27FC236}">
                    <a16:creationId xmlns:a16="http://schemas.microsoft.com/office/drawing/2014/main" id="{A97FCDC4-0A6D-9F46-BB2F-7033C8164C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92" y="4221828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Connecteur droit avec flèche 48">
                <a:extLst>
                  <a:ext uri="{FF2B5EF4-FFF2-40B4-BE49-F238E27FC236}">
                    <a16:creationId xmlns:a16="http://schemas.microsoft.com/office/drawing/2014/main" id="{BA342776-BDD6-7648-A73E-BA78F12FE15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91" y="4498671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0" name="Connecteur droit avec flèche 49">
                <a:extLst>
                  <a:ext uri="{FF2B5EF4-FFF2-40B4-BE49-F238E27FC236}">
                    <a16:creationId xmlns:a16="http://schemas.microsoft.com/office/drawing/2014/main" id="{271C82B8-64CA-A74A-89CD-CE359894A2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7159" y="4796154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61550959-2721-1E4F-BA4D-91EDB47FD4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80629" y="5096120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2" name="Connecteur droit avec flèche 51">
                <a:extLst>
                  <a:ext uri="{FF2B5EF4-FFF2-40B4-BE49-F238E27FC236}">
                    <a16:creationId xmlns:a16="http://schemas.microsoft.com/office/drawing/2014/main" id="{0DCD3104-4308-0941-B481-1F87552359A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90" y="5403150"/>
                <a:ext cx="935611" cy="0"/>
              </a:xfrm>
              <a:prstGeom prst="straightConnector1">
                <a:avLst/>
              </a:prstGeom>
              <a:ln w="28575">
                <a:headEnd type="arrow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Connecteur droit avec flèche 52">
                <a:extLst>
                  <a:ext uri="{FF2B5EF4-FFF2-40B4-BE49-F238E27FC236}">
                    <a16:creationId xmlns:a16="http://schemas.microsoft.com/office/drawing/2014/main" id="{FD171F56-E3EE-E745-B28B-267C68145AC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72389" y="1993937"/>
                <a:ext cx="935611" cy="0"/>
              </a:xfrm>
              <a:prstGeom prst="straightConnector1">
                <a:avLst/>
              </a:prstGeom>
              <a:ln w="28575">
                <a:headEnd type="none" w="med" len="med"/>
                <a:tailEnd type="arrow" w="med" len="med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9561104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748" y="0"/>
            <a:ext cx="4437127" cy="6858000"/>
          </a:xfrm>
          <a:prstGeom prst="rect">
            <a:avLst/>
          </a:prstGeom>
        </p:spPr>
      </p:pic>
      <p:pic>
        <p:nvPicPr>
          <p:cNvPr id="4" name="Image 3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63" y="0"/>
            <a:ext cx="492492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482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3565" y="390486"/>
            <a:ext cx="10364451" cy="1037261"/>
          </a:xfrm>
        </p:spPr>
        <p:txBody>
          <a:bodyPr/>
          <a:lstStyle/>
          <a:p>
            <a:r>
              <a:rPr lang="fr-CA" dirty="0"/>
              <a:t>Début du GAP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8032" y="1941094"/>
            <a:ext cx="3561973" cy="43055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sz="2400" dirty="0"/>
              <a:t>Début 1 juin 2022 partout au Québec de façon graduelle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r-CA" sz="24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r-CA" dirty="0"/>
              <a:t>pour les clients inscrits sur le GAMF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2400" dirty="0"/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r-CA" sz="2400" dirty="0"/>
              <a:t> À Montréal </a:t>
            </a:r>
          </a:p>
          <a:p>
            <a:pPr marL="449263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r-CA" sz="2400" dirty="0"/>
              <a:t>pour 60 ans et +</a:t>
            </a:r>
          </a:p>
          <a:p>
            <a:pPr marL="449263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2400" dirty="0"/>
          </a:p>
        </p:txBody>
      </p:sp>
      <p:pic>
        <p:nvPicPr>
          <p:cNvPr id="4" name="Espace réservé du contenu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005" y="1941094"/>
            <a:ext cx="8073559" cy="385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666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92968" y="313096"/>
            <a:ext cx="8390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4800" dirty="0"/>
              <a:t>Comment préparer sa pharmacie </a:t>
            </a:r>
          </a:p>
          <a:p>
            <a:r>
              <a:rPr lang="fr-CA" sz="4800" dirty="0"/>
              <a:t>pour le GAP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99" y="2911642"/>
            <a:ext cx="2724150" cy="1676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22" y="4588042"/>
            <a:ext cx="3028950" cy="151447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104" y="2594271"/>
            <a:ext cx="265747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87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AF5BE-C9BD-42D0-AAE1-3B9F25D05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3" y="81555"/>
            <a:ext cx="11409680" cy="1596177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Les soins cliniques</a:t>
            </a:r>
            <a:br>
              <a:rPr lang="fr-CA" dirty="0"/>
            </a:br>
            <a:r>
              <a:rPr lang="fr-CA" dirty="0"/>
              <a:t>une intégration progressive au rôle du pharmacien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058FFE3-E458-46D0-A1CA-704150DBC1F1}"/>
              </a:ext>
            </a:extLst>
          </p:cNvPr>
          <p:cNvSpPr/>
          <p:nvPr/>
        </p:nvSpPr>
        <p:spPr>
          <a:xfrm>
            <a:off x="1562101" y="3632200"/>
            <a:ext cx="9438640" cy="1239520"/>
          </a:xfrm>
          <a:prstGeom prst="rightArrow">
            <a:avLst/>
          </a:prstGeom>
          <a:solidFill>
            <a:srgbClr val="F99707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496205-73B6-422A-98A3-D2BFCF9E065E}"/>
              </a:ext>
            </a:extLst>
          </p:cNvPr>
          <p:cNvSpPr txBox="1"/>
          <p:nvPr/>
        </p:nvSpPr>
        <p:spPr>
          <a:xfrm>
            <a:off x="1562101" y="2531515"/>
            <a:ext cx="271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Loi 90 : refus, opinion, COU, anticoagulothérapie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F85E49-F3BE-4476-BFB1-8EA73B77E05D}"/>
              </a:ext>
            </a:extLst>
          </p:cNvPr>
          <p:cNvSpPr txBox="1"/>
          <p:nvPr/>
        </p:nvSpPr>
        <p:spPr>
          <a:xfrm>
            <a:off x="4739640" y="2119497"/>
            <a:ext cx="27127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Loi 41 : prolongation, prise en charge, substitution, condition mineurs, test de laboratoires, admin pour démonstration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CB8335-CFD4-4AB6-82CF-9D8631F81583}"/>
              </a:ext>
            </a:extLst>
          </p:cNvPr>
          <p:cNvSpPr txBox="1"/>
          <p:nvPr/>
        </p:nvSpPr>
        <p:spPr>
          <a:xfrm>
            <a:off x="8156566" y="2260414"/>
            <a:ext cx="27127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Loi 31 : ajustements, vaccination, élargissement des modalités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6C67F9-736A-4D96-83C6-0933AB355B62}"/>
              </a:ext>
            </a:extLst>
          </p:cNvPr>
          <p:cNvCxnSpPr/>
          <p:nvPr/>
        </p:nvCxnSpPr>
        <p:spPr>
          <a:xfrm>
            <a:off x="2618741" y="392684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43F7A13-52FD-42C0-B1D2-27FE5B4D32CB}"/>
              </a:ext>
            </a:extLst>
          </p:cNvPr>
          <p:cNvCxnSpPr/>
          <p:nvPr/>
        </p:nvCxnSpPr>
        <p:spPr>
          <a:xfrm>
            <a:off x="5849621" y="395732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DF6E1CF-27DE-4710-BA00-82D2EFC1C46F}"/>
              </a:ext>
            </a:extLst>
          </p:cNvPr>
          <p:cNvCxnSpPr/>
          <p:nvPr/>
        </p:nvCxnSpPr>
        <p:spPr>
          <a:xfrm>
            <a:off x="9080501" y="3957320"/>
            <a:ext cx="0" cy="60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37CC334-B626-4506-8AB1-4B9007A5F35D}"/>
              </a:ext>
            </a:extLst>
          </p:cNvPr>
          <p:cNvSpPr txBox="1"/>
          <p:nvPr/>
        </p:nvSpPr>
        <p:spPr>
          <a:xfrm>
            <a:off x="2298534" y="3612250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02DD55-83E6-4FCB-AE60-9304DF44F81A}"/>
              </a:ext>
            </a:extLst>
          </p:cNvPr>
          <p:cNvSpPr txBox="1"/>
          <p:nvPr/>
        </p:nvSpPr>
        <p:spPr>
          <a:xfrm>
            <a:off x="5504013" y="3596825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2015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573EEFD-DB78-4C42-879B-7EEC3323BA8A}"/>
              </a:ext>
            </a:extLst>
          </p:cNvPr>
          <p:cNvSpPr txBox="1"/>
          <p:nvPr/>
        </p:nvSpPr>
        <p:spPr>
          <a:xfrm>
            <a:off x="8709492" y="3587988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2020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DD7D13-AB9F-4E4A-846B-156070028B60}"/>
              </a:ext>
            </a:extLst>
          </p:cNvPr>
          <p:cNvSpPr txBox="1"/>
          <p:nvPr/>
        </p:nvSpPr>
        <p:spPr>
          <a:xfrm>
            <a:off x="3031406" y="4891670"/>
            <a:ext cx="24868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Ordonnance collective régionales et nationales (cessation tabagique, bandelettes, oxyure, maladie de Lyme)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EC68E2-2EDF-483A-8A79-47747D0E76CC}"/>
              </a:ext>
            </a:extLst>
          </p:cNvPr>
          <p:cNvSpPr txBox="1"/>
          <p:nvPr/>
        </p:nvSpPr>
        <p:spPr>
          <a:xfrm>
            <a:off x="6281421" y="4871720"/>
            <a:ext cx="2303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Délégation de la prise en charge de l’anticoagulothérapie</a:t>
            </a:r>
          </a:p>
        </p:txBody>
      </p:sp>
    </p:spTree>
    <p:extLst>
      <p:ext uri="{BB962C8B-B14F-4D97-AF65-F5344CB8AC3E}">
        <p14:creationId xmlns:p14="http://schemas.microsoft.com/office/powerpoint/2010/main" val="2934786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8FAC0-3FE5-4E56-9C0A-441CDF679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44" y="284352"/>
            <a:ext cx="10364451" cy="1327941"/>
          </a:xfrm>
        </p:spPr>
        <p:txBody>
          <a:bodyPr/>
          <a:lstStyle/>
          <a:p>
            <a:pPr algn="ctr"/>
            <a:r>
              <a:rPr lang="fr-CA" dirty="0"/>
              <a:t>Planifier la surveillance de la thérapie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443B20-D1EF-4D37-9F82-01E3F726A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696" y="1754416"/>
            <a:ext cx="6689558" cy="3095635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fr-CA" sz="2400" cap="none" dirty="0"/>
              <a:t>Investir son temps clinique où ça compte</a:t>
            </a:r>
          </a:p>
          <a:p>
            <a:pPr>
              <a:lnSpc>
                <a:spcPct val="100000"/>
              </a:lnSpc>
            </a:pPr>
            <a:r>
              <a:rPr lang="fr-CA" sz="2400" cap="none" dirty="0"/>
              <a:t>Approche vigie (OPQ)</a:t>
            </a:r>
          </a:p>
          <a:p>
            <a:pPr lvl="1">
              <a:lnSpc>
                <a:spcPct val="100000"/>
              </a:lnSpc>
            </a:pPr>
            <a:r>
              <a:rPr lang="fr-CA" sz="2400" cap="none" dirty="0"/>
              <a:t>Vigilance + agilité</a:t>
            </a:r>
          </a:p>
          <a:p>
            <a:pPr lvl="1">
              <a:lnSpc>
                <a:spcPct val="100000"/>
              </a:lnSpc>
            </a:pPr>
            <a:r>
              <a:rPr lang="fr-CA" sz="2400" cap="none" dirty="0"/>
              <a:t>Moduler ses activités de surveillance en fonction du niveau d’intensité requis.</a:t>
            </a:r>
          </a:p>
          <a:p>
            <a:pPr lvl="1">
              <a:lnSpc>
                <a:spcPct val="100000"/>
              </a:lnSpc>
            </a:pPr>
            <a:r>
              <a:rPr lang="fr-CA" sz="2400" cap="none" dirty="0"/>
              <a:t>Planification des effectifs pour la surveillance selon les besoins de sa population </a:t>
            </a:r>
          </a:p>
          <a:p>
            <a:endParaRPr lang="fr-CA" sz="2400" cap="non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0D72A1-EA71-4BE3-90D4-4E430125E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2510" y="1931550"/>
            <a:ext cx="4904663" cy="2758873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27582D59-E8D3-4047-AA6D-762637CD8BD7}"/>
              </a:ext>
            </a:extLst>
          </p:cNvPr>
          <p:cNvSpPr txBox="1">
            <a:spLocks/>
          </p:cNvSpPr>
          <p:nvPr/>
        </p:nvSpPr>
        <p:spPr>
          <a:xfrm>
            <a:off x="371696" y="4867557"/>
            <a:ext cx="8724179" cy="151494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CA" sz="2400" dirty="0"/>
              <a:t>Importance de planifier en équipe : </a:t>
            </a:r>
          </a:p>
          <a:p>
            <a:pPr lvl="1"/>
            <a:r>
              <a:rPr lang="fr-CA" dirty="0"/>
              <a:t>Qui sont vos populations plus vulnérables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fr-CA" dirty="0"/>
              <a:t> </a:t>
            </a:r>
          </a:p>
          <a:p>
            <a:pPr lvl="1"/>
            <a:r>
              <a:rPr lang="fr-CA" dirty="0"/>
              <a:t>Que faites-vous pour la surveillance de leur thérapie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1"/>
            <a:r>
              <a:rPr lang="fr-CA" dirty="0"/>
              <a:t>Quelle temps allouez-vous pour ces activités</a:t>
            </a:r>
            <a:r>
              <a:rPr lang="fr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fr-CA" sz="2400" dirty="0"/>
          </a:p>
        </p:txBody>
      </p:sp>
    </p:spTree>
    <p:extLst>
      <p:ext uri="{BB962C8B-B14F-4D97-AF65-F5344CB8AC3E}">
        <p14:creationId xmlns:p14="http://schemas.microsoft.com/office/powerpoint/2010/main" val="1480015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loud 10">
            <a:extLst>
              <a:ext uri="{FF2B5EF4-FFF2-40B4-BE49-F238E27FC236}">
                <a16:creationId xmlns:a16="http://schemas.microsoft.com/office/drawing/2014/main" id="{A1CF849F-D83F-4C6A-ACF6-2AA0CB05933D}"/>
              </a:ext>
            </a:extLst>
          </p:cNvPr>
          <p:cNvSpPr/>
          <p:nvPr/>
        </p:nvSpPr>
        <p:spPr>
          <a:xfrm>
            <a:off x="8745398" y="370621"/>
            <a:ext cx="3446601" cy="2108884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BFD28D-D748-4DBA-BC6B-4C7BCC86CC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3714" y="416011"/>
            <a:ext cx="11850003" cy="1114001"/>
          </a:xfrm>
        </p:spPr>
        <p:txBody>
          <a:bodyPr>
            <a:normAutofit/>
          </a:bodyPr>
          <a:lstStyle/>
          <a:p>
            <a:r>
              <a:rPr lang="fr-CA" sz="3600" dirty="0"/>
              <a:t>Mais qui sont concrètement </a:t>
            </a:r>
            <a:br>
              <a:rPr lang="fr-CA" sz="3600" dirty="0"/>
            </a:br>
            <a:r>
              <a:rPr lang="fr-CA" sz="3600" dirty="0"/>
              <a:t>les patients orphelins ?</a:t>
            </a:r>
            <a:endParaRPr lang="fr-CA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7A5382-A604-457F-8C96-A0A67A959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4480" y="4880623"/>
            <a:ext cx="3423920" cy="1606756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5DB761-B293-4D21-8748-957C6D9B58C1}"/>
              </a:ext>
            </a:extLst>
          </p:cNvPr>
          <p:cNvSpPr txBox="1"/>
          <p:nvPr/>
        </p:nvSpPr>
        <p:spPr>
          <a:xfrm>
            <a:off x="295835" y="6492875"/>
            <a:ext cx="11896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MSSS. (2020) Rapport du vérificateur 2020-2021. Disponible : </a:t>
            </a:r>
            <a:r>
              <a:rPr lang="fr-CA" sz="1400" dirty="0">
                <a:hlinkClick r:id="rId4"/>
              </a:rPr>
              <a:t>https://www.vgq.qc.ca/Fichiers/Publications/rapport-annuel/165/vgq_ch03_sante_web.pdf</a:t>
            </a:r>
            <a:r>
              <a:rPr lang="fr-CA" sz="1400" dirty="0"/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3B46183-6432-4F3A-8762-E4B09E6AD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953" y="4902916"/>
            <a:ext cx="3935448" cy="16023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7EBAEC-B105-4BC0-A14F-2963A7FBEA64}"/>
              </a:ext>
            </a:extLst>
          </p:cNvPr>
          <p:cNvSpPr txBox="1"/>
          <p:nvPr/>
        </p:nvSpPr>
        <p:spPr>
          <a:xfrm>
            <a:off x="1599753" y="4460503"/>
            <a:ext cx="8143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800" b="1" dirty="0"/>
              <a:t>Rapport du vérificateur 2020-2021</a:t>
            </a:r>
            <a:endParaRPr lang="fr-CA" b="1" dirty="0"/>
          </a:p>
        </p:txBody>
      </p:sp>
      <p:pic>
        <p:nvPicPr>
          <p:cNvPr id="1026" name="Picture 2" descr="Desktop - Free computer icons">
            <a:extLst>
              <a:ext uri="{FF2B5EF4-FFF2-40B4-BE49-F238E27FC236}">
                <a16:creationId xmlns:a16="http://schemas.microsoft.com/office/drawing/2014/main" id="{FA0AD2AB-A8EB-4839-8FE0-00B69C547A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399" y="2552586"/>
            <a:ext cx="1981647" cy="1981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39954-EB5B-42A5-B94C-3C126F371769}"/>
              </a:ext>
            </a:extLst>
          </p:cNvPr>
          <p:cNvSpPr txBox="1"/>
          <p:nvPr/>
        </p:nvSpPr>
        <p:spPr>
          <a:xfrm>
            <a:off x="943714" y="1806958"/>
            <a:ext cx="720224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Barrières d’accès au système de santé </a:t>
            </a:r>
          </a:p>
          <a:p>
            <a:r>
              <a:rPr lang="fr-CA" sz="2400" dirty="0"/>
              <a:t>	- Manque d’information sur sa santé</a:t>
            </a:r>
          </a:p>
          <a:p>
            <a:r>
              <a:rPr lang="fr-CA" sz="2400" dirty="0"/>
              <a:t>	- Manque de leadership (opportunités manquées)</a:t>
            </a:r>
          </a:p>
          <a:p>
            <a:r>
              <a:rPr lang="fr-CA" sz="2400" dirty="0"/>
              <a:t>	- Guérison &gt; prévention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A" sz="2400" dirty="0"/>
              <a:t>La pharmacie est souvent le seul contact accessible à un professionnel de la santé</a:t>
            </a:r>
          </a:p>
          <a:p>
            <a:endParaRPr lang="fr-CA" sz="2400" dirty="0"/>
          </a:p>
          <a:p>
            <a:endParaRPr lang="fr-CA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CFD63B-938D-4DEC-B941-7FC4A5B298F2}"/>
              </a:ext>
            </a:extLst>
          </p:cNvPr>
          <p:cNvSpPr txBox="1"/>
          <p:nvPr/>
        </p:nvSpPr>
        <p:spPr>
          <a:xfrm>
            <a:off x="9112101" y="812512"/>
            <a:ext cx="307989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Prolongations fréquentes</a:t>
            </a:r>
          </a:p>
          <a:p>
            <a:r>
              <a:rPr lang="fr-CA" sz="1400" dirty="0"/>
              <a:t>Plusieurs spécialistes, mais aucun ‘’chef d’orchestre’’</a:t>
            </a:r>
          </a:p>
          <a:p>
            <a:r>
              <a:rPr lang="fr-CA" sz="1400" dirty="0"/>
              <a:t>Visite fréquentes aux urgences</a:t>
            </a:r>
          </a:p>
          <a:p>
            <a:r>
              <a:rPr lang="fr-CA" sz="1400" dirty="0"/>
              <a:t>Inobservance</a:t>
            </a: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CBD805BE-5DD5-4760-9E78-A6C96C3FC1F0}"/>
              </a:ext>
            </a:extLst>
          </p:cNvPr>
          <p:cNvSpPr/>
          <p:nvPr/>
        </p:nvSpPr>
        <p:spPr>
          <a:xfrm>
            <a:off x="10491351" y="2534683"/>
            <a:ext cx="756935" cy="437879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6A32CA8A-391D-4F52-944F-4D9F412BA3B7}"/>
              </a:ext>
            </a:extLst>
          </p:cNvPr>
          <p:cNvSpPr/>
          <p:nvPr/>
        </p:nvSpPr>
        <p:spPr>
          <a:xfrm>
            <a:off x="10262041" y="3074581"/>
            <a:ext cx="390009" cy="283513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4071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46945-5423-4097-B8D4-BC6B63C20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305" y="227313"/>
            <a:ext cx="10364451" cy="1596177"/>
          </a:xfrm>
        </p:spPr>
        <p:txBody>
          <a:bodyPr/>
          <a:lstStyle/>
          <a:p>
            <a:pPr algn="ctr"/>
            <a:r>
              <a:rPr lang="fr-CA" dirty="0"/>
              <a:t>Comment est-ce que le GAP peut faciliter </a:t>
            </a:r>
            <a:br>
              <a:rPr lang="fr-CA" dirty="0"/>
            </a:br>
            <a:r>
              <a:rPr lang="fr-CA" dirty="0"/>
              <a:t>ma pratique en pharmacie ?</a:t>
            </a:r>
            <a:endParaRPr lang="fr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87E7DE3-20AA-41FE-8EFE-1D854DD7EE80}"/>
              </a:ext>
            </a:extLst>
          </p:cNvPr>
          <p:cNvSpPr txBox="1">
            <a:spLocks/>
          </p:cNvSpPr>
          <p:nvPr/>
        </p:nvSpPr>
        <p:spPr>
          <a:xfrm>
            <a:off x="530869" y="2231361"/>
            <a:ext cx="6936731" cy="36811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fr-CA" sz="2400" cap="none" dirty="0"/>
              <a:t>Simplifier la navigation des patients orphelins vers un MD ou une IPS</a:t>
            </a:r>
          </a:p>
          <a:p>
            <a:pPr>
              <a:lnSpc>
                <a:spcPct val="100000"/>
              </a:lnSpc>
            </a:pPr>
            <a:r>
              <a:rPr lang="fr-CA" sz="2400" cap="none" dirty="0"/>
              <a:t>Augmenter les références en pharmacie pour les consultations de Loi 31</a:t>
            </a:r>
          </a:p>
          <a:p>
            <a:pPr>
              <a:lnSpc>
                <a:spcPct val="100000"/>
              </a:lnSpc>
            </a:pPr>
            <a:r>
              <a:rPr lang="fr-CA" sz="2400" cap="none" dirty="0"/>
              <a:t>Faciliter l’ajustement des médicaments en pharmacie pour des conditions chroniques</a:t>
            </a:r>
          </a:p>
          <a:p>
            <a:pPr>
              <a:lnSpc>
                <a:spcPct val="100000"/>
              </a:lnSpc>
            </a:pPr>
            <a:r>
              <a:rPr lang="fr-CA" sz="2400" cap="none" dirty="0"/>
              <a:t>Support d’IPS ou de médecins pouvant rapidement répondre à une situation décompensée</a:t>
            </a:r>
          </a:p>
          <a:p>
            <a:pPr>
              <a:lnSpc>
                <a:spcPct val="100000"/>
              </a:lnSpc>
            </a:pPr>
            <a:r>
              <a:rPr lang="fr-CA" sz="2400" cap="none" dirty="0"/>
              <a:t>Valoriser le rôle clinique du pharmacien</a:t>
            </a:r>
          </a:p>
          <a:p>
            <a:endParaRPr lang="fr-CA" sz="2400" cap="none" dirty="0"/>
          </a:p>
        </p:txBody>
      </p:sp>
      <p:pic>
        <p:nvPicPr>
          <p:cNvPr id="2050" name="Picture 2" descr="Les avantages des petits investisseurs sur les grands | Finance et  Investissement">
            <a:extLst>
              <a:ext uri="{FF2B5EF4-FFF2-40B4-BE49-F238E27FC236}">
                <a16:creationId xmlns:a16="http://schemas.microsoft.com/office/drawing/2014/main" id="{A988037E-0D9F-40B1-9424-B64D8CB60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680" y="2232782"/>
            <a:ext cx="4114801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096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9832" y="630621"/>
            <a:ext cx="10058400" cy="907043"/>
          </a:xfrm>
        </p:spPr>
        <p:txBody>
          <a:bodyPr/>
          <a:lstStyle/>
          <a:p>
            <a:pPr algn="ctr"/>
            <a:r>
              <a:rPr lang="fr-CA" dirty="0"/>
              <a:t>Trajectoires et formulaires</a:t>
            </a:r>
            <a:endParaRPr lang="fr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234" y="1976284"/>
            <a:ext cx="6231531" cy="4094363"/>
          </a:xfrm>
        </p:spPr>
      </p:pic>
    </p:spTree>
    <p:extLst>
      <p:ext uri="{BB962C8B-B14F-4D97-AF65-F5344CB8AC3E}">
        <p14:creationId xmlns:p14="http://schemas.microsoft.com/office/powerpoint/2010/main" val="13655643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5FEE-8713-4E9F-9F58-8F1FAFD0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262759"/>
            <a:ext cx="12115800" cy="790054"/>
          </a:xfrm>
        </p:spPr>
        <p:txBody>
          <a:bodyPr>
            <a:normAutofit/>
          </a:bodyPr>
          <a:lstStyle/>
          <a:p>
            <a:r>
              <a:rPr lang="fr-CA" dirty="0"/>
              <a:t>1) Trajectoire référence ponctuelle </a:t>
            </a:r>
            <a:r>
              <a:rPr lang="fr-CA" sz="2800" dirty="0"/>
              <a:t>(PAR LE PHARMACIEN)</a:t>
            </a:r>
            <a:endParaRPr lang="fr-C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83F75E-7BE6-4B82-BCFC-8F7328466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907" y="1128279"/>
            <a:ext cx="4734013" cy="55295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C0C0A7-C181-4407-89E2-91438BFFDC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28279"/>
            <a:ext cx="5173818" cy="5610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061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889" y="545367"/>
            <a:ext cx="10515600" cy="1325563"/>
          </a:xfrm>
        </p:spPr>
        <p:txBody>
          <a:bodyPr/>
          <a:lstStyle/>
          <a:p>
            <a:r>
              <a:rPr lang="fr-CA" dirty="0"/>
              <a:t>Conflit d’intérêt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211264"/>
            <a:ext cx="10515600" cy="2017835"/>
          </a:xfrm>
        </p:spPr>
        <p:txBody>
          <a:bodyPr/>
          <a:lstStyle/>
          <a:p>
            <a:r>
              <a:rPr lang="fr-CA" sz="2800" dirty="0"/>
              <a:t>Aucun</a:t>
            </a:r>
          </a:p>
        </p:txBody>
      </p:sp>
    </p:spTree>
    <p:extLst>
      <p:ext uri="{BB962C8B-B14F-4D97-AF65-F5344CB8AC3E}">
        <p14:creationId xmlns:p14="http://schemas.microsoft.com/office/powerpoint/2010/main" val="42774742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4778"/>
            <a:ext cx="10364451" cy="1001736"/>
          </a:xfrm>
        </p:spPr>
        <p:txBody>
          <a:bodyPr/>
          <a:lstStyle/>
          <a:p>
            <a:r>
              <a:rPr lang="fr-CA" dirty="0"/>
              <a:t>1) Trajectoire référence ponctuelle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773" y="1743059"/>
            <a:ext cx="10515600" cy="4752334"/>
          </a:xfrm>
        </p:spPr>
        <p:txBody>
          <a:bodyPr>
            <a:normAutofit/>
          </a:bodyPr>
          <a:lstStyle/>
          <a:p>
            <a:r>
              <a:rPr lang="fr-CA" b="1" dirty="0"/>
              <a:t>Rôle de référence </a:t>
            </a:r>
            <a:r>
              <a:rPr lang="fr-CA" dirty="0"/>
              <a:t>: permet au pharmacien de facilement référer le patient au service nécessaire </a:t>
            </a:r>
          </a:p>
          <a:p>
            <a:pPr lvl="1"/>
            <a:r>
              <a:rPr lang="fr-CA" dirty="0"/>
              <a:t>Formulaire de référence rapide (FAX)</a:t>
            </a:r>
          </a:p>
          <a:p>
            <a:pPr lvl="1"/>
            <a:r>
              <a:rPr lang="fr-CA" dirty="0"/>
              <a:t>Numéro de téléphone vers le GAP</a:t>
            </a:r>
          </a:p>
          <a:p>
            <a:pPr lvl="1"/>
            <a:r>
              <a:rPr lang="fr-CA" dirty="0"/>
              <a:t>Courriel</a:t>
            </a:r>
          </a:p>
          <a:p>
            <a:r>
              <a:rPr lang="fr-CA" dirty="0"/>
              <a:t>Permet de mieux rejoindre des partenaires atypique des pharmaciens</a:t>
            </a:r>
          </a:p>
          <a:p>
            <a:pPr lvl="1"/>
            <a:r>
              <a:rPr lang="fr-CA" dirty="0"/>
              <a:t>Jeunesse enfant-famille, GASMA, clinique ITSS</a:t>
            </a:r>
          </a:p>
          <a:p>
            <a:r>
              <a:rPr lang="fr-CA" dirty="0"/>
              <a:t>Collaboration </a:t>
            </a:r>
            <a:r>
              <a:rPr lang="fr-CA" u="sng" dirty="0"/>
              <a:t>bidirectionnelle</a:t>
            </a:r>
          </a:p>
          <a:p>
            <a:r>
              <a:rPr lang="fr-CA" dirty="0"/>
              <a:t>Exemples : </a:t>
            </a:r>
          </a:p>
          <a:p>
            <a:pPr lvl="1"/>
            <a:r>
              <a:rPr lang="fr-CA" dirty="0"/>
              <a:t>Symptôme d’otite moyenne aigue chez un enfant malgré attentes de quelques jours et traitements d’acétaminophène/ibuprofène</a:t>
            </a:r>
          </a:p>
          <a:p>
            <a:pPr lvl="1"/>
            <a:r>
              <a:rPr lang="fr-CA" dirty="0"/>
              <a:t>Désir de pose de stérilet d’urgence (COU)</a:t>
            </a:r>
          </a:p>
          <a:p>
            <a:pPr lvl="1"/>
            <a:r>
              <a:rPr lang="fr-CA" dirty="0"/>
              <a:t>Problème de santé mineur avec contre-indication de loi 31</a:t>
            </a:r>
          </a:p>
          <a:p>
            <a:pPr lvl="1"/>
            <a:r>
              <a:rPr lang="fr-CA" dirty="0"/>
              <a:t>Nécessite </a:t>
            </a:r>
            <a:r>
              <a:rPr lang="fr-CA" dirty="0" err="1"/>
              <a:t>represcription</a:t>
            </a:r>
            <a:r>
              <a:rPr lang="fr-CA" dirty="0"/>
              <a:t> de médication car réévaluation jugée nécessaire par pharmacien</a:t>
            </a:r>
          </a:p>
        </p:txBody>
      </p:sp>
    </p:spTree>
    <p:extLst>
      <p:ext uri="{BB962C8B-B14F-4D97-AF65-F5344CB8AC3E}">
        <p14:creationId xmlns:p14="http://schemas.microsoft.com/office/powerpoint/2010/main" val="333420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3969-0EB2-4507-B8E8-CF741D85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946" y="93425"/>
            <a:ext cx="10364451" cy="946554"/>
          </a:xfrm>
        </p:spPr>
        <p:txBody>
          <a:bodyPr/>
          <a:lstStyle/>
          <a:p>
            <a:pPr algn="ctr"/>
            <a:r>
              <a:rPr lang="fr-CA" dirty="0"/>
              <a:t>Exemple cas d’infection urinaire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56AF33-822F-4F6C-86AF-B2EEA9F167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694" y="2063498"/>
            <a:ext cx="5802854" cy="3735892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10000"/>
              </a:lnSpc>
              <a:spcBef>
                <a:spcPts val="0"/>
              </a:spcBef>
              <a:buNone/>
            </a:pPr>
            <a:r>
              <a:rPr lang="fr-CA" sz="2600" dirty="0"/>
              <a:t>Patiente qui contacte la pharmacie avec exclusion de traitement par le pharmacien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fr-CA" sz="2800" dirty="0"/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CA" sz="2400" cap="none" dirty="0"/>
              <a:t>Évaluation des symptômes par le pharmacien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CA" sz="2400" cap="none" dirty="0"/>
              <a:t>Référence vers le GAP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CA" sz="2400" cap="none" dirty="0"/>
              <a:t>Rendez-vous médical avec MD/IPS dans les 24-48 heures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r-CA" sz="2400" cap="none" dirty="0"/>
              <a:t>Traitement + suivi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035EB4-EC38-492A-9A22-1E0E97B2B669}"/>
              </a:ext>
            </a:extLst>
          </p:cNvPr>
          <p:cNvSpPr txBox="1"/>
          <p:nvPr/>
        </p:nvSpPr>
        <p:spPr>
          <a:xfrm>
            <a:off x="70687" y="3398996"/>
            <a:ext cx="98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 vers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3B0544-CFCD-4901-A2CD-AFA5ED26A7C0}"/>
              </a:ext>
            </a:extLst>
          </p:cNvPr>
          <p:cNvSpPr txBox="1"/>
          <p:nvPr/>
        </p:nvSpPr>
        <p:spPr>
          <a:xfrm>
            <a:off x="225996" y="2429549"/>
            <a:ext cx="341378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PH</a:t>
            </a:r>
          </a:p>
          <a:p>
            <a:endParaRPr lang="fr-CA" sz="2400" dirty="0"/>
          </a:p>
          <a:p>
            <a:endParaRPr lang="fr-CA" sz="2400" dirty="0"/>
          </a:p>
          <a:p>
            <a:r>
              <a:rPr lang="fr-CA" sz="2400" dirty="0"/>
              <a:t>G AP</a:t>
            </a:r>
          </a:p>
          <a:p>
            <a:endParaRPr lang="fr-CA" dirty="0"/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42961A44-A074-4183-9ED7-1E5685157384}"/>
              </a:ext>
            </a:extLst>
          </p:cNvPr>
          <p:cNvSpPr/>
          <p:nvPr/>
        </p:nvSpPr>
        <p:spPr>
          <a:xfrm>
            <a:off x="591604" y="2454116"/>
            <a:ext cx="204091" cy="262842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5" name="Groupe 4"/>
          <p:cNvGrpSpPr/>
          <p:nvPr/>
        </p:nvGrpSpPr>
        <p:grpSpPr>
          <a:xfrm>
            <a:off x="6598548" y="950760"/>
            <a:ext cx="5393754" cy="6074880"/>
            <a:chOff x="6598508" y="1302062"/>
            <a:chExt cx="5286133" cy="5584215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57510ED-DD36-4385-9A1F-9A822889169C}"/>
                </a:ext>
              </a:extLst>
            </p:cNvPr>
            <p:cNvCxnSpPr/>
            <p:nvPr/>
          </p:nvCxnSpPr>
          <p:spPr>
            <a:xfrm>
              <a:off x="6598508" y="1508541"/>
              <a:ext cx="0" cy="466439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25D3C5C-925A-4EDF-BA05-A5B31ECD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88967" y="1302062"/>
              <a:ext cx="5095674" cy="552950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3F6CD98-DF29-460F-8BAE-79C514159D0E}"/>
                </a:ext>
              </a:extLst>
            </p:cNvPr>
            <p:cNvSpPr/>
            <p:nvPr/>
          </p:nvSpPr>
          <p:spPr>
            <a:xfrm>
              <a:off x="10332993" y="1514684"/>
              <a:ext cx="1249680" cy="701040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A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9C180B-3D60-4FE7-95D0-C23511C5CABA}"/>
                </a:ext>
              </a:extLst>
            </p:cNvPr>
            <p:cNvSpPr txBox="1"/>
            <p:nvPr/>
          </p:nvSpPr>
          <p:spPr>
            <a:xfrm>
              <a:off x="7547661" y="2772682"/>
              <a:ext cx="1710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dirty="0"/>
                <a:t>514 555 5555</a:t>
              </a:r>
            </a:p>
            <a:p>
              <a:r>
                <a:rPr lang="fr-CA" sz="1200" dirty="0"/>
                <a:t>Alexandre Chadi</a:t>
              </a:r>
            </a:p>
            <a:p>
              <a:endParaRPr lang="fr-CA" sz="12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008271E-7604-40FC-8A8C-64A1BCCF13F7}"/>
                </a:ext>
              </a:extLst>
            </p:cNvPr>
            <p:cNvSpPr txBox="1"/>
            <p:nvPr/>
          </p:nvSpPr>
          <p:spPr>
            <a:xfrm>
              <a:off x="9098807" y="3683461"/>
              <a:ext cx="475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x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BB392E0-EC0E-497C-A944-F2045845656C}"/>
                </a:ext>
              </a:extLst>
            </p:cNvPr>
            <p:cNvSpPr txBox="1"/>
            <p:nvPr/>
          </p:nvSpPr>
          <p:spPr>
            <a:xfrm>
              <a:off x="7738119" y="5711268"/>
              <a:ext cx="3311658" cy="4324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dirty="0"/>
                <a:t>Infection urinaire chez femme avec diabète non contrôlé nécessitant réévaluation médicale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E692593-8817-4859-8679-1980956C4BC1}"/>
                </a:ext>
              </a:extLst>
            </p:cNvPr>
            <p:cNvSpPr txBox="1"/>
            <p:nvPr/>
          </p:nvSpPr>
          <p:spPr>
            <a:xfrm>
              <a:off x="10332993" y="1542038"/>
              <a:ext cx="1249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A" dirty="0"/>
                <a:t>Étiquette du patient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C62515-24B6-4A08-A6FB-E5F1B7663427}"/>
                </a:ext>
              </a:extLst>
            </p:cNvPr>
            <p:cNvSpPr txBox="1"/>
            <p:nvPr/>
          </p:nvSpPr>
          <p:spPr>
            <a:xfrm>
              <a:off x="9762398" y="2752665"/>
              <a:ext cx="17108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dirty="0"/>
                <a:t>514 555 5555</a:t>
              </a:r>
            </a:p>
            <a:p>
              <a:r>
                <a:rPr lang="fr-CA" sz="1200" dirty="0"/>
                <a:t>216842</a:t>
              </a:r>
            </a:p>
            <a:p>
              <a:endParaRPr lang="fr-CA" sz="1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A519B6-EE64-4552-B8B1-B3E2AE536947}"/>
                </a:ext>
              </a:extLst>
            </p:cNvPr>
            <p:cNvSpPr txBox="1"/>
            <p:nvPr/>
          </p:nvSpPr>
          <p:spPr>
            <a:xfrm>
              <a:off x="6930317" y="3189484"/>
              <a:ext cx="475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x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01FECE7-7087-4FAD-A806-FC8F6B4E3010}"/>
                </a:ext>
              </a:extLst>
            </p:cNvPr>
            <p:cNvSpPr txBox="1"/>
            <p:nvPr/>
          </p:nvSpPr>
          <p:spPr>
            <a:xfrm>
              <a:off x="6930317" y="5535797"/>
              <a:ext cx="4759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4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382753-0C82-40C1-948B-3524581CEFE5}"/>
                </a:ext>
              </a:extLst>
            </p:cNvPr>
            <p:cNvSpPr txBox="1"/>
            <p:nvPr/>
          </p:nvSpPr>
          <p:spPr>
            <a:xfrm>
              <a:off x="7168314" y="6239946"/>
              <a:ext cx="42863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CA" sz="1200" dirty="0"/>
                <a:t>Alexandre Chadi                216842                   AC</a:t>
              </a:r>
            </a:p>
            <a:p>
              <a:r>
                <a:rPr lang="fr-CA" sz="1200" dirty="0"/>
                <a:t>2022/5/5	                   18h	</a:t>
              </a:r>
            </a:p>
            <a:p>
              <a:endParaRPr lang="fr-CA" sz="12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941A596-A156-46AD-8A4A-F6B4E78A9E97}"/>
                </a:ext>
              </a:extLst>
            </p:cNvPr>
            <p:cNvSpPr txBox="1"/>
            <p:nvPr/>
          </p:nvSpPr>
          <p:spPr>
            <a:xfrm>
              <a:off x="8452419" y="2600488"/>
              <a:ext cx="21466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200" dirty="0"/>
                <a:t>Pharmacie </a:t>
              </a:r>
              <a:r>
                <a:rPr lang="fr-CA" sz="1200" dirty="0" err="1"/>
                <a:t>independante</a:t>
              </a:r>
              <a:r>
                <a:rPr lang="fr-CA" sz="1200" dirty="0"/>
                <a:t> </a:t>
              </a:r>
              <a:r>
                <a:rPr lang="fr-CA" sz="1200" dirty="0" err="1"/>
                <a:t>Rx</a:t>
              </a:r>
              <a:r>
                <a:rPr lang="fr-CA" sz="1200" dirty="0"/>
                <a:t> </a:t>
              </a:r>
              <a:r>
                <a:rPr lang="fr-CA" sz="1200" dirty="0" err="1"/>
                <a:t>inc.</a:t>
              </a:r>
              <a:endParaRPr lang="fr-CA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77462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7CC95-A6AD-406D-82F9-3D09145E8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349" y="422733"/>
            <a:ext cx="10364451" cy="1062020"/>
          </a:xfrm>
        </p:spPr>
        <p:txBody>
          <a:bodyPr/>
          <a:lstStyle/>
          <a:p>
            <a:r>
              <a:rPr lang="fr-CA" dirty="0"/>
              <a:t>2) Trajectoire consultation ponctuelle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EA913-D072-4777-9A46-45A70E593E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342" y="2116549"/>
            <a:ext cx="10515600" cy="2341475"/>
          </a:xfrm>
        </p:spPr>
        <p:txBody>
          <a:bodyPr>
            <a:normAutofit/>
          </a:bodyPr>
          <a:lstStyle/>
          <a:p>
            <a:r>
              <a:rPr lang="fr-CA" dirty="0"/>
              <a:t>Communication au pharmacien par fax priorisée</a:t>
            </a:r>
          </a:p>
          <a:p>
            <a:r>
              <a:rPr lang="fr-CA" dirty="0"/>
              <a:t>Contacter le patient dans les 4 heures pour convenir des modalités du service</a:t>
            </a:r>
          </a:p>
          <a:p>
            <a:pPr lvl="1"/>
            <a:r>
              <a:rPr lang="fr-CA" dirty="0"/>
              <a:t>Service à fournir selon l’urgence et la capacité de la pharmacie</a:t>
            </a:r>
          </a:p>
          <a:p>
            <a:r>
              <a:rPr lang="fr-CA" dirty="0"/>
              <a:t>Aviser le GAP si impossibilité de remplir les besoins de la consultation pour référence vers MD ou IPS</a:t>
            </a:r>
          </a:p>
          <a:p>
            <a:pPr lvl="1"/>
            <a:r>
              <a:rPr lang="fr-CA" dirty="0"/>
              <a:t>Éviter le va-et-vient dans le système, penser à l’expérience patient</a:t>
            </a:r>
          </a:p>
        </p:txBody>
      </p:sp>
      <p:pic>
        <p:nvPicPr>
          <p:cNvPr id="1026" name="Picture 2" descr="674 Logo Fax Stock Photos, Pictures &amp; Royalty-Free Images - iStock">
            <a:extLst>
              <a:ext uri="{FF2B5EF4-FFF2-40B4-BE49-F238E27FC236}">
                <a16:creationId xmlns:a16="http://schemas.microsoft.com/office/drawing/2014/main" id="{C42E1CF4-B51C-47DD-99C4-E398933365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1" b="26613"/>
          <a:stretch/>
        </p:blipFill>
        <p:spPr bwMode="auto">
          <a:xfrm>
            <a:off x="1145286" y="4792281"/>
            <a:ext cx="3114727" cy="15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5C51CFE-8DA2-4360-B566-C774BEB54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565" y="4959546"/>
            <a:ext cx="1717155" cy="112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harmacy With Pharmacist And Client In Counter Stock Illustration -  Download Image Now - iStock">
            <a:extLst>
              <a:ext uri="{FF2B5EF4-FFF2-40B4-BE49-F238E27FC236}">
                <a16:creationId xmlns:a16="http://schemas.microsoft.com/office/drawing/2014/main" id="{00F6A9C5-FADC-4D64-868E-319F37507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972" y="4670516"/>
            <a:ext cx="2403157" cy="180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553D8B85-A242-4208-83A9-8322AD38C0F5}"/>
              </a:ext>
            </a:extLst>
          </p:cNvPr>
          <p:cNvSpPr/>
          <p:nvPr/>
        </p:nvSpPr>
        <p:spPr>
          <a:xfrm>
            <a:off x="3986784" y="5522976"/>
            <a:ext cx="987552" cy="292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074567FF-C270-4CBD-BE18-C51C3F71E265}"/>
              </a:ext>
            </a:extLst>
          </p:cNvPr>
          <p:cNvSpPr/>
          <p:nvPr/>
        </p:nvSpPr>
        <p:spPr>
          <a:xfrm>
            <a:off x="7174420" y="5529226"/>
            <a:ext cx="987552" cy="2926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18068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03969-0EB2-4507-B8E8-CF741D8552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642" y="202986"/>
            <a:ext cx="10364451" cy="946554"/>
          </a:xfrm>
        </p:spPr>
        <p:txBody>
          <a:bodyPr>
            <a:normAutofit/>
          </a:bodyPr>
          <a:lstStyle/>
          <a:p>
            <a:r>
              <a:rPr lang="fr-CA" sz="4400" dirty="0"/>
              <a:t>Exemple cas d’infection urinaire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17136C6-5F08-4C3E-9A45-2F7F0484CC45}"/>
              </a:ext>
            </a:extLst>
          </p:cNvPr>
          <p:cNvSpPr txBox="1">
            <a:spLocks/>
          </p:cNvSpPr>
          <p:nvPr/>
        </p:nvSpPr>
        <p:spPr>
          <a:xfrm>
            <a:off x="422777" y="1812042"/>
            <a:ext cx="5569018" cy="431799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fr-CA" sz="3400" cap="all" dirty="0"/>
              <a:t>Patiente avec antécédent d’infection urinaire simple il y a 11 mois qui contacte le GAP</a:t>
            </a:r>
          </a:p>
          <a:p>
            <a:endParaRPr lang="fr-CA" dirty="0"/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CA" sz="3100" dirty="0"/>
              <a:t>Référence en pharmacie selon algorithme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CA" sz="3100" dirty="0"/>
              <a:t>Évaluation des symptômes par le pharmacien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CA" sz="3100" dirty="0" err="1"/>
              <a:t>Represcription</a:t>
            </a:r>
            <a:r>
              <a:rPr lang="fr-CA" sz="3100" dirty="0"/>
              <a:t> d’antibiotique de force égale ou inférieure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r-CA" sz="3100" dirty="0"/>
              <a:t>Traitement + suivi</a:t>
            </a:r>
          </a:p>
          <a:p>
            <a:endParaRPr lang="fr-CA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7510ED-DD36-4385-9A1F-9A822889169C}"/>
              </a:ext>
            </a:extLst>
          </p:cNvPr>
          <p:cNvCxnSpPr/>
          <p:nvPr/>
        </p:nvCxnSpPr>
        <p:spPr>
          <a:xfrm>
            <a:off x="5928360" y="1599248"/>
            <a:ext cx="0" cy="46643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5AEEB05-E776-4F1B-8747-A9702C4ACF28}"/>
              </a:ext>
            </a:extLst>
          </p:cNvPr>
          <p:cNvSpPr txBox="1"/>
          <p:nvPr/>
        </p:nvSpPr>
        <p:spPr>
          <a:xfrm>
            <a:off x="-5047" y="3111193"/>
            <a:ext cx="341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GAP</a:t>
            </a:r>
          </a:p>
          <a:p>
            <a:r>
              <a:rPr lang="fr-CA" sz="24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992E8C-7A29-4739-85B7-B9BBA7F3AF1C}"/>
              </a:ext>
            </a:extLst>
          </p:cNvPr>
          <p:cNvSpPr txBox="1"/>
          <p:nvPr/>
        </p:nvSpPr>
        <p:spPr>
          <a:xfrm>
            <a:off x="22262" y="4929712"/>
            <a:ext cx="3413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PH</a:t>
            </a:r>
          </a:p>
          <a:p>
            <a:r>
              <a:rPr lang="fr-CA" sz="2400" dirty="0"/>
              <a:t> 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CE0A156B-B343-4F49-A000-5CB2D45C076C}"/>
              </a:ext>
            </a:extLst>
          </p:cNvPr>
          <p:cNvSpPr/>
          <p:nvPr/>
        </p:nvSpPr>
        <p:spPr>
          <a:xfrm>
            <a:off x="422777" y="3218001"/>
            <a:ext cx="204091" cy="2628424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171C3-B1DD-4CDE-897C-F2E0AA400C16}"/>
              </a:ext>
            </a:extLst>
          </p:cNvPr>
          <p:cNvSpPr txBox="1"/>
          <p:nvPr/>
        </p:nvSpPr>
        <p:spPr>
          <a:xfrm>
            <a:off x="-192199" y="4375720"/>
            <a:ext cx="98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 vers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AC0F7A-281B-4FC9-8540-596030770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2315" y="1938084"/>
            <a:ext cx="4495854" cy="48752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74FF58-09F2-440D-9B9F-F083A979E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621" y="157051"/>
            <a:ext cx="4243242" cy="162478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BFCDC7-908C-43D4-AB0D-36AC0E83DBB4}"/>
              </a:ext>
            </a:extLst>
          </p:cNvPr>
          <p:cNvSpPr txBox="1"/>
          <p:nvPr/>
        </p:nvSpPr>
        <p:spPr>
          <a:xfrm>
            <a:off x="8778544" y="1293271"/>
            <a:ext cx="21466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200" dirty="0"/>
              <a:t>Pharmacie </a:t>
            </a:r>
            <a:r>
              <a:rPr lang="fr-CA" sz="1200" dirty="0" err="1"/>
              <a:t>independante</a:t>
            </a:r>
            <a:r>
              <a:rPr lang="fr-CA" sz="1200" dirty="0"/>
              <a:t> </a:t>
            </a:r>
            <a:r>
              <a:rPr lang="fr-CA" sz="1200" dirty="0" err="1"/>
              <a:t>Rx</a:t>
            </a:r>
            <a:r>
              <a:rPr lang="fr-CA" sz="1200" dirty="0"/>
              <a:t> </a:t>
            </a:r>
            <a:r>
              <a:rPr lang="fr-CA" sz="1200" dirty="0" err="1"/>
              <a:t>inc.</a:t>
            </a:r>
            <a:endParaRPr lang="fr-CA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1593B5-6A35-4296-8445-F5E635B1E724}"/>
              </a:ext>
            </a:extLst>
          </p:cNvPr>
          <p:cNvSpPr txBox="1"/>
          <p:nvPr/>
        </p:nvSpPr>
        <p:spPr>
          <a:xfrm>
            <a:off x="8150007" y="3319184"/>
            <a:ext cx="3143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Dernier dx 2021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B40F15-F277-4633-916D-95FA3C729007}"/>
              </a:ext>
            </a:extLst>
          </p:cNvPr>
          <p:cNvSpPr txBox="1"/>
          <p:nvPr/>
        </p:nvSpPr>
        <p:spPr>
          <a:xfrm>
            <a:off x="7708663" y="3647875"/>
            <a:ext cx="428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Alexandre Chadi                216842                   AC</a:t>
            </a:r>
          </a:p>
          <a:p>
            <a:r>
              <a:rPr lang="fr-CA" sz="1200" dirty="0"/>
              <a:t>2022/5/5	                   18h	</a:t>
            </a:r>
          </a:p>
          <a:p>
            <a:endParaRPr lang="fr-CA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EA5E1E-C132-4A4A-B60B-9EA26C60F5B2}"/>
              </a:ext>
            </a:extLst>
          </p:cNvPr>
          <p:cNvSpPr txBox="1"/>
          <p:nvPr/>
        </p:nvSpPr>
        <p:spPr>
          <a:xfrm>
            <a:off x="7578621" y="2639091"/>
            <a:ext cx="15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23FE73D-5CFA-46A6-8D24-19E25EEB3039}"/>
              </a:ext>
            </a:extLst>
          </p:cNvPr>
          <p:cNvSpPr txBox="1"/>
          <p:nvPr/>
        </p:nvSpPr>
        <p:spPr>
          <a:xfrm>
            <a:off x="7575988" y="2344883"/>
            <a:ext cx="15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A6B4A7-CB93-4B74-B397-5AF1D1A9BDAB}"/>
              </a:ext>
            </a:extLst>
          </p:cNvPr>
          <p:cNvSpPr txBox="1"/>
          <p:nvPr/>
        </p:nvSpPr>
        <p:spPr>
          <a:xfrm>
            <a:off x="8349802" y="2388383"/>
            <a:ext cx="31432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200" dirty="0"/>
              <a:t>Infection urinaire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4BED2A-538C-4768-887A-936E11B08331}"/>
              </a:ext>
            </a:extLst>
          </p:cNvPr>
          <p:cNvSpPr txBox="1"/>
          <p:nvPr/>
        </p:nvSpPr>
        <p:spPr>
          <a:xfrm>
            <a:off x="7554435" y="3031110"/>
            <a:ext cx="1542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dirty="0"/>
              <a:t>x</a:t>
            </a:r>
          </a:p>
        </p:txBody>
      </p:sp>
      <p:pic>
        <p:nvPicPr>
          <p:cNvPr id="1026" name="Picture 2" descr="Transparent Zig Zag Clipart - Zigzag Line Coloring Pages, HD Png Download -  kindpng">
            <a:extLst>
              <a:ext uri="{FF2B5EF4-FFF2-40B4-BE49-F238E27FC236}">
                <a16:creationId xmlns:a16="http://schemas.microsoft.com/office/drawing/2014/main" id="{F32A6C47-7646-4E5D-AA01-BFB1D5C6C1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5" b="68532"/>
          <a:stretch/>
        </p:blipFill>
        <p:spPr bwMode="auto">
          <a:xfrm flipV="1">
            <a:off x="7067346" y="1851005"/>
            <a:ext cx="5124654" cy="94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3005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496" y="261166"/>
            <a:ext cx="10364451" cy="712978"/>
          </a:xfrm>
        </p:spPr>
        <p:txBody>
          <a:bodyPr>
            <a:normAutofit fontScale="90000"/>
          </a:bodyPr>
          <a:lstStyle/>
          <a:p>
            <a:r>
              <a:rPr lang="fr-CA" dirty="0"/>
              <a:t>3) Trajectoire problème de santé chronique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63B6753-1C90-42C5-9BCB-87E44CB6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496" y="1057677"/>
            <a:ext cx="5089380" cy="5712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C98BC6-351F-4C78-909E-399AC88B0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840" y="1057677"/>
            <a:ext cx="5047207" cy="575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427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DB21FF8-EA0B-4C49-B41C-C915C20EE6B5}"/>
              </a:ext>
            </a:extLst>
          </p:cNvPr>
          <p:cNvSpPr/>
          <p:nvPr/>
        </p:nvSpPr>
        <p:spPr>
          <a:xfrm>
            <a:off x="1816608" y="3435084"/>
            <a:ext cx="8558784" cy="694944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12978"/>
          </a:xfrm>
        </p:spPr>
        <p:txBody>
          <a:bodyPr>
            <a:normAutofit fontScale="90000"/>
          </a:bodyPr>
          <a:lstStyle/>
          <a:p>
            <a:r>
              <a:rPr lang="fr-CA" dirty="0"/>
              <a:t>3) Trajectoire problème de santé chronique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97269"/>
            <a:ext cx="10515600" cy="4151586"/>
          </a:xfrm>
        </p:spPr>
        <p:txBody>
          <a:bodyPr>
            <a:normAutofit/>
          </a:bodyPr>
          <a:lstStyle/>
          <a:p>
            <a:r>
              <a:rPr lang="fr-CA" b="1" dirty="0"/>
              <a:t>Rôle de prise en charge </a:t>
            </a:r>
            <a:r>
              <a:rPr lang="fr-CA" dirty="0"/>
              <a:t>de la clientèle orpheline</a:t>
            </a:r>
          </a:p>
          <a:p>
            <a:pPr lvl="1"/>
            <a:r>
              <a:rPr lang="fr-CA" dirty="0"/>
              <a:t>Prise en charge par le pharmacien de pathologies simples en l’attente d’un médecin de famille</a:t>
            </a:r>
          </a:p>
          <a:p>
            <a:pPr lvl="1"/>
            <a:r>
              <a:rPr lang="fr-CA" dirty="0"/>
              <a:t>Référer si décompensation ou nécessite réévaluation médicale</a:t>
            </a:r>
          </a:p>
          <a:p>
            <a:pPr lvl="1"/>
            <a:r>
              <a:rPr lang="fr-CA" dirty="0"/>
              <a:t>Plusieurs modalités possibles (ajustement, prise en charge, demande de consultation) :</a:t>
            </a:r>
          </a:p>
          <a:p>
            <a:pPr marL="0" indent="0" algn="ctr">
              <a:buNone/>
            </a:pPr>
            <a:endParaRPr lang="fr-CA" b="1" dirty="0"/>
          </a:p>
          <a:p>
            <a:pPr marL="0" indent="0" algn="ctr">
              <a:buNone/>
            </a:pPr>
            <a:r>
              <a:rPr lang="fr-CA" b="1" dirty="0"/>
              <a:t>Quel suivi est le plus adapté aux besoins de mon patient </a:t>
            </a:r>
            <a:r>
              <a:rPr lang="fr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indent="0" algn="ctr">
              <a:buNone/>
            </a:pPr>
            <a:endParaRPr lang="fr-CA" sz="1100" dirty="0"/>
          </a:p>
          <a:p>
            <a:r>
              <a:rPr lang="fr-CA" dirty="0"/>
              <a:t>Exemples : </a:t>
            </a:r>
          </a:p>
          <a:p>
            <a:pPr lvl="1"/>
            <a:r>
              <a:rPr lang="fr-CA" dirty="0"/>
              <a:t>Symptôme d’hyperthyroïdie</a:t>
            </a:r>
          </a:p>
          <a:p>
            <a:pPr lvl="1"/>
            <a:r>
              <a:rPr lang="fr-CA" dirty="0"/>
              <a:t>Nouveau diagnostique de diabète au sans rendez-vous </a:t>
            </a:r>
          </a:p>
          <a:p>
            <a:pPr lvl="1"/>
            <a:r>
              <a:rPr lang="fr-CA" dirty="0"/>
              <a:t>Délégation du suivi du </a:t>
            </a:r>
            <a:r>
              <a:rPr lang="fr-CA" dirty="0" err="1"/>
              <a:t>coumadin</a:t>
            </a:r>
            <a:endParaRPr lang="fr-CA" dirty="0"/>
          </a:p>
          <a:p>
            <a:pPr lvl="1"/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717355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F77D1-2B70-46A8-906A-C413407E4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096" y="118655"/>
            <a:ext cx="11410950" cy="1253277"/>
          </a:xfrm>
        </p:spPr>
        <p:txBody>
          <a:bodyPr>
            <a:normAutofit/>
          </a:bodyPr>
          <a:lstStyle/>
          <a:p>
            <a:pPr algn="ctr"/>
            <a:r>
              <a:rPr lang="fr-CA" sz="3200" dirty="0"/>
              <a:t>Sondage du RQP-GMF (2021) sur l’aisance des pharmaciens </a:t>
            </a:r>
            <a:br>
              <a:rPr lang="fr-CA" sz="3200" dirty="0"/>
            </a:br>
            <a:r>
              <a:rPr lang="fr-CA" sz="3200" dirty="0"/>
              <a:t>dans la prise en charge selon la condition</a:t>
            </a:r>
          </a:p>
        </p:txBody>
      </p:sp>
      <p:pic>
        <p:nvPicPr>
          <p:cNvPr id="4" name="Content Placeholder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FCBC195-D1F1-453D-A1BF-09C43F913B20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59" y="1371932"/>
            <a:ext cx="8963224" cy="509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488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ED340BF-1FE3-4B90-AB09-194047C6C8A2}"/>
              </a:ext>
            </a:extLst>
          </p:cNvPr>
          <p:cNvSpPr/>
          <p:nvPr/>
        </p:nvSpPr>
        <p:spPr>
          <a:xfrm>
            <a:off x="182003" y="5147446"/>
            <a:ext cx="11951368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AFF9C9-6E11-4850-9D1F-4A66CF18C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546" y="341524"/>
            <a:ext cx="10364451" cy="125593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Suivi médical annuel : pratique médicale judicieuse ou rituel non nécessaire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6D47F9-D902-449F-ABE8-335892C57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47" y="1936090"/>
            <a:ext cx="6946232" cy="3308616"/>
          </a:xfrm>
        </p:spPr>
        <p:txBody>
          <a:bodyPr>
            <a:normAutofit/>
          </a:bodyPr>
          <a:lstStyle/>
          <a:p>
            <a:r>
              <a:rPr lang="fr-CA" dirty="0"/>
              <a:t>Association </a:t>
            </a:r>
            <a:r>
              <a:rPr lang="fr-CA" u="sng" dirty="0"/>
              <a:t>non significative </a:t>
            </a:r>
            <a:r>
              <a:rPr lang="fr-CA" dirty="0"/>
              <a:t>entre la présence de rendez-vous annuels et :</a:t>
            </a:r>
          </a:p>
          <a:p>
            <a:pPr lvl="1"/>
            <a:r>
              <a:rPr lang="fr-CA" dirty="0"/>
              <a:t>La réduction de la </a:t>
            </a:r>
            <a:r>
              <a:rPr lang="fr-CA" b="1" dirty="0"/>
              <a:t>mortalité</a:t>
            </a:r>
          </a:p>
          <a:p>
            <a:pPr lvl="1"/>
            <a:r>
              <a:rPr lang="fr-CA" dirty="0"/>
              <a:t>La réduction des </a:t>
            </a:r>
            <a:r>
              <a:rPr lang="fr-CA" b="1" dirty="0"/>
              <a:t>événements cardiaques</a:t>
            </a:r>
          </a:p>
          <a:p>
            <a:r>
              <a:rPr lang="fr-CA" u="sng" dirty="0"/>
              <a:t>Association positive </a:t>
            </a:r>
            <a:r>
              <a:rPr lang="fr-CA" dirty="0"/>
              <a:t>entre la présence de rendez-vous annuels et :</a:t>
            </a:r>
          </a:p>
          <a:p>
            <a:pPr lvl="1"/>
            <a:r>
              <a:rPr lang="fr-CA" dirty="0"/>
              <a:t>Le </a:t>
            </a:r>
            <a:r>
              <a:rPr lang="fr-CA" b="1" dirty="0"/>
              <a:t>dépistage</a:t>
            </a:r>
            <a:r>
              <a:rPr lang="fr-CA" dirty="0"/>
              <a:t> et </a:t>
            </a:r>
            <a:r>
              <a:rPr lang="fr-CA" b="1" dirty="0"/>
              <a:t>l’initiation du traitement</a:t>
            </a:r>
            <a:r>
              <a:rPr lang="fr-CA" dirty="0"/>
              <a:t> des maladies chroniques</a:t>
            </a:r>
          </a:p>
          <a:p>
            <a:pPr lvl="1"/>
            <a:r>
              <a:rPr lang="fr-CA" dirty="0"/>
              <a:t>Le contrôle des </a:t>
            </a:r>
            <a:r>
              <a:rPr lang="fr-CA" b="1" dirty="0"/>
              <a:t>facteurs de risques</a:t>
            </a:r>
          </a:p>
          <a:p>
            <a:pPr lvl="1"/>
            <a:r>
              <a:rPr lang="fr-CA" b="1" dirty="0"/>
              <a:t>L’amélioration des issus liés </a:t>
            </a:r>
            <a:r>
              <a:rPr lang="fr-CA" dirty="0"/>
              <a:t>au patient (satisfaction, bien être …)</a:t>
            </a:r>
          </a:p>
          <a:p>
            <a:endParaRPr lang="fr-CA" dirty="0"/>
          </a:p>
          <a:p>
            <a:endParaRPr lang="fr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8F4FAB-960A-452E-9A5C-F79D350701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698" y="2584257"/>
            <a:ext cx="4978914" cy="13781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73BE6C-133A-4574-8B3D-9F45C53C2753}"/>
              </a:ext>
            </a:extLst>
          </p:cNvPr>
          <p:cNvSpPr txBox="1"/>
          <p:nvPr/>
        </p:nvSpPr>
        <p:spPr>
          <a:xfrm>
            <a:off x="464171" y="6334780"/>
            <a:ext cx="11669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Liss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, D. T., Uchida, T., Wilkes, C. L., </a:t>
            </a:r>
            <a:r>
              <a:rPr lang="en-US" sz="1400" b="0" i="0" dirty="0" err="1">
                <a:solidFill>
                  <a:srgbClr val="212121"/>
                </a:solidFill>
                <a:effectLst/>
                <a:latin typeface="BlinkMacSystemFont"/>
              </a:rPr>
              <a:t>Radakrishnan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, A., &amp; Linder, J. A. (2021). General Health Checks in Adult Primary Care: A Review. </a:t>
            </a:r>
            <a:r>
              <a:rPr lang="en-US" sz="1400" b="0" i="1" dirty="0">
                <a:solidFill>
                  <a:srgbClr val="212121"/>
                </a:solidFill>
                <a:effectLst/>
                <a:latin typeface="BlinkMacSystemFont"/>
              </a:rPr>
              <a:t>JAMA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, </a:t>
            </a:r>
            <a:r>
              <a:rPr lang="en-US" sz="1400" b="0" i="1" dirty="0">
                <a:solidFill>
                  <a:srgbClr val="212121"/>
                </a:solidFill>
                <a:effectLst/>
                <a:latin typeface="BlinkMacSystemFont"/>
              </a:rPr>
              <a:t>325</a:t>
            </a:r>
            <a:r>
              <a:rPr lang="en-US" sz="1400" b="0" i="0" dirty="0">
                <a:solidFill>
                  <a:srgbClr val="212121"/>
                </a:solidFill>
                <a:effectLst/>
                <a:latin typeface="BlinkMacSystemFont"/>
              </a:rPr>
              <a:t>(22), 2294–2306. https://doi.org/10.1001/jama.2021.6524</a:t>
            </a:r>
            <a:endParaRPr lang="fr-CA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DD97EC-1C92-4C3E-8930-F5BE09CB5F84}"/>
              </a:ext>
            </a:extLst>
          </p:cNvPr>
          <p:cNvSpPr txBox="1"/>
          <p:nvPr/>
        </p:nvSpPr>
        <p:spPr>
          <a:xfrm>
            <a:off x="277470" y="5079668"/>
            <a:ext cx="115204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sz="2400" dirty="0"/>
              <a:t>Importance d’individualiser la référence vers un médecin ou une IPS </a:t>
            </a:r>
          </a:p>
          <a:p>
            <a:pPr algn="ctr"/>
            <a:r>
              <a:rPr lang="fr-CA" sz="2400" dirty="0"/>
              <a:t>selon la présence de facteurs de risque non contrôle, accès réduit ou </a:t>
            </a:r>
            <a:r>
              <a:rPr lang="fr-CA" sz="2400" b="1" dirty="0"/>
              <a:t>selon votre jugement</a:t>
            </a:r>
            <a:r>
              <a:rPr lang="fr-CA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597246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6F67F-53AE-41F3-9BC1-4D9B69878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7" y="198871"/>
            <a:ext cx="10515600" cy="586220"/>
          </a:xfrm>
        </p:spPr>
        <p:txBody>
          <a:bodyPr>
            <a:normAutofit/>
          </a:bodyPr>
          <a:lstStyle/>
          <a:p>
            <a:pPr algn="ctr"/>
            <a:r>
              <a:rPr lang="fr-CA" sz="2800" b="1" u="sng" dirty="0"/>
              <a:t>Prise en charge, ajustement ou demande de consultation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42BF0F6-648B-43EF-9DDF-FD2D6421EBB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6962245"/>
              </p:ext>
            </p:extLst>
          </p:nvPr>
        </p:nvGraphicFramePr>
        <p:xfrm>
          <a:off x="236220" y="891771"/>
          <a:ext cx="11719557" cy="5826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1626">
                  <a:extLst>
                    <a:ext uri="{9D8B030D-6E8A-4147-A177-3AD203B41FA5}">
                      <a16:colId xmlns:a16="http://schemas.microsoft.com/office/drawing/2014/main" val="649167033"/>
                    </a:ext>
                  </a:extLst>
                </a:gridCol>
                <a:gridCol w="3476114">
                  <a:extLst>
                    <a:ext uri="{9D8B030D-6E8A-4147-A177-3AD203B41FA5}">
                      <a16:colId xmlns:a16="http://schemas.microsoft.com/office/drawing/2014/main" val="97552259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168561703"/>
                    </a:ext>
                  </a:extLst>
                </a:gridCol>
                <a:gridCol w="3817617">
                  <a:extLst>
                    <a:ext uri="{9D8B030D-6E8A-4147-A177-3AD203B41FA5}">
                      <a16:colId xmlns:a16="http://schemas.microsoft.com/office/drawing/2014/main" val="41212604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Prise en charge  « Loi 41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Ajustement (Loi 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Demande de consultation (Loi 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13850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Définition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Modifier l’ordonnance afin de vous assurer de l’efficacité de cibles </a:t>
                      </a:r>
                      <a:r>
                        <a:rPr lang="fr-CA" sz="1400" b="1" dirty="0"/>
                        <a:t>objectives</a:t>
                      </a:r>
                      <a:r>
                        <a:rPr lang="fr-CA" sz="1400" dirty="0"/>
                        <a:t> ou </a:t>
                      </a:r>
                      <a:r>
                        <a:rPr lang="fr-CA" sz="1400" b="1" dirty="0"/>
                        <a:t>subjectives</a:t>
                      </a:r>
                      <a:r>
                        <a:rPr lang="fr-CA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Modifier l’ordonnance afin de vous assurer de l’efficacité de cibles </a:t>
                      </a:r>
                      <a:r>
                        <a:rPr lang="fr-CA" sz="1400" b="1" dirty="0"/>
                        <a:t>objectives</a:t>
                      </a:r>
                      <a:r>
                        <a:rPr lang="fr-CA" sz="1400" dirty="0"/>
                        <a:t> ou </a:t>
                      </a:r>
                      <a:r>
                        <a:rPr lang="fr-CA" sz="1400" b="1" dirty="0"/>
                        <a:t>subjectives</a:t>
                      </a:r>
                      <a:r>
                        <a:rPr lang="fr-CA" sz="1400" dirty="0"/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/>
                        <a:t>Proposer un ensemble de recommandations et convenir d’un </a:t>
                      </a:r>
                      <a:r>
                        <a:rPr lang="fr-CA" sz="1400" b="1"/>
                        <a:t>plan</a:t>
                      </a:r>
                      <a:r>
                        <a:rPr lang="fr-CA" sz="1400"/>
                        <a:t> (réaliser par le Ph ou MD/IPS) </a:t>
                      </a:r>
                      <a:endParaRPr lang="fr-CA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9757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/>
                        <a:t>Modalités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b="1" u="none" dirty="0"/>
                        <a:t>Rencontre initiale :</a:t>
                      </a:r>
                      <a:r>
                        <a:rPr lang="fr-CA" sz="1400" u="none" dirty="0"/>
                        <a:t> </a:t>
                      </a:r>
                      <a:r>
                        <a:rPr lang="fr-CA" sz="1400" dirty="0"/>
                        <a:t>convenir des modalités du suivi. Au moins 2 </a:t>
                      </a:r>
                      <a:r>
                        <a:rPr lang="fr-CA" sz="1400" b="1" i="0" u="none" dirty="0"/>
                        <a:t>rencontres de suivi </a:t>
                      </a:r>
                      <a:r>
                        <a:rPr lang="fr-CA" sz="1400" dirty="0"/>
                        <a:t>annuel. Au besoin MNP. Ajustements au besoin (démarche IDEM →)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Démarches initiée par le Ph : évaluer, viser les cibles connues ou du professionnel responsable, rédiger ordonnance, informer prescripteur responsable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Réponse (plan) doit être fournie par </a:t>
                      </a:r>
                      <a:r>
                        <a:rPr lang="fr-CA" sz="1400" b="1" dirty="0"/>
                        <a:t>écrit ou verbale</a:t>
                      </a:r>
                      <a:r>
                        <a:rPr lang="fr-CA" sz="1400" dirty="0"/>
                        <a:t>. Initier par le Ph ou le prescripteur.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1400" dirty="0"/>
                        <a:t>Effectuer avec l’accord du demandeur l’amorce ou les modifications proposées. Ordonnances au nom du Ph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8387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/>
                        <a:t>Rémunération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Rencontre initiale : </a:t>
                      </a:r>
                      <a:r>
                        <a:rPr lang="fr-CA" sz="1400" b="1" dirty="0"/>
                        <a:t>16.64</a:t>
                      </a:r>
                      <a:r>
                        <a:rPr lang="fr-CA" sz="1400" dirty="0"/>
                        <a:t>$</a:t>
                      </a:r>
                    </a:p>
                    <a:p>
                      <a:r>
                        <a:rPr lang="fr-CA" sz="1400" dirty="0"/>
                        <a:t>Rencontre de suivi : </a:t>
                      </a:r>
                      <a:r>
                        <a:rPr lang="fr-CA" sz="1400" b="1" dirty="0"/>
                        <a:t>21.10$ chaque rencontre </a:t>
                      </a:r>
                      <a:r>
                        <a:rPr lang="fr-CA" sz="1400" dirty="0"/>
                        <a:t>(max 2 suivis, 3 si insuline, mensuel si warfarine </a:t>
                      </a:r>
                      <a:r>
                        <a:rPr lang="fr-CA" sz="1400" b="1" dirty="0"/>
                        <a:t>19.86$)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Modification d’une thérapie : </a:t>
                      </a:r>
                      <a:r>
                        <a:rPr lang="fr-CA" sz="1400" b="1" dirty="0"/>
                        <a:t>21.25$ / ajustement </a:t>
                      </a:r>
                    </a:p>
                    <a:p>
                      <a:r>
                        <a:rPr lang="fr-CA" sz="1400" b="1" dirty="0"/>
                        <a:t>0$ </a:t>
                      </a:r>
                      <a:r>
                        <a:rPr lang="fr-CA" sz="1400" dirty="0"/>
                        <a:t>si pas de changement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Demande de consultation : </a:t>
                      </a:r>
                      <a:r>
                        <a:rPr lang="fr-CA" sz="1400" b="1" dirty="0"/>
                        <a:t>42.50$ </a:t>
                      </a:r>
                      <a:r>
                        <a:rPr lang="fr-CA" sz="1400" b="0" dirty="0"/>
                        <a:t>(que le plan soit délégué au Ph ou non). </a:t>
                      </a:r>
                      <a:r>
                        <a:rPr lang="fr-CA" sz="1400" b="1" dirty="0"/>
                        <a:t>0$ </a:t>
                      </a:r>
                      <a:r>
                        <a:rPr lang="fr-CA" sz="1400" dirty="0"/>
                        <a:t>pour modification dans le plan, demande subséquente ou opinion peut être fait hors du plan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3124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A" sz="1400" dirty="0"/>
                        <a:t>Conditions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A" sz="1400" dirty="0"/>
                        <a:t>HTA, </a:t>
                      </a:r>
                      <a:r>
                        <a:rPr lang="fr-CA" sz="1400" dirty="0" err="1"/>
                        <a:t>db</a:t>
                      </a:r>
                      <a:r>
                        <a:rPr lang="fr-CA" sz="1400" dirty="0"/>
                        <a:t>, </a:t>
                      </a:r>
                      <a:r>
                        <a:rPr lang="fr-CA" sz="1400" dirty="0" err="1"/>
                        <a:t>db</a:t>
                      </a:r>
                      <a:r>
                        <a:rPr lang="fr-CA" sz="1400" dirty="0"/>
                        <a:t> </a:t>
                      </a:r>
                      <a:r>
                        <a:rPr lang="fr-CA" sz="1400" dirty="0" err="1"/>
                        <a:t>insulino</a:t>
                      </a:r>
                      <a:r>
                        <a:rPr lang="fr-CA" sz="1400" dirty="0"/>
                        <a:t>, </a:t>
                      </a:r>
                      <a:r>
                        <a:rPr lang="fr-CA" sz="1400" dirty="0" err="1"/>
                        <a:t>anticoagulo</a:t>
                      </a:r>
                      <a:r>
                        <a:rPr lang="fr-CA" sz="1400" dirty="0"/>
                        <a:t>, dyslipidémie, prophylaxie migraine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Toutes (incluant dépression, douleur, conditions non chroniques)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fr-C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9051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i="0" dirty="0"/>
                        <a:t>Délégation claire du professionnel en charge du suivi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Plus rentable lors de condition stable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Cibles clarifiées par le prescripteur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Ajustement à la discrétion du pharmacien (proactif)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Plus rentable lors de multiples ajustements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Délégation claire du professionnel en charge du suivi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Valorisation de l’expertise du pharmacien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Acte professionnelle la mieux payé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640246"/>
                  </a:ext>
                </a:extLst>
              </a:tr>
              <a:tr h="192578">
                <a:tc>
                  <a:txBody>
                    <a:bodyPr/>
                    <a:lstStyle/>
                    <a:p>
                      <a:endParaRPr lang="fr-CA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Demande un système organisationnel et planification de ses effectifs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Difficile d’être rentable si patient non contrôlé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Grande responsabilité pour le 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Certains Ph ne se sentent pas interpelés dans le rôle de suivi d’efficacité (patient perdu entre 2 chaises)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Cibles inconnues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Demande une communication plus intensive (discussion tél souvent) et un système organisationnel/planification de ses effectifs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Nécessite l’avis du pharmacien sur une question/analyse du dossier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5074658"/>
                  </a:ext>
                </a:extLst>
              </a:tr>
            </a:tbl>
          </a:graphicData>
        </a:graphic>
      </p:graphicFrame>
      <p:pic>
        <p:nvPicPr>
          <p:cNvPr id="5" name="Picture 2" descr="Plus Sign Images – Browse 181,943 Stock Photos, Vectors, and Video | Adobe  Stock">
            <a:extLst>
              <a:ext uri="{FF2B5EF4-FFF2-40B4-BE49-F238E27FC236}">
                <a16:creationId xmlns:a16="http://schemas.microsoft.com/office/drawing/2014/main" id="{E2C08006-E770-4026-A39F-82F18D3F58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 r="24960"/>
          <a:stretch/>
        </p:blipFill>
        <p:spPr bwMode="auto">
          <a:xfrm>
            <a:off x="507298" y="4753964"/>
            <a:ext cx="627769" cy="6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Plus Sign Images – Browse 181,943 Stock Photos, Vectors, and Video | Adobe  Stock">
            <a:extLst>
              <a:ext uri="{FF2B5EF4-FFF2-40B4-BE49-F238E27FC236}">
                <a16:creationId xmlns:a16="http://schemas.microsoft.com/office/drawing/2014/main" id="{7E8CBD37-4D47-4233-A0EB-36933D3036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 r="-150"/>
          <a:stretch/>
        </p:blipFill>
        <p:spPr bwMode="auto">
          <a:xfrm>
            <a:off x="541324" y="5813741"/>
            <a:ext cx="593743" cy="6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968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0E347-0140-458E-86AF-910C1BC49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558365"/>
          </a:xfrm>
        </p:spPr>
        <p:txBody>
          <a:bodyPr>
            <a:normAutofit fontScale="90000"/>
          </a:bodyPr>
          <a:lstStyle/>
          <a:p>
            <a:r>
              <a:rPr lang="fr-CA" dirty="0"/>
              <a:t>Et les patients orphelins - GAP </a:t>
            </a:r>
            <a:r>
              <a:rPr lang="fr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7E6C063-B33E-4429-8732-DE2D61C5B3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6444845"/>
              </p:ext>
            </p:extLst>
          </p:nvPr>
        </p:nvGraphicFramePr>
        <p:xfrm>
          <a:off x="850523" y="1652679"/>
          <a:ext cx="10646533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0893">
                  <a:extLst>
                    <a:ext uri="{9D8B030D-6E8A-4147-A177-3AD203B41FA5}">
                      <a16:colId xmlns:a16="http://schemas.microsoft.com/office/drawing/2014/main" val="2380169965"/>
                    </a:ext>
                  </a:extLst>
                </a:gridCol>
                <a:gridCol w="3337560">
                  <a:extLst>
                    <a:ext uri="{9D8B030D-6E8A-4147-A177-3AD203B41FA5}">
                      <a16:colId xmlns:a16="http://schemas.microsoft.com/office/drawing/2014/main" val="3318555681"/>
                    </a:ext>
                  </a:extLst>
                </a:gridCol>
                <a:gridCol w="3688080">
                  <a:extLst>
                    <a:ext uri="{9D8B030D-6E8A-4147-A177-3AD203B41FA5}">
                      <a16:colId xmlns:a16="http://schemas.microsoft.com/office/drawing/2014/main" val="1571299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Prise en charge  « Loi 41 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Ajustement (Loi 31)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A" sz="1400" dirty="0"/>
                        <a:t>Demande de consultation (Loi 31)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51958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Pharmacien devient responsable du patient.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Suivi selon modalités convenues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Connaissance des cibles et particularités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fr-CA" sz="14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CA" sz="1400" dirty="0"/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Capacité des pharmacies à organiser un système de prise en charge pour les patients orphelins?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Flexible pour le pharmacien d’ajuster lorsque jugé nécessaire (si demande du patient ou du pharmacien)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Toutes les conditions sont possibles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fr-CA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Information limitées sur la condition du patient?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Pas de prescripteur responsable rendant les pharmaciens moins enclins à se commettre</a:t>
                      </a:r>
                      <a:r>
                        <a:rPr lang="fr-CA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Pharmacien devient responsable du patient.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Suivi selon modalités convenues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Connaissance des cibles et particularités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CA" sz="1400" dirty="0"/>
                        <a:t>Toutes les conditions sont possibles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fr-CA" sz="1400" dirty="0"/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Capacité des pharmacies à organiser un système de prise en charge pour les patients orphelins?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fr-CA" sz="1400" dirty="0"/>
                        <a:t>Nécessite l’avis du pharmacien sur une question/analyse du dossier 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8279419"/>
                  </a:ext>
                </a:extLst>
              </a:tr>
            </a:tbl>
          </a:graphicData>
        </a:graphic>
      </p:graphicFrame>
      <p:sp>
        <p:nvSpPr>
          <p:cNvPr id="5" name="Arrow: Up 4">
            <a:extLst>
              <a:ext uri="{FF2B5EF4-FFF2-40B4-BE49-F238E27FC236}">
                <a16:creationId xmlns:a16="http://schemas.microsoft.com/office/drawing/2014/main" id="{FC9A86F1-77A5-40D4-8A45-EBE4967CBDF8}"/>
              </a:ext>
            </a:extLst>
          </p:cNvPr>
          <p:cNvSpPr/>
          <p:nvPr/>
        </p:nvSpPr>
        <p:spPr>
          <a:xfrm>
            <a:off x="2164080" y="4569144"/>
            <a:ext cx="807720" cy="6705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Arrow: Up 5">
            <a:extLst>
              <a:ext uri="{FF2B5EF4-FFF2-40B4-BE49-F238E27FC236}">
                <a16:creationId xmlns:a16="http://schemas.microsoft.com/office/drawing/2014/main" id="{D22DFA4F-392E-49C1-81FA-5D7E640C1785}"/>
              </a:ext>
            </a:extLst>
          </p:cNvPr>
          <p:cNvSpPr/>
          <p:nvPr/>
        </p:nvSpPr>
        <p:spPr>
          <a:xfrm>
            <a:off x="5719512" y="4785371"/>
            <a:ext cx="807720" cy="6705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58917D2E-3A4C-419F-B61F-63EC61A8BD36}"/>
              </a:ext>
            </a:extLst>
          </p:cNvPr>
          <p:cNvSpPr/>
          <p:nvPr/>
        </p:nvSpPr>
        <p:spPr>
          <a:xfrm>
            <a:off x="9311642" y="4553109"/>
            <a:ext cx="807720" cy="67056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C315F23-8679-4F04-AAE2-60D02D54C607}"/>
              </a:ext>
            </a:extLst>
          </p:cNvPr>
          <p:cNvSpPr/>
          <p:nvPr/>
        </p:nvSpPr>
        <p:spPr>
          <a:xfrm>
            <a:off x="990598" y="5391305"/>
            <a:ext cx="3383280" cy="108950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/>
              <a:t>Idéal pour la délégation de patients </a:t>
            </a:r>
            <a:r>
              <a:rPr lang="fr-CA" b="1" dirty="0"/>
              <a:t>STABLES</a:t>
            </a:r>
            <a:r>
              <a:rPr lang="fr-CA" dirty="0"/>
              <a:t> atteints de HTA, DB, dyslipidémie, hypothyroïdie, prophylaxie migraine, </a:t>
            </a:r>
            <a:r>
              <a:rPr lang="fr-CA" dirty="0" err="1"/>
              <a:t>anticoagulo</a:t>
            </a:r>
            <a:endParaRPr lang="fr-CA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88F293A-BDF5-4889-9540-85A0A1129700}"/>
              </a:ext>
            </a:extLst>
          </p:cNvPr>
          <p:cNvSpPr/>
          <p:nvPr/>
        </p:nvSpPr>
        <p:spPr>
          <a:xfrm>
            <a:off x="4576506" y="5589745"/>
            <a:ext cx="3165416" cy="108950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/>
              <a:t>Idéal lorsque </a:t>
            </a:r>
            <a:r>
              <a:rPr lang="fr-CA" b="1" dirty="0"/>
              <a:t>condition décompensée identifiée par le pharmacien</a:t>
            </a:r>
            <a:r>
              <a:rPr lang="fr-CA" dirty="0"/>
              <a:t> </a:t>
            </a:r>
          </a:p>
          <a:p>
            <a:pPr algn="ctr"/>
            <a:r>
              <a:rPr lang="fr-CA" dirty="0"/>
              <a:t>(ajustement ponctuel)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37E7AB-F678-4EBE-8CCD-1518B6C70E81}"/>
              </a:ext>
            </a:extLst>
          </p:cNvPr>
          <p:cNvSpPr/>
          <p:nvPr/>
        </p:nvSpPr>
        <p:spPr>
          <a:xfrm>
            <a:off x="7944550" y="5387650"/>
            <a:ext cx="3668334" cy="1064262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dirty="0"/>
              <a:t>Idéal pour lorsque </a:t>
            </a:r>
            <a:r>
              <a:rPr lang="fr-CA" b="1" dirty="0"/>
              <a:t>l’expertise pharmaco</a:t>
            </a:r>
            <a:r>
              <a:rPr lang="fr-CA" dirty="0"/>
              <a:t> est nécessaire pour concevoir un plan ou pour </a:t>
            </a:r>
            <a:r>
              <a:rPr lang="fr-CA" b="1" dirty="0"/>
              <a:t>conditions autres</a:t>
            </a:r>
            <a:r>
              <a:rPr lang="fr-CA" dirty="0"/>
              <a:t> que HTA, DB 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66C29A7-1974-41E3-A3BE-7FB87A3C9472}"/>
              </a:ext>
            </a:extLst>
          </p:cNvPr>
          <p:cNvCxnSpPr/>
          <p:nvPr/>
        </p:nvCxnSpPr>
        <p:spPr>
          <a:xfrm>
            <a:off x="838200" y="3048000"/>
            <a:ext cx="106588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lus Sign Images – Browse 181,943 Stock Photos, Vectors, and Video | Adobe  Stock">
            <a:extLst>
              <a:ext uri="{FF2B5EF4-FFF2-40B4-BE49-F238E27FC236}">
                <a16:creationId xmlns:a16="http://schemas.microsoft.com/office/drawing/2014/main" id="{89AE0EE4-3333-4BEC-B621-89587CADA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12" r="23625"/>
          <a:stretch/>
        </p:blipFill>
        <p:spPr bwMode="auto">
          <a:xfrm>
            <a:off x="114904" y="2157068"/>
            <a:ext cx="661797" cy="654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Plus Sign Images – Browse 181,943 Stock Photos, Vectors, and Video | Adobe  Stock">
            <a:extLst>
              <a:ext uri="{FF2B5EF4-FFF2-40B4-BE49-F238E27FC236}">
                <a16:creationId xmlns:a16="http://schemas.microsoft.com/office/drawing/2014/main" id="{B0CF71E5-0085-4427-B6D2-E44BB6ABE3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24" r="-150"/>
          <a:stretch/>
        </p:blipFill>
        <p:spPr bwMode="auto">
          <a:xfrm>
            <a:off x="148930" y="3322331"/>
            <a:ext cx="593743" cy="60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300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0849"/>
            <a:ext cx="10515600" cy="1325563"/>
          </a:xfrm>
        </p:spPr>
        <p:txBody>
          <a:bodyPr/>
          <a:lstStyle/>
          <a:p>
            <a:r>
              <a:rPr lang="fr-CA" dirty="0"/>
              <a:t>Plan de présentation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372225"/>
            <a:ext cx="10706100" cy="3457075"/>
          </a:xfrm>
        </p:spPr>
        <p:txBody>
          <a:bodyPr/>
          <a:lstStyle/>
          <a:p>
            <a:r>
              <a:rPr lang="fr-CA" sz="2800" dirty="0"/>
              <a:t>Introduction du Guichet d’accès à la première ligne (GAP)</a:t>
            </a:r>
          </a:p>
          <a:p>
            <a:r>
              <a:rPr lang="fr-CA" sz="2800" dirty="0"/>
              <a:t>Comment préparer sa pharmacie pour le GAP</a:t>
            </a:r>
          </a:p>
          <a:p>
            <a:r>
              <a:rPr lang="fr-CA" sz="2800" dirty="0"/>
              <a:t>Trajectoires et attentes</a:t>
            </a:r>
          </a:p>
          <a:p>
            <a:r>
              <a:rPr lang="fr-CA" sz="2800" dirty="0"/>
              <a:t>Organisation interne de la pharmacie</a:t>
            </a:r>
          </a:p>
        </p:txBody>
      </p:sp>
    </p:spTree>
    <p:extLst>
      <p:ext uri="{BB962C8B-B14F-4D97-AF65-F5344CB8AC3E}">
        <p14:creationId xmlns:p14="http://schemas.microsoft.com/office/powerpoint/2010/main" val="1020259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A56EF88-7A0B-543A-E12C-2BEA862F9B35}"/>
              </a:ext>
            </a:extLst>
          </p:cNvPr>
          <p:cNvSpPr/>
          <p:nvPr/>
        </p:nvSpPr>
        <p:spPr>
          <a:xfrm>
            <a:off x="198120" y="4540102"/>
            <a:ext cx="6492240" cy="17844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031EDB8-035C-4545-9F2E-E87F92B4E8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639" y="562886"/>
            <a:ext cx="5435600" cy="610156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7856" y="222278"/>
            <a:ext cx="6218544" cy="1065906"/>
          </a:xfrm>
        </p:spPr>
        <p:txBody>
          <a:bodyPr>
            <a:normAutofit fontScale="90000"/>
          </a:bodyPr>
          <a:lstStyle/>
          <a:p>
            <a:r>
              <a:rPr lang="fr-CA" dirty="0"/>
              <a:t>Exemple </a:t>
            </a:r>
            <a:br>
              <a:rPr lang="fr-CA" dirty="0"/>
            </a:br>
            <a:r>
              <a:rPr lang="fr-CA" dirty="0"/>
              <a:t>Hypertension de novo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4D43BE-8272-46CF-8F40-3F16CFDA3DF2}"/>
              </a:ext>
            </a:extLst>
          </p:cNvPr>
          <p:cNvSpPr txBox="1">
            <a:spLocks/>
          </p:cNvSpPr>
          <p:nvPr/>
        </p:nvSpPr>
        <p:spPr>
          <a:xfrm>
            <a:off x="212314" y="1750175"/>
            <a:ext cx="6425933" cy="45072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fr-CA" dirty="0"/>
              <a:t>Patient avec poussée hypertensive en pharmacie référé au gap. diagnostiqué par le GAP pour hypertension </a:t>
            </a:r>
          </a:p>
          <a:p>
            <a:pPr lvl="1"/>
            <a:r>
              <a:rPr lang="fr-CA" dirty="0"/>
              <a:t>H 57 ans, arthrose (naproxène BID PRN)</a:t>
            </a:r>
          </a:p>
          <a:p>
            <a:pPr lvl="1"/>
            <a:r>
              <a:rPr lang="fr-CA" dirty="0"/>
              <a:t>Aucune allergie, fumeur (10), pas d’alcool</a:t>
            </a:r>
          </a:p>
          <a:p>
            <a:r>
              <a:rPr lang="fr-CA" dirty="0"/>
              <a:t>Prescription de Ramipril 2.5mg par IPS du GAP et transfert du suivi en pharmacie communautaire</a:t>
            </a:r>
          </a:p>
          <a:p>
            <a:r>
              <a:rPr lang="fr-CA" dirty="0"/>
              <a:t>Appel du gap pour informer la pharmacie</a:t>
            </a:r>
          </a:p>
          <a:p>
            <a:endParaRPr lang="fr-CA" dirty="0"/>
          </a:p>
          <a:p>
            <a:pPr algn="ctr"/>
            <a:r>
              <a:rPr lang="fr-CA" b="1" dirty="0"/>
              <a:t>Quelle serait la meilleure manière de prendre en charge le patient?</a:t>
            </a:r>
          </a:p>
          <a:p>
            <a:pPr lvl="1"/>
            <a:r>
              <a:rPr lang="fr-CA" dirty="0"/>
              <a:t>Ajustements ?</a:t>
            </a:r>
          </a:p>
          <a:p>
            <a:pPr lvl="1"/>
            <a:r>
              <a:rPr lang="fr-CA" dirty="0"/>
              <a:t>Prise en charge ?</a:t>
            </a:r>
          </a:p>
          <a:p>
            <a:pPr lvl="1"/>
            <a:r>
              <a:rPr lang="fr-CA" dirty="0"/>
              <a:t>Référence pour suivi par services transitoires du gap ?</a:t>
            </a:r>
          </a:p>
          <a:p>
            <a:endParaRPr lang="fr-CA" dirty="0"/>
          </a:p>
          <a:p>
            <a:endParaRPr lang="fr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419FF4-EDA4-4F22-B834-919B810C2B74}"/>
              </a:ext>
            </a:extLst>
          </p:cNvPr>
          <p:cNvSpPr txBox="1"/>
          <p:nvPr/>
        </p:nvSpPr>
        <p:spPr>
          <a:xfrm>
            <a:off x="7640457" y="2504160"/>
            <a:ext cx="401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100" dirty="0"/>
              <a:t>Marie-Christine Gras                                514 555 5555</a:t>
            </a:r>
          </a:p>
          <a:p>
            <a:r>
              <a:rPr lang="fr-CA" sz="1100" dirty="0"/>
              <a:t>811111                                                   514 555 5555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9CCDBE-F40B-4600-BB79-D4C67506B626}"/>
              </a:ext>
            </a:extLst>
          </p:cNvPr>
          <p:cNvSpPr/>
          <p:nvPr/>
        </p:nvSpPr>
        <p:spPr>
          <a:xfrm>
            <a:off x="10600160" y="766304"/>
            <a:ext cx="1187328" cy="4997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6FF06C-9AA5-4BB2-ABFF-F628469FA177}"/>
              </a:ext>
            </a:extLst>
          </p:cNvPr>
          <p:cNvSpPr txBox="1"/>
          <p:nvPr/>
        </p:nvSpPr>
        <p:spPr>
          <a:xfrm>
            <a:off x="10538008" y="689934"/>
            <a:ext cx="1187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/>
              <a:t>Étiquette du patient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B3A767-3BB1-464B-9B48-EFE133560C2E}"/>
              </a:ext>
            </a:extLst>
          </p:cNvPr>
          <p:cNvSpPr txBox="1"/>
          <p:nvPr/>
        </p:nvSpPr>
        <p:spPr>
          <a:xfrm>
            <a:off x="7002917" y="273600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C529F3-91F4-4A6C-BBDF-185E9878F637}"/>
              </a:ext>
            </a:extLst>
          </p:cNvPr>
          <p:cNvSpPr txBox="1"/>
          <p:nvPr/>
        </p:nvSpPr>
        <p:spPr>
          <a:xfrm>
            <a:off x="7013188" y="322249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/>
              <a:t>x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A777F2-3908-4AB2-92F1-EA9B752BEDEA}"/>
              </a:ext>
            </a:extLst>
          </p:cNvPr>
          <p:cNvSpPr txBox="1"/>
          <p:nvPr/>
        </p:nvSpPr>
        <p:spPr>
          <a:xfrm>
            <a:off x="7855394" y="3819128"/>
            <a:ext cx="989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Ramipril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49955-5069-42B9-81C4-D6EDEBF347A8}"/>
              </a:ext>
            </a:extLst>
          </p:cNvPr>
          <p:cNvSpPr txBox="1"/>
          <p:nvPr/>
        </p:nvSpPr>
        <p:spPr>
          <a:xfrm>
            <a:off x="7026498" y="4170770"/>
            <a:ext cx="2140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Amlodipine   HCTZ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FEABEEB-F1CF-4EC3-A5F0-E333AA940FE6}"/>
              </a:ext>
            </a:extLst>
          </p:cNvPr>
          <p:cNvSpPr txBox="1"/>
          <p:nvPr/>
        </p:nvSpPr>
        <p:spPr>
          <a:xfrm>
            <a:off x="6728460" y="4833826"/>
            <a:ext cx="55168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050" dirty="0"/>
              <a:t>Si contrôle insuffisant ou si TA décompensée, nous référer pour évaluation d’injection de cortisone IA.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9933FD-D0C4-4339-8986-A6A06C8CF78B}"/>
              </a:ext>
            </a:extLst>
          </p:cNvPr>
          <p:cNvSpPr txBox="1"/>
          <p:nvPr/>
        </p:nvSpPr>
        <p:spPr>
          <a:xfrm>
            <a:off x="7688302" y="5792963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400" dirty="0"/>
              <a:t>Marie-Christine Gras                        2022/4/27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2EF31AF-EC2B-4218-BCFB-1A9FFEE232D5}"/>
              </a:ext>
            </a:extLst>
          </p:cNvPr>
          <p:cNvSpPr txBox="1"/>
          <p:nvPr/>
        </p:nvSpPr>
        <p:spPr>
          <a:xfrm>
            <a:off x="7013188" y="4562822"/>
            <a:ext cx="6893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sz="1200" dirty="0"/>
              <a:t>Gonarthrose soulagée par AINS po (naproxène 500mg BID </a:t>
            </a:r>
            <a:r>
              <a:rPr lang="fr-CA" sz="1200" dirty="0" err="1"/>
              <a:t>prn</a:t>
            </a:r>
            <a:r>
              <a:rPr lang="fr-CA" sz="1200" dirty="0"/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857977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324229"/>
            <a:ext cx="10364451" cy="1065906"/>
          </a:xfrm>
        </p:spPr>
        <p:txBody>
          <a:bodyPr/>
          <a:lstStyle/>
          <a:p>
            <a:pPr algn="ctr"/>
            <a:r>
              <a:rPr lang="fr-CA" dirty="0"/>
              <a:t>Prise en charge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329E12-1B9F-B8F2-E722-7E6A8D5D4DFF}"/>
              </a:ext>
            </a:extLst>
          </p:cNvPr>
          <p:cNvSpPr txBox="1"/>
          <p:nvPr/>
        </p:nvSpPr>
        <p:spPr>
          <a:xfrm>
            <a:off x="672566" y="1715279"/>
            <a:ext cx="6096000" cy="55893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800" dirty="0"/>
              <a:t>Rencontre initiale : 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/>
              <a:t>Rappel de l’importance de l’hypertension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/>
              <a:t>Explication de la technique de prise + suggestion d’achat d’un tensiomètre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/>
              <a:t>Collecte d’information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/>
              <a:t>Explication de la semaine type (BID x 7 jours, écarter les valeurs de la 1</a:t>
            </a:r>
            <a:r>
              <a:rPr lang="fr-CA" sz="2000" baseline="30000" dirty="0"/>
              <a:t>ère</a:t>
            </a:r>
            <a:r>
              <a:rPr lang="fr-CA" sz="2000" dirty="0"/>
              <a:t> journée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2000" dirty="0"/>
              <a:t>Convenir des modalité du suivi (téléphone)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CA" dirty="0"/>
          </a:p>
          <a:p>
            <a:pPr lvl="1">
              <a:lnSpc>
                <a:spcPct val="150000"/>
              </a:lnSpc>
            </a:pPr>
            <a:endParaRPr lang="fr-CA" dirty="0"/>
          </a:p>
          <a:p>
            <a:pPr lvl="1">
              <a:lnSpc>
                <a:spcPct val="150000"/>
              </a:lnSpc>
            </a:pPr>
            <a:endParaRPr lang="fr-CA" dirty="0"/>
          </a:p>
          <a:p>
            <a:pPr lvl="1">
              <a:lnSpc>
                <a:spcPct val="150000"/>
              </a:lnSpc>
            </a:pPr>
            <a:endParaRPr lang="fr-CA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6FDB91-F9DE-68E0-348E-4B9940963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690" y="2214694"/>
            <a:ext cx="4533900" cy="3467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4A54B1-B4E7-4D01-151E-C330489E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9340" y="1176206"/>
            <a:ext cx="2000250" cy="71437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B894C33-A9C1-AE89-2E08-C80ED5EFCC03}"/>
              </a:ext>
            </a:extLst>
          </p:cNvPr>
          <p:cNvSpPr/>
          <p:nvPr/>
        </p:nvSpPr>
        <p:spPr>
          <a:xfrm>
            <a:off x="2333296" y="5655355"/>
            <a:ext cx="2154621" cy="105024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789D79-226C-27AE-CF07-A54A2D39FE81}"/>
              </a:ext>
            </a:extLst>
          </p:cNvPr>
          <p:cNvSpPr txBox="1"/>
          <p:nvPr/>
        </p:nvSpPr>
        <p:spPr>
          <a:xfrm>
            <a:off x="2590799" y="5718812"/>
            <a:ext cx="16396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Facturation</a:t>
            </a:r>
            <a:r>
              <a:rPr lang="fr-CA" dirty="0"/>
              <a:t> :</a:t>
            </a:r>
          </a:p>
          <a:p>
            <a:pPr algn="ctr"/>
            <a:r>
              <a:rPr lang="fr-CA" dirty="0"/>
              <a:t>Rencontre initiale</a:t>
            </a:r>
          </a:p>
        </p:txBody>
      </p:sp>
    </p:spTree>
    <p:extLst>
      <p:ext uri="{BB962C8B-B14F-4D97-AF65-F5344CB8AC3E}">
        <p14:creationId xmlns:p14="http://schemas.microsoft.com/office/powerpoint/2010/main" val="3725769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324229"/>
            <a:ext cx="10364451" cy="1065906"/>
          </a:xfrm>
        </p:spPr>
        <p:txBody>
          <a:bodyPr/>
          <a:lstStyle/>
          <a:p>
            <a:pPr algn="ctr"/>
            <a:r>
              <a:rPr lang="fr-CA" dirty="0"/>
              <a:t>Prise en charge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9FD6481-1756-F575-2EA6-A25E0FDFB060}"/>
              </a:ext>
            </a:extLst>
          </p:cNvPr>
          <p:cNvSpPr txBox="1">
            <a:spLocks/>
          </p:cNvSpPr>
          <p:nvPr/>
        </p:nvSpPr>
        <p:spPr>
          <a:xfrm>
            <a:off x="914087" y="2070538"/>
            <a:ext cx="10363826" cy="3424107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CA" sz="2400" dirty="0"/>
              <a:t>Rencontre de suivi (1 semaine plus tard) :</a:t>
            </a:r>
          </a:p>
          <a:p>
            <a:pPr lvl="1">
              <a:lnSpc>
                <a:spcPct val="150000"/>
              </a:lnSpc>
            </a:pPr>
            <a:r>
              <a:rPr lang="fr-CA" sz="2000" dirty="0"/>
              <a:t>Suivi de la tension : 145/85mmHg</a:t>
            </a:r>
          </a:p>
          <a:p>
            <a:pPr lvl="1">
              <a:lnSpc>
                <a:spcPct val="150000"/>
              </a:lnSpc>
            </a:pPr>
            <a:r>
              <a:rPr lang="fr-CA" sz="2000" dirty="0"/>
              <a:t>Suivi des effets secondaires</a:t>
            </a:r>
          </a:p>
          <a:p>
            <a:pPr lvl="1">
              <a:lnSpc>
                <a:spcPct val="150000"/>
              </a:lnSpc>
            </a:pPr>
            <a:r>
              <a:rPr lang="fr-CA" sz="2000" dirty="0"/>
              <a:t>Suivi de l’observance</a:t>
            </a:r>
          </a:p>
          <a:p>
            <a:pPr lvl="1">
              <a:lnSpc>
                <a:spcPct val="150000"/>
              </a:lnSpc>
            </a:pPr>
            <a:r>
              <a:rPr lang="fr-CA" sz="2000" dirty="0"/>
              <a:t>Intervention augmenter de </a:t>
            </a:r>
            <a:r>
              <a:rPr lang="fr-CA" sz="2000" dirty="0" err="1"/>
              <a:t>ramipril</a:t>
            </a:r>
            <a:r>
              <a:rPr lang="fr-CA" sz="2000" dirty="0"/>
              <a:t> de 2.5mg à 5mg + prise de sang K, </a:t>
            </a:r>
            <a:r>
              <a:rPr lang="fr-CA" sz="2000" dirty="0" err="1"/>
              <a:t>cr</a:t>
            </a:r>
            <a:endParaRPr lang="fr-CA" sz="2000" dirty="0"/>
          </a:p>
          <a:p>
            <a:pPr lvl="1">
              <a:lnSpc>
                <a:spcPct val="150000"/>
              </a:lnSpc>
            </a:pPr>
            <a:r>
              <a:rPr lang="fr-CA" sz="2000" dirty="0"/>
              <a:t>Prochain suivi dans 2 semaines à la suite de la prise de sang + semaine type</a:t>
            </a:r>
          </a:p>
          <a:p>
            <a:pPr lvl="1">
              <a:lnSpc>
                <a:spcPct val="150000"/>
              </a:lnSpc>
            </a:pPr>
            <a:r>
              <a:rPr lang="fr-CA" sz="2000" dirty="0"/>
              <a:t>MNP : objectif augmenter exercice (ex : 30min de marche 3 jours/semaine)</a:t>
            </a:r>
          </a:p>
          <a:p>
            <a:pPr lvl="1">
              <a:lnSpc>
                <a:spcPct val="150000"/>
              </a:lnSpc>
            </a:pPr>
            <a:endParaRPr lang="fr-CA" sz="2000" dirty="0"/>
          </a:p>
          <a:p>
            <a:pPr lvl="1">
              <a:lnSpc>
                <a:spcPct val="150000"/>
              </a:lnSpc>
            </a:pPr>
            <a:endParaRPr lang="fr-CA" sz="2000" dirty="0"/>
          </a:p>
          <a:p>
            <a:pPr>
              <a:lnSpc>
                <a:spcPct val="150000"/>
              </a:lnSpc>
            </a:pPr>
            <a:endParaRPr lang="fr-CA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373046-480F-7B91-380A-24B80DE37637}"/>
              </a:ext>
            </a:extLst>
          </p:cNvPr>
          <p:cNvSpPr/>
          <p:nvPr/>
        </p:nvSpPr>
        <p:spPr>
          <a:xfrm>
            <a:off x="9122979" y="2070538"/>
            <a:ext cx="2154621" cy="134448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B36B78-3A5B-C06E-4887-C8355C5E14C1}"/>
              </a:ext>
            </a:extLst>
          </p:cNvPr>
          <p:cNvSpPr txBox="1"/>
          <p:nvPr/>
        </p:nvSpPr>
        <p:spPr>
          <a:xfrm>
            <a:off x="9380482" y="2142615"/>
            <a:ext cx="163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b="1" dirty="0"/>
              <a:t>Facturation</a:t>
            </a:r>
            <a:r>
              <a:rPr lang="fr-CA" dirty="0"/>
              <a:t> :</a:t>
            </a:r>
          </a:p>
          <a:p>
            <a:pPr algn="ctr"/>
            <a:r>
              <a:rPr lang="fr-CA" dirty="0"/>
              <a:t>Rencontre de suivi HTA / ou ajustement </a:t>
            </a:r>
          </a:p>
        </p:txBody>
      </p:sp>
    </p:spTree>
    <p:extLst>
      <p:ext uri="{BB962C8B-B14F-4D97-AF65-F5344CB8AC3E}">
        <p14:creationId xmlns:p14="http://schemas.microsoft.com/office/powerpoint/2010/main" val="40154811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324229"/>
            <a:ext cx="10364451" cy="1065906"/>
          </a:xfrm>
        </p:spPr>
        <p:txBody>
          <a:bodyPr/>
          <a:lstStyle/>
          <a:p>
            <a:pPr algn="ctr"/>
            <a:r>
              <a:rPr lang="fr-CA" dirty="0"/>
              <a:t>Prise en charge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009EC88-B685-D80A-395C-BE25B82A2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4893" y="1846729"/>
            <a:ext cx="3203199" cy="42779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0D1860-5951-41E8-0FE0-37C0FB834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3852" y="1844531"/>
            <a:ext cx="3485128" cy="438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0045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5" y="324229"/>
            <a:ext cx="10364451" cy="1065906"/>
          </a:xfrm>
        </p:spPr>
        <p:txBody>
          <a:bodyPr/>
          <a:lstStyle/>
          <a:p>
            <a:pPr algn="ctr"/>
            <a:r>
              <a:rPr lang="fr-CA" dirty="0"/>
              <a:t>Organisation interne de la pharmacie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46" y="1390135"/>
            <a:ext cx="6435308" cy="490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85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021434" y="730811"/>
            <a:ext cx="10364451" cy="616725"/>
          </a:xfrm>
        </p:spPr>
        <p:txBody>
          <a:bodyPr>
            <a:normAutofit fontScale="90000"/>
          </a:bodyPr>
          <a:lstStyle/>
          <a:p>
            <a:r>
              <a:rPr lang="fr-CA" dirty="0"/>
              <a:t>Trucs et astuces pour bien implanter le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555DC-5192-451F-89E3-81E91B350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867" y="1999389"/>
            <a:ext cx="7614609" cy="4411579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</a:pPr>
            <a:r>
              <a:rPr lang="fr-CA" sz="2400" dirty="0"/>
              <a:t>Se donner les outils pour la surveillance de la thérapie</a:t>
            </a:r>
          </a:p>
          <a:p>
            <a:pPr lvl="1">
              <a:lnSpc>
                <a:spcPct val="100000"/>
              </a:lnSpc>
            </a:pPr>
            <a:endParaRPr lang="fr-CA" sz="2000" dirty="0"/>
          </a:p>
          <a:p>
            <a:pPr lvl="1">
              <a:lnSpc>
                <a:spcPct val="100000"/>
              </a:lnSpc>
            </a:pPr>
            <a:r>
              <a:rPr lang="fr-CA" sz="2400" dirty="0"/>
              <a:t>Faire connaitre le rôle du pharmacien - Communiquer et réévaluer</a:t>
            </a:r>
          </a:p>
          <a:p>
            <a:pPr lvl="1">
              <a:lnSpc>
                <a:spcPct val="100000"/>
              </a:lnSpc>
            </a:pPr>
            <a:endParaRPr lang="fr-CA" sz="2000" dirty="0"/>
          </a:p>
          <a:p>
            <a:pPr lvl="1">
              <a:lnSpc>
                <a:spcPct val="100000"/>
              </a:lnSpc>
            </a:pPr>
            <a:r>
              <a:rPr lang="fr-CA" sz="2400" dirty="0"/>
              <a:t>Prioriser selon les priorités établies du milieu</a:t>
            </a:r>
          </a:p>
          <a:p>
            <a:pPr lvl="1">
              <a:lnSpc>
                <a:spcPct val="100000"/>
              </a:lnSpc>
            </a:pPr>
            <a:endParaRPr lang="fr-CA" sz="2000" dirty="0"/>
          </a:p>
          <a:p>
            <a:pPr lvl="1">
              <a:lnSpc>
                <a:spcPct val="100000"/>
              </a:lnSpc>
            </a:pPr>
            <a:r>
              <a:rPr lang="fr-CA" sz="2400" dirty="0"/>
              <a:t>Impliquer toute l’équipe du laboratoire pour faire connaître le rôle du pharmacien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175" y="1790248"/>
            <a:ext cx="3135731" cy="395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421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43" y="304800"/>
            <a:ext cx="10364451" cy="1332378"/>
          </a:xfrm>
        </p:spPr>
        <p:txBody>
          <a:bodyPr>
            <a:normAutofit fontScale="90000"/>
          </a:bodyPr>
          <a:lstStyle/>
          <a:p>
            <a:r>
              <a:rPr lang="fr-CA" dirty="0"/>
              <a:t>Stratégies pour maximiser </a:t>
            </a:r>
            <a:br>
              <a:rPr lang="fr-CA" dirty="0"/>
            </a:br>
            <a:r>
              <a:rPr lang="fr-CA" dirty="0"/>
              <a:t>la surveillance de la thérapie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180" y="2063620"/>
            <a:ext cx="10073640" cy="4351338"/>
          </a:xfrm>
        </p:spPr>
        <p:txBody>
          <a:bodyPr>
            <a:normAutofit/>
          </a:bodyPr>
          <a:lstStyle/>
          <a:p>
            <a:r>
              <a:rPr lang="fr-CA" sz="2400" dirty="0"/>
              <a:t>Documentation systématique et régulière</a:t>
            </a:r>
          </a:p>
          <a:p>
            <a:pPr marL="0" indent="0">
              <a:buNone/>
            </a:pPr>
            <a:endParaRPr lang="fr-CA" sz="1600" dirty="0"/>
          </a:p>
          <a:p>
            <a:pPr lvl="1">
              <a:lnSpc>
                <a:spcPct val="100000"/>
              </a:lnSpc>
            </a:pPr>
            <a:r>
              <a:rPr lang="fr-CA" sz="2000" dirty="0"/>
              <a:t>Optimiser la mise à jour des allergies à toutes les nouvelles prescriptions </a:t>
            </a:r>
          </a:p>
          <a:p>
            <a:pPr lvl="1">
              <a:lnSpc>
                <a:spcPct val="100000"/>
              </a:lnSpc>
            </a:pPr>
            <a:r>
              <a:rPr lang="fr-CA" sz="2000" dirty="0"/>
              <a:t>Documentez les problèmes de santé (nouveau dx, codes, raisons de cessation …)</a:t>
            </a:r>
          </a:p>
          <a:p>
            <a:pPr lvl="1">
              <a:lnSpc>
                <a:spcPct val="100000"/>
              </a:lnSpc>
            </a:pPr>
            <a:r>
              <a:rPr lang="fr-CA" sz="2000" dirty="0"/>
              <a:t>Blitz poids, taille, clairance rénale (ex: mobilisez un technicien ou étudiant en pharmacie)</a:t>
            </a:r>
          </a:p>
          <a:p>
            <a:pPr lvl="1">
              <a:lnSpc>
                <a:spcPct val="100000"/>
              </a:lnSpc>
            </a:pPr>
            <a:r>
              <a:rPr lang="fr-CA" sz="2000" dirty="0"/>
              <a:t>Sortie d’hôpital comme opportunité de connaitre votre patient : contacts d’urgence, score de fragilité, révision des pathologies</a:t>
            </a:r>
          </a:p>
          <a:p>
            <a:pPr lvl="1">
              <a:lnSpc>
                <a:spcPct val="100000"/>
              </a:lnSpc>
            </a:pPr>
            <a:r>
              <a:rPr lang="fr-CA" sz="2000" dirty="0"/>
              <a:t>Système de notation des paramètres cliniques</a:t>
            </a:r>
          </a:p>
          <a:p>
            <a:pPr lvl="1">
              <a:lnSpc>
                <a:spcPct val="100000"/>
              </a:lnSpc>
            </a:pPr>
            <a:r>
              <a:rPr lang="fr-CA" sz="2000" dirty="0"/>
              <a:t>Note au dossier après conseils</a:t>
            </a:r>
            <a:endParaRPr lang="fr-CA" dirty="0"/>
          </a:p>
          <a:p>
            <a:pPr lvl="1"/>
            <a:endParaRPr lang="fr-CA" dirty="0"/>
          </a:p>
          <a:p>
            <a:pPr lvl="1"/>
            <a:endParaRPr lang="fr-CA" dirty="0"/>
          </a:p>
        </p:txBody>
      </p:sp>
      <p:pic>
        <p:nvPicPr>
          <p:cNvPr id="2050" name="Picture 2" descr="HR Documentation: A Step-By-Step Guide - Insperity">
            <a:extLst>
              <a:ext uri="{FF2B5EF4-FFF2-40B4-BE49-F238E27FC236}">
                <a16:creationId xmlns:a16="http://schemas.microsoft.com/office/drawing/2014/main" id="{2BB8A101-E343-447C-9136-5426E9228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8449" y="4466214"/>
            <a:ext cx="3239086" cy="170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4035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02731-4F6C-4700-B98F-5578DEF7F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765" y="21473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Stratégies pour maximiser</a:t>
            </a:r>
            <a:br>
              <a:rPr lang="fr-CA" dirty="0"/>
            </a:br>
            <a:r>
              <a:rPr lang="fr-CA" dirty="0"/>
              <a:t>la surveillance de la thérapie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7C209-A2E7-48C6-8972-263E0E86A0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2952" y="1778696"/>
            <a:ext cx="9435559" cy="4765508"/>
          </a:xfrm>
        </p:spPr>
        <p:txBody>
          <a:bodyPr>
            <a:normAutofit lnSpcReduction="10000"/>
          </a:bodyPr>
          <a:lstStyle/>
          <a:p>
            <a:r>
              <a:rPr lang="fr-CA" sz="2200" dirty="0"/>
              <a:t>Système de priorisation des suivis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Quelle est votre capacité? 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Maximiser les suivis en pharmacie pour les patients difficile à rejoindre 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Suivi dans les mains du patient vs à votre responsabilité</a:t>
            </a:r>
          </a:p>
          <a:p>
            <a:r>
              <a:rPr lang="fr-CA" sz="2200" dirty="0"/>
              <a:t>Planifier la surveillance : temps dédié au clinique 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Doit être une priorité 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Temps dédié hors chaine de travail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Débuter un quart de travail (ou après le lunch, weekend, soir …)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Modèle de prise de rendez-vous pour suivi</a:t>
            </a:r>
          </a:p>
          <a:p>
            <a:r>
              <a:rPr lang="fr-CA" sz="2200" dirty="0"/>
              <a:t>Implication de projets cliniques avec étudiants ou infirmière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Opportunité de blitz </a:t>
            </a:r>
          </a:p>
          <a:p>
            <a:pPr lvl="1">
              <a:lnSpc>
                <a:spcPct val="110000"/>
              </a:lnSpc>
            </a:pPr>
            <a:r>
              <a:rPr lang="fr-CA" sz="1900" dirty="0"/>
              <a:t>Été ou travail à temps partiel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420206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88A06-5CC0-4D61-BD29-405AADF9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21" y="383173"/>
            <a:ext cx="10278979" cy="1325563"/>
          </a:xfrm>
        </p:spPr>
        <p:txBody>
          <a:bodyPr>
            <a:normAutofit fontScale="90000"/>
          </a:bodyPr>
          <a:lstStyle/>
          <a:p>
            <a:r>
              <a:rPr lang="fr-CA" dirty="0"/>
              <a:t>Saisir les opportunités pour informer le patient des nouvelles activités du pharmacien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1282F-BE8F-42B7-BAD8-0F8B3671CE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1776"/>
            <a:ext cx="10515600" cy="4133850"/>
          </a:xfrm>
        </p:spPr>
        <p:txBody>
          <a:bodyPr>
            <a:normAutofit/>
          </a:bodyPr>
          <a:lstStyle/>
          <a:p>
            <a:r>
              <a:rPr lang="fr-CA" dirty="0"/>
              <a:t>- L’équipe technique comme ambassadeur du rôle du pharmacien</a:t>
            </a:r>
          </a:p>
          <a:p>
            <a:r>
              <a:rPr lang="fr-CA" dirty="0"/>
              <a:t>- Inclure peu à peu certaines activités</a:t>
            </a:r>
          </a:p>
          <a:p>
            <a:r>
              <a:rPr lang="fr-CA" dirty="0"/>
              <a:t>- Informer le patient des pouvoirs de </a:t>
            </a:r>
            <a:r>
              <a:rPr lang="fr-CA" dirty="0" err="1"/>
              <a:t>represcription</a:t>
            </a:r>
            <a:r>
              <a:rPr lang="fr-CA" dirty="0"/>
              <a:t> pour conditions mineures </a:t>
            </a:r>
          </a:p>
          <a:p>
            <a:pPr lvl="1"/>
            <a:r>
              <a:rPr lang="fr-CA" dirty="0"/>
              <a:t>Ex : Lors d’une prescription initiale de toute condition mineure</a:t>
            </a:r>
          </a:p>
          <a:p>
            <a:r>
              <a:rPr lang="fr-CA" dirty="0"/>
              <a:t>- Prescription de MVL</a:t>
            </a:r>
          </a:p>
          <a:p>
            <a:r>
              <a:rPr lang="fr-CA" dirty="0"/>
              <a:t>- Services complémentaire : </a:t>
            </a:r>
          </a:p>
          <a:p>
            <a:pPr lvl="1"/>
            <a:r>
              <a:rPr lang="fr-CA" dirty="0"/>
              <a:t>Ex : offrir la vaccination contre le zona lors du service d’antiviraux, aviser un patient lors du 1</a:t>
            </a:r>
            <a:r>
              <a:rPr lang="fr-CA" baseline="30000" dirty="0"/>
              <a:t>er</a:t>
            </a:r>
            <a:r>
              <a:rPr lang="fr-CA" dirty="0"/>
              <a:t> service de loi 31 que nous pouvons represcrire, vente de tensiomètre lors de suivi d’hypertension</a:t>
            </a:r>
          </a:p>
        </p:txBody>
      </p:sp>
    </p:spTree>
    <p:extLst>
      <p:ext uri="{BB962C8B-B14F-4D97-AF65-F5344CB8AC3E}">
        <p14:creationId xmlns:p14="http://schemas.microsoft.com/office/powerpoint/2010/main" val="3039251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9A4AA-8E17-42B7-9F9D-E315CC99B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028" y="398091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CA" dirty="0"/>
              <a:t>Exemple d’organisation d’un programme d’hypertension et du diabète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F3E48-2E7B-42F4-94D0-51B9F23C6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210" y="1954881"/>
            <a:ext cx="11037417" cy="4494045"/>
          </a:xfrm>
        </p:spPr>
        <p:txBody>
          <a:bodyPr>
            <a:normAutofit/>
          </a:bodyPr>
          <a:lstStyle/>
          <a:p>
            <a:r>
              <a:rPr lang="fr-CA" sz="2400" dirty="0"/>
              <a:t>Débuté en 2019 en collaboration avec pharmaciens, étudiants en pharmacie, infirmière </a:t>
            </a:r>
          </a:p>
          <a:p>
            <a:pPr lvl="1"/>
            <a:r>
              <a:rPr lang="fr-CA" sz="2000" dirty="0"/>
              <a:t>Élaboration d’Outils de travail : rencontre initiale, suivi, suivi des demandes, suivi des patients dans le programme</a:t>
            </a:r>
          </a:p>
          <a:p>
            <a:pPr lvl="1"/>
            <a:r>
              <a:rPr lang="fr-CA" sz="2000" dirty="0"/>
              <a:t>Critère initiaux de recrutement :</a:t>
            </a:r>
          </a:p>
          <a:p>
            <a:pPr lvl="3"/>
            <a:r>
              <a:rPr lang="fr-CA" sz="1600" dirty="0"/>
              <a:t>1) Nouveau diagnostic ou modification</a:t>
            </a:r>
          </a:p>
          <a:p>
            <a:pPr lvl="3"/>
            <a:r>
              <a:rPr lang="fr-CA" sz="1600" dirty="0"/>
              <a:t>2) Conseil patient TA hors cible</a:t>
            </a:r>
          </a:p>
          <a:p>
            <a:pPr lvl="3"/>
            <a:r>
              <a:rPr lang="fr-CA" sz="1600" dirty="0"/>
              <a:t>3) Rupture de stock nous obligeant à changer d’agent</a:t>
            </a:r>
          </a:p>
          <a:p>
            <a:pPr lvl="3"/>
            <a:r>
              <a:rPr lang="fr-CA" sz="1600" dirty="0"/>
              <a:t>4) Patients sous HCTZ (avis santé Canada)</a:t>
            </a:r>
          </a:p>
          <a:p>
            <a:pPr lvl="3"/>
            <a:r>
              <a:rPr lang="fr-CA" sz="1600" dirty="0"/>
              <a:t>5) Patient dont nous effectuons déjà le suivi</a:t>
            </a:r>
          </a:p>
          <a:p>
            <a:pPr lvl="2"/>
            <a:endParaRPr lang="fr-CA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73087-5657-4049-9FA4-5C7AFF0D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2221" y="2712552"/>
            <a:ext cx="6379779" cy="3674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46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1068884" y="662244"/>
            <a:ext cx="10364451" cy="1242466"/>
          </a:xfrm>
        </p:spPr>
        <p:txBody>
          <a:bodyPr>
            <a:normAutofit/>
          </a:bodyPr>
          <a:lstStyle/>
          <a:p>
            <a:r>
              <a:rPr lang="fr-CA" sz="4800" dirty="0"/>
              <a:t>La clientèle sans médecin de famille </a:t>
            </a:r>
          </a:p>
        </p:txBody>
      </p:sp>
      <p:sp>
        <p:nvSpPr>
          <p:cNvPr id="8" name="Titre 5"/>
          <p:cNvSpPr txBox="1">
            <a:spLocks/>
          </p:cNvSpPr>
          <p:nvPr/>
        </p:nvSpPr>
        <p:spPr>
          <a:xfrm>
            <a:off x="556529" y="2250395"/>
            <a:ext cx="3377923" cy="1799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A" sz="6000" dirty="0"/>
              <a:t>Le GAP 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73" y="2250395"/>
            <a:ext cx="7172833" cy="4016787"/>
          </a:xfrm>
          <a:prstGeom prst="rect">
            <a:avLst/>
          </a:prstGeom>
        </p:spPr>
      </p:pic>
      <p:sp>
        <p:nvSpPr>
          <p:cNvPr id="11" name="Zone de texte 26"/>
          <p:cNvSpPr txBox="1"/>
          <p:nvPr/>
        </p:nvSpPr>
        <p:spPr>
          <a:xfrm>
            <a:off x="57253" y="4050357"/>
            <a:ext cx="4376474" cy="21165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A" sz="2800" b="1" dirty="0">
                <a:solidFill>
                  <a:srgbClr val="082A75"/>
                </a:solidFill>
                <a:effectLst/>
                <a:latin typeface="MV Boli" panose="02000500030200090000" pitchFamily="2" charset="0"/>
                <a:ea typeface="MS Mincho"/>
                <a:cs typeface="Times New Roman" panose="02020603050405020304" pitchFamily="18" charset="0"/>
              </a:rPr>
              <a:t>Quels sont les problèmes vécus par nos orphelins ?</a:t>
            </a:r>
            <a:endParaRPr lang="fr-CA" b="1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CA" sz="2800" b="1" dirty="0">
                <a:solidFill>
                  <a:srgbClr val="082A75"/>
                </a:solidFill>
                <a:effectLst/>
                <a:latin typeface="MV Boli" panose="02000500030200090000" pitchFamily="2" charset="0"/>
                <a:ea typeface="MS Mincho"/>
                <a:cs typeface="Times New Roman" panose="02020603050405020304" pitchFamily="18" charset="0"/>
              </a:rPr>
              <a:t>Trouvons des solutions et ajustons nos services</a:t>
            </a:r>
            <a:endParaRPr lang="fr-CA" b="1" dirty="0">
              <a:solidFill>
                <a:srgbClr val="082A75"/>
              </a:solidFill>
              <a:effectLst/>
              <a:latin typeface="Calibri" panose="020F0502020204030204" pitchFamily="34" charset="0"/>
              <a:ea typeface="MS Mincho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518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6098-A5EC-492E-B211-46FF7E01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734" y="304801"/>
            <a:ext cx="10364451" cy="916506"/>
          </a:xfrm>
        </p:spPr>
        <p:txBody>
          <a:bodyPr/>
          <a:lstStyle/>
          <a:p>
            <a:pPr algn="l"/>
            <a:r>
              <a:rPr lang="fr-CA" dirty="0"/>
              <a:t>Quelques statistiques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372DBB9-5299-431C-B275-E7799B39C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924" y="4268504"/>
            <a:ext cx="3872925" cy="2083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B32AA-7C7B-487A-8158-87C425EA0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382" y="4257031"/>
            <a:ext cx="3670473" cy="20830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7DEE4C-6BBB-470B-A355-140D1C379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93382" y="607322"/>
            <a:ext cx="3942803" cy="33471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D5B9F7-CA71-4EBA-9F76-B2141B4E2F3F}"/>
              </a:ext>
            </a:extLst>
          </p:cNvPr>
          <p:cNvSpPr txBox="1"/>
          <p:nvPr/>
        </p:nvSpPr>
        <p:spPr>
          <a:xfrm>
            <a:off x="1297477" y="1766949"/>
            <a:ext cx="519791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/>
              <a:t>En mai 2021 </a:t>
            </a:r>
            <a:endParaRPr lang="fr-CA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130 patients intéressés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79 acceptations des MD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31 refus / 20 pas de réponse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/>
              <a:t>= 71 patients actifs (8 perdu de vue)</a:t>
            </a:r>
          </a:p>
          <a:p>
            <a:endParaRPr lang="fr-CA" dirty="0"/>
          </a:p>
          <a:p>
            <a:r>
              <a:rPr lang="fr-CA" i="1" dirty="0"/>
              <a:t>Prochaine statistiques représentent les 30 premiers patients actifs du programme (recul d’au moins 1 an)</a:t>
            </a:r>
          </a:p>
        </p:txBody>
      </p:sp>
    </p:spTree>
    <p:extLst>
      <p:ext uri="{BB962C8B-B14F-4D97-AF65-F5344CB8AC3E}">
        <p14:creationId xmlns:p14="http://schemas.microsoft.com/office/powerpoint/2010/main" val="38437555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6098-A5EC-492E-B211-46FF7E01E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286" y="441435"/>
            <a:ext cx="10364451" cy="832423"/>
          </a:xfrm>
        </p:spPr>
        <p:txBody>
          <a:bodyPr/>
          <a:lstStyle/>
          <a:p>
            <a:r>
              <a:rPr lang="fr-CA" dirty="0"/>
              <a:t>Quelques statistiques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3FCA3F-F5E1-45C3-BEE1-585711B1E1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531"/>
          <a:stretch/>
        </p:blipFill>
        <p:spPr>
          <a:xfrm>
            <a:off x="1786745" y="1273858"/>
            <a:ext cx="3526966" cy="232372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B41B696-8D08-4E72-8F8F-C14496CBE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6725" y="1197128"/>
            <a:ext cx="3889051" cy="24771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D98CFA-BD6C-42AB-8737-35E776DD1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6725" y="4095923"/>
            <a:ext cx="4010650" cy="21917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DD74B7-05FA-4C05-B866-18E5D3145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6745" y="3925497"/>
            <a:ext cx="3526966" cy="2362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05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id="{7266AA0B-52AF-46E4-99A9-7D79DF945998}"/>
              </a:ext>
            </a:extLst>
          </p:cNvPr>
          <p:cNvSpPr/>
          <p:nvPr/>
        </p:nvSpPr>
        <p:spPr>
          <a:xfrm>
            <a:off x="9939142" y="2314763"/>
            <a:ext cx="2009782" cy="112613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E55D1C-EBB6-4975-8C45-024690E8A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9136"/>
            <a:ext cx="10515600" cy="1325563"/>
          </a:xfrm>
        </p:spPr>
        <p:txBody>
          <a:bodyPr/>
          <a:lstStyle/>
          <a:p>
            <a:r>
              <a:rPr lang="fr-CA" dirty="0"/>
              <a:t>Un exemple de patient suivi sur 3 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F4C8D-5CE5-497D-BFD6-7BCB35BC0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4699"/>
            <a:ext cx="11193380" cy="4895850"/>
          </a:xfrm>
        </p:spPr>
        <p:txBody>
          <a:bodyPr>
            <a:normAutofit/>
          </a:bodyPr>
          <a:lstStyle/>
          <a:p>
            <a:r>
              <a:rPr lang="fr-CA" dirty="0"/>
              <a:t>H 48 ans, nouveau diagnostic d’hypertension, non fumeur, pas d’allergie, IMC 29</a:t>
            </a:r>
          </a:p>
          <a:p>
            <a:r>
              <a:rPr lang="fr-CA" dirty="0"/>
              <a:t>Dépression, TDAH, fibrose pulmonaire</a:t>
            </a:r>
          </a:p>
          <a:p>
            <a:r>
              <a:rPr lang="fr-CA" dirty="0" err="1"/>
              <a:t>Sertraline</a:t>
            </a:r>
            <a:r>
              <a:rPr lang="fr-CA" dirty="0"/>
              <a:t> 100mg, </a:t>
            </a:r>
            <a:r>
              <a:rPr lang="fr-CA" dirty="0" err="1"/>
              <a:t>adderall</a:t>
            </a:r>
            <a:r>
              <a:rPr lang="fr-CA" dirty="0"/>
              <a:t> XR 15mg, Coversyl 2mg</a:t>
            </a:r>
          </a:p>
          <a:p>
            <a:pPr lvl="1"/>
            <a:endParaRPr lang="fr-CA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747ED03-569B-4218-A1A4-79FE87C5B65D}"/>
              </a:ext>
            </a:extLst>
          </p:cNvPr>
          <p:cNvSpPr/>
          <p:nvPr/>
        </p:nvSpPr>
        <p:spPr>
          <a:xfrm>
            <a:off x="82718" y="3342524"/>
            <a:ext cx="2926080" cy="16002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F150C79-1EBD-406C-948C-264920080D02}"/>
              </a:ext>
            </a:extLst>
          </p:cNvPr>
          <p:cNvSpPr/>
          <p:nvPr/>
        </p:nvSpPr>
        <p:spPr>
          <a:xfrm>
            <a:off x="7005765" y="3160904"/>
            <a:ext cx="3184185" cy="16775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193B497-3B0D-438D-BC5D-FBF580337BA0}"/>
              </a:ext>
            </a:extLst>
          </p:cNvPr>
          <p:cNvSpPr/>
          <p:nvPr/>
        </p:nvSpPr>
        <p:spPr>
          <a:xfrm>
            <a:off x="3495693" y="3544833"/>
            <a:ext cx="2754590" cy="146378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1061BE-FE2E-4330-85D6-D74BE110AC2B}"/>
              </a:ext>
            </a:extLst>
          </p:cNvPr>
          <p:cNvSpPr/>
          <p:nvPr/>
        </p:nvSpPr>
        <p:spPr>
          <a:xfrm>
            <a:off x="2370786" y="5124099"/>
            <a:ext cx="3208260" cy="1781123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1C99CD5-B417-4F19-B471-C91D6343E7A4}"/>
              </a:ext>
            </a:extLst>
          </p:cNvPr>
          <p:cNvSpPr/>
          <p:nvPr/>
        </p:nvSpPr>
        <p:spPr>
          <a:xfrm>
            <a:off x="6250283" y="5270506"/>
            <a:ext cx="2191727" cy="128795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7D8EBC1-3345-441F-B68F-0F81AF98A4AB}"/>
              </a:ext>
            </a:extLst>
          </p:cNvPr>
          <p:cNvSpPr/>
          <p:nvPr/>
        </p:nvSpPr>
        <p:spPr>
          <a:xfrm>
            <a:off x="9004192" y="4988581"/>
            <a:ext cx="3096408" cy="1708986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2DFDE9E-9E92-4B20-ADEA-E934B74FD521}"/>
              </a:ext>
            </a:extLst>
          </p:cNvPr>
          <p:cNvSpPr txBox="1"/>
          <p:nvPr/>
        </p:nvSpPr>
        <p:spPr>
          <a:xfrm>
            <a:off x="9679154" y="5086799"/>
            <a:ext cx="2017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/>
              <a:t>Objectifs MNP à chaque rencontre 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4395FE-D82E-4DEF-8FC3-94278EF992E6}"/>
              </a:ext>
            </a:extLst>
          </p:cNvPr>
          <p:cNvSpPr txBox="1"/>
          <p:nvPr/>
        </p:nvSpPr>
        <p:spPr>
          <a:xfrm>
            <a:off x="9105084" y="5655359"/>
            <a:ext cx="292608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Hydratation, exercice cardio, exercice musculaire, alimentation, relaxation, médication, perte de poids, consommation de sel</a:t>
            </a:r>
          </a:p>
          <a:p>
            <a:pPr algn="ctr"/>
            <a:endParaRPr lang="fr-CA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AEC37E-A5D3-4BFA-B38B-AE1F9C1CDE2E}"/>
              </a:ext>
            </a:extLst>
          </p:cNvPr>
          <p:cNvSpPr txBox="1"/>
          <p:nvPr/>
        </p:nvSpPr>
        <p:spPr>
          <a:xfrm>
            <a:off x="351305" y="3446085"/>
            <a:ext cx="24467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Ajustement de la TA</a:t>
            </a:r>
          </a:p>
          <a:p>
            <a:pPr algn="ctr"/>
            <a:r>
              <a:rPr lang="fr-CA" sz="1600" dirty="0"/>
              <a:t>… ad </a:t>
            </a:r>
            <a:r>
              <a:rPr lang="fr-CA" sz="1600" dirty="0" err="1"/>
              <a:t>coversyl</a:t>
            </a:r>
            <a:r>
              <a:rPr lang="fr-CA" sz="1600" dirty="0"/>
              <a:t> 8mg, </a:t>
            </a:r>
            <a:r>
              <a:rPr lang="fr-CA" sz="1600" dirty="0" err="1"/>
              <a:t>indapamide</a:t>
            </a:r>
            <a:r>
              <a:rPr lang="fr-CA" sz="1600" dirty="0"/>
              <a:t> 2.5mg et amlodipine 5mg (+ tests de labo)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7657B-4B1C-4953-960B-296A85608FEF}"/>
              </a:ext>
            </a:extLst>
          </p:cNvPr>
          <p:cNvSpPr txBox="1"/>
          <p:nvPr/>
        </p:nvSpPr>
        <p:spPr>
          <a:xfrm>
            <a:off x="7300888" y="3262565"/>
            <a:ext cx="2585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Achat d’un tensiomètre</a:t>
            </a:r>
          </a:p>
          <a:p>
            <a:pPr algn="ctr"/>
            <a:r>
              <a:rPr lang="fr-CA" sz="1600" dirty="0"/>
              <a:t>Élaboration d’un système de prise de la TA (semaine type) avec technique appropriée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FE7D14-4CCC-4B43-9B8F-3383FBD76BE8}"/>
              </a:ext>
            </a:extLst>
          </p:cNvPr>
          <p:cNvSpPr txBox="1"/>
          <p:nvPr/>
        </p:nvSpPr>
        <p:spPr>
          <a:xfrm>
            <a:off x="3566928" y="3707337"/>
            <a:ext cx="2585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Score </a:t>
            </a:r>
            <a:r>
              <a:rPr lang="fr-CA" sz="2000" dirty="0" err="1"/>
              <a:t>Fragmingham</a:t>
            </a:r>
            <a:endParaRPr lang="fr-CA" sz="2000" dirty="0"/>
          </a:p>
          <a:p>
            <a:pPr algn="ctr"/>
            <a:r>
              <a:rPr lang="fr-CA" sz="1600" dirty="0"/>
              <a:t>Risque modéré CV, opinion pour suggestion de statine. Acceptée par MD.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3D6729-650E-4626-9087-A14C29C1F336}"/>
              </a:ext>
            </a:extLst>
          </p:cNvPr>
          <p:cNvSpPr txBox="1"/>
          <p:nvPr/>
        </p:nvSpPr>
        <p:spPr>
          <a:xfrm>
            <a:off x="6067775" y="5454680"/>
            <a:ext cx="25859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Vaccination </a:t>
            </a:r>
          </a:p>
          <a:p>
            <a:pPr algn="ctr"/>
            <a:r>
              <a:rPr lang="fr-CA" sz="1600" dirty="0"/>
              <a:t>Grippe, tétanos, P23, P13, COVID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4CE40B-B730-4E36-B6B8-2B6BBBF5EA59}"/>
              </a:ext>
            </a:extLst>
          </p:cNvPr>
          <p:cNvSpPr txBox="1"/>
          <p:nvPr/>
        </p:nvSpPr>
        <p:spPr>
          <a:xfrm>
            <a:off x="2632342" y="5303494"/>
            <a:ext cx="258595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Sevrage TDAH</a:t>
            </a:r>
          </a:p>
          <a:p>
            <a:pPr algn="ctr"/>
            <a:r>
              <a:rPr lang="fr-CA" sz="1400" dirty="0"/>
              <a:t>Tentative de sevrage d’</a:t>
            </a:r>
            <a:r>
              <a:rPr lang="fr-CA" sz="1400" dirty="0" err="1"/>
              <a:t>Adderall</a:t>
            </a:r>
            <a:r>
              <a:rPr lang="fr-CA" sz="1400" dirty="0"/>
              <a:t> XR, diminution de la concentration. Optons pour essai lorsque meilleure chronologie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9A30A1-3DAB-4FBD-A526-A9A1965060B2}"/>
              </a:ext>
            </a:extLst>
          </p:cNvPr>
          <p:cNvSpPr txBox="1"/>
          <p:nvPr/>
        </p:nvSpPr>
        <p:spPr>
          <a:xfrm>
            <a:off x="9606048" y="2517782"/>
            <a:ext cx="258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Inobservances  </a:t>
            </a:r>
          </a:p>
          <a:p>
            <a:pPr algn="ctr"/>
            <a:r>
              <a:rPr lang="fr-CA" sz="1600" dirty="0"/>
              <a:t>Mise en </a:t>
            </a:r>
            <a:r>
              <a:rPr lang="fr-CA" sz="1600" dirty="0" err="1"/>
              <a:t>dispill</a:t>
            </a:r>
            <a:endParaRPr lang="fr-CA" sz="160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340C44B-7F81-4786-9164-3F3EC2FFDB74}"/>
              </a:ext>
            </a:extLst>
          </p:cNvPr>
          <p:cNvSpPr/>
          <p:nvPr/>
        </p:nvSpPr>
        <p:spPr>
          <a:xfrm>
            <a:off x="162808" y="5569757"/>
            <a:ext cx="1920943" cy="107430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2529BC-3BB7-4DAB-960B-2940A32C9733}"/>
              </a:ext>
            </a:extLst>
          </p:cNvPr>
          <p:cNvSpPr txBox="1"/>
          <p:nvPr/>
        </p:nvSpPr>
        <p:spPr>
          <a:xfrm>
            <a:off x="-169697" y="5675355"/>
            <a:ext cx="2585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dirty="0"/>
              <a:t>Diète </a:t>
            </a:r>
            <a:r>
              <a:rPr lang="fr-CA" sz="2000" dirty="0" err="1"/>
              <a:t>Keto</a:t>
            </a:r>
            <a:endParaRPr lang="fr-CA" sz="2000" dirty="0"/>
          </a:p>
          <a:p>
            <a:pPr algn="ctr"/>
            <a:r>
              <a:rPr lang="fr-CA" sz="1600" dirty="0"/>
              <a:t>Référence en nutrition</a:t>
            </a:r>
          </a:p>
        </p:txBody>
      </p:sp>
    </p:spTree>
    <p:extLst>
      <p:ext uri="{BB962C8B-B14F-4D97-AF65-F5344CB8AC3E}">
        <p14:creationId xmlns:p14="http://schemas.microsoft.com/office/powerpoint/2010/main" val="39751562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uit obstacles qui freinent la réflexion stratégique">
            <a:extLst>
              <a:ext uri="{FF2B5EF4-FFF2-40B4-BE49-F238E27FC236}">
                <a16:creationId xmlns:a16="http://schemas.microsoft.com/office/drawing/2014/main" id="{18F11008-2556-4390-9AC0-BD2E5E2ED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4" r="36155" b="-1"/>
          <a:stretch/>
        </p:blipFill>
        <p:spPr bwMode="auto">
          <a:xfrm>
            <a:off x="20" y="10"/>
            <a:ext cx="4070535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12B45BA-0941-4021-93AA-F45864509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273" y="392208"/>
            <a:ext cx="7078849" cy="1018108"/>
          </a:xfrm>
        </p:spPr>
        <p:txBody>
          <a:bodyPr>
            <a:normAutofit/>
          </a:bodyPr>
          <a:lstStyle/>
          <a:p>
            <a:r>
              <a:rPr lang="fr-CA" dirty="0"/>
              <a:t>Réflexions au fil des années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04093-5EFB-46FD-81F7-E5538FB41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7091" y="1681655"/>
            <a:ext cx="7485214" cy="55303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fr-CA" sz="1400" u="sng" dirty="0"/>
              <a:t>Gains pour l’équipe : 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Aisance à ajuster les médicaments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Développement de relation avec les médecins avoisinants (Demande de consultation en hausse)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% d’acceptation nettement améliorée avec la venue de la COVID</a:t>
            </a:r>
          </a:p>
          <a:p>
            <a:pPr lvl="1">
              <a:lnSpc>
                <a:spcPct val="110000"/>
              </a:lnSpc>
            </a:pPr>
            <a:r>
              <a:rPr lang="fr-CA" sz="1400" dirty="0" err="1"/>
              <a:t>Breakeven</a:t>
            </a:r>
            <a:r>
              <a:rPr lang="fr-CA" sz="1400" dirty="0"/>
              <a:t> $ … mais marketing relationnel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Expérience organisationnelle Transférable pour d’autres patients ou pour prise en charge multiple</a:t>
            </a:r>
          </a:p>
          <a:p>
            <a:pPr>
              <a:lnSpc>
                <a:spcPct val="110000"/>
              </a:lnSpc>
            </a:pPr>
            <a:r>
              <a:rPr lang="fr-CA" sz="1400" u="sng" dirty="0"/>
              <a:t>Difficultés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Lourdeur d’un programme structuré (prise en charge) =  migration vers programme de type ajustement ponctuels pour certains patients et système de priorité (contrôlé-non contrôlé)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Duplication parfois du rôle avec Médecin = gestion de la pertinence et du rôle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Duplication de l’information (papier + informatique) = Virage 100% informatique avec gabarit de notes standardisées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Difficile d’impliquer des nouveaux joueurs (étudiants) = Procédure rédigée et simplifiée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Perte de temps due aux rendez-vous manqué = exclusion après 3 no-show+ avis le médecin</a:t>
            </a:r>
          </a:p>
          <a:p>
            <a:pPr lvl="1">
              <a:lnSpc>
                <a:spcPct val="110000"/>
              </a:lnSpc>
            </a:pPr>
            <a:r>
              <a:rPr lang="fr-CA" sz="1400" dirty="0"/>
              <a:t>Consolidation à 100 patients : nombre confortable 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fr-CA" sz="1100" dirty="0"/>
          </a:p>
        </p:txBody>
      </p:sp>
    </p:spTree>
    <p:extLst>
      <p:ext uri="{BB962C8B-B14F-4D97-AF65-F5344CB8AC3E}">
        <p14:creationId xmlns:p14="http://schemas.microsoft.com/office/powerpoint/2010/main" val="4546179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FC4A9F-1AAC-4411-BFBD-C8855BA3D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77515"/>
            <a:ext cx="10364451" cy="931326"/>
          </a:xfrm>
        </p:spPr>
        <p:txBody>
          <a:bodyPr/>
          <a:lstStyle/>
          <a:p>
            <a:r>
              <a:rPr lang="fr-CA" dirty="0"/>
              <a:t>Communication au laboratoire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C3F57-DA3A-4610-B5CE-F26B1AB727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99197"/>
            <a:ext cx="10327106" cy="3702818"/>
          </a:xfrm>
        </p:spPr>
        <p:txBody>
          <a:bodyPr>
            <a:normAutofit/>
          </a:bodyPr>
          <a:lstStyle/>
          <a:p>
            <a:r>
              <a:rPr lang="fr-CA" dirty="0"/>
              <a:t>Temps planifié pour rencontres d’équipe (matin, hebdomadaire, trimestrielle …)</a:t>
            </a:r>
          </a:p>
          <a:p>
            <a:r>
              <a:rPr lang="fr-CA" dirty="0"/>
              <a:t>Système de communication avec l’équipe temps plein - partiel </a:t>
            </a:r>
          </a:p>
          <a:p>
            <a:pPr lvl="1"/>
            <a:r>
              <a:rPr lang="fr-CA" dirty="0"/>
              <a:t>Page Facebook</a:t>
            </a:r>
          </a:p>
          <a:p>
            <a:pPr lvl="1"/>
            <a:r>
              <a:rPr lang="fr-CA" dirty="0"/>
              <a:t>Communiqué</a:t>
            </a:r>
          </a:p>
          <a:p>
            <a:pPr lvl="1"/>
            <a:r>
              <a:rPr lang="fr-CA" dirty="0"/>
              <a:t>Tableaux/feuilles de tâches</a:t>
            </a:r>
          </a:p>
          <a:p>
            <a:pPr lvl="1"/>
            <a:r>
              <a:rPr lang="fr-CA" dirty="0"/>
              <a:t>Message pour l’équipe du soir</a:t>
            </a:r>
          </a:p>
          <a:p>
            <a:pPr>
              <a:lnSpc>
                <a:spcPct val="110000"/>
              </a:lnSpc>
            </a:pPr>
            <a:r>
              <a:rPr lang="fr-CA" dirty="0"/>
              <a:t>Assignation des tâches et objectifs précis pour mesurer l’implantation des changements </a:t>
            </a:r>
          </a:p>
          <a:p>
            <a:r>
              <a:rPr lang="fr-CA" dirty="0"/>
              <a:t>Opportunité à tous de faire des suggestions</a:t>
            </a:r>
          </a:p>
        </p:txBody>
      </p:sp>
      <p:pic>
        <p:nvPicPr>
          <p:cNvPr id="4098" name="Picture 2" descr="How to navigate your coworkers' communication styles">
            <a:extLst>
              <a:ext uri="{FF2B5EF4-FFF2-40B4-BE49-F238E27FC236}">
                <a16:creationId xmlns:a16="http://schemas.microsoft.com/office/drawing/2014/main" id="{2E506BE7-F6E1-4489-830E-74C5AE4EA4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276" y="4508451"/>
            <a:ext cx="3783724" cy="1843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8738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50408" y="403179"/>
            <a:ext cx="10364451" cy="879880"/>
          </a:xfrm>
        </p:spPr>
        <p:txBody>
          <a:bodyPr/>
          <a:lstStyle/>
          <a:p>
            <a:pPr algn="ctr"/>
            <a:r>
              <a:rPr lang="fr-CA" dirty="0"/>
              <a:t>Ressource &amp; Support pharmacien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8525F6-B291-4D21-82E4-933B244AB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989" y="1825811"/>
            <a:ext cx="10219870" cy="44372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A9320F-4E97-4640-85A5-A1225D8482E7}"/>
              </a:ext>
            </a:extLst>
          </p:cNvPr>
          <p:cNvSpPr txBox="1"/>
          <p:nvPr/>
        </p:nvSpPr>
        <p:spPr>
          <a:xfrm>
            <a:off x="4088524" y="1330355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Boite à outils APPSQ : https://appsq.org/outils/</a:t>
            </a:r>
          </a:p>
        </p:txBody>
      </p:sp>
    </p:spTree>
    <p:extLst>
      <p:ext uri="{BB962C8B-B14F-4D97-AF65-F5344CB8AC3E}">
        <p14:creationId xmlns:p14="http://schemas.microsoft.com/office/powerpoint/2010/main" val="28171797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2146" y="440724"/>
            <a:ext cx="10364451" cy="764266"/>
          </a:xfrm>
        </p:spPr>
        <p:txBody>
          <a:bodyPr/>
          <a:lstStyle/>
          <a:p>
            <a:pPr algn="ctr"/>
            <a:r>
              <a:rPr lang="fr-CA" dirty="0"/>
              <a:t>Ressource &amp; Support pharmacien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EA8BE0-386E-4612-A3F7-3B75D167A3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46"/>
          <a:stretch/>
        </p:blipFill>
        <p:spPr>
          <a:xfrm>
            <a:off x="310876" y="1818289"/>
            <a:ext cx="11665976" cy="45299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18FBC2-4298-4C80-9DD1-D5B3B2520ED6}"/>
              </a:ext>
            </a:extLst>
          </p:cNvPr>
          <p:cNvSpPr txBox="1"/>
          <p:nvPr/>
        </p:nvSpPr>
        <p:spPr>
          <a:xfrm>
            <a:off x="2816771" y="1204990"/>
            <a:ext cx="73152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/>
              <a:t>Bibliothèque Réseau STAT : http://www.reseaustat.ca/fr/bibliotheque.php</a:t>
            </a:r>
          </a:p>
        </p:txBody>
      </p:sp>
    </p:spTree>
    <p:extLst>
      <p:ext uri="{BB962C8B-B14F-4D97-AF65-F5344CB8AC3E}">
        <p14:creationId xmlns:p14="http://schemas.microsoft.com/office/powerpoint/2010/main" val="1571046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E192B2D-9CEC-4A17-8FF9-1259D1CE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52" y="1718237"/>
            <a:ext cx="7748435" cy="4557303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15833B1D-58A5-4D31-A453-943F80F7ED50}"/>
              </a:ext>
            </a:extLst>
          </p:cNvPr>
          <p:cNvSpPr txBox="1">
            <a:spLocks/>
          </p:cNvSpPr>
          <p:nvPr/>
        </p:nvSpPr>
        <p:spPr>
          <a:xfrm>
            <a:off x="1062504" y="273269"/>
            <a:ext cx="10364451" cy="9219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fr-CA" sz="4800" dirty="0"/>
              <a:t>Ressource &amp; Support pharmacien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565B1E-2650-4B0C-A067-E8E723A721FA}"/>
              </a:ext>
            </a:extLst>
          </p:cNvPr>
          <p:cNvSpPr txBox="1"/>
          <p:nvPr/>
        </p:nvSpPr>
        <p:spPr>
          <a:xfrm>
            <a:off x="1814621" y="1071906"/>
            <a:ext cx="8860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CA" dirty="0"/>
              <a:t>Formulaire de prise en charge (Simon Lessard, UdeM) https://pharm.umontreal.ca/faculte/bibliotheque/outils-de-prise-en-charge/</a:t>
            </a:r>
          </a:p>
        </p:txBody>
      </p:sp>
    </p:spTree>
    <p:extLst>
      <p:ext uri="{BB962C8B-B14F-4D97-AF65-F5344CB8AC3E}">
        <p14:creationId xmlns:p14="http://schemas.microsoft.com/office/powerpoint/2010/main" val="20025937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9AAD2CE-6BE5-4509-A6B7-E97CC9ADE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8102" y="6015788"/>
            <a:ext cx="5338010" cy="69056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fr-CA" dirty="0"/>
              <a:t>Merci beaucoup pour votre attention!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852" y="236910"/>
            <a:ext cx="5656519" cy="565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8106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3773" y="321896"/>
            <a:ext cx="10364451" cy="871070"/>
          </a:xfrm>
        </p:spPr>
        <p:txBody>
          <a:bodyPr>
            <a:normAutofit fontScale="90000"/>
          </a:bodyPr>
          <a:lstStyle/>
          <a:p>
            <a:r>
              <a:rPr lang="fr-CA" dirty="0"/>
              <a:t>Portrait des orphelins à MTL au 31 janvier 2022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172" y="1657979"/>
            <a:ext cx="9649655" cy="4602765"/>
          </a:xfrm>
        </p:spPr>
      </p:pic>
      <p:sp>
        <p:nvSpPr>
          <p:cNvPr id="6" name="Légende encadrée 1 5"/>
          <p:cNvSpPr/>
          <p:nvPr/>
        </p:nvSpPr>
        <p:spPr>
          <a:xfrm>
            <a:off x="699920" y="4675237"/>
            <a:ext cx="2020529" cy="1165124"/>
          </a:xfrm>
          <a:prstGeom prst="borderCallout1">
            <a:avLst>
              <a:gd name="adj1" fmla="val 58405"/>
              <a:gd name="adj2" fmla="val 100426"/>
              <a:gd name="adj3" fmla="val -95531"/>
              <a:gd name="adj4" fmla="val 16093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COMTL</a:t>
            </a:r>
          </a:p>
          <a:p>
            <a:pPr algn="ctr"/>
            <a:r>
              <a:rPr lang="fr-CA" dirty="0"/>
              <a:t>GAMF 21996 Orphelin 91621</a:t>
            </a:r>
          </a:p>
          <a:p>
            <a:pPr algn="ctr"/>
            <a:r>
              <a:rPr lang="fr-CA" dirty="0"/>
              <a:t>76% non inscrit</a:t>
            </a:r>
          </a:p>
        </p:txBody>
      </p:sp>
      <p:sp>
        <p:nvSpPr>
          <p:cNvPr id="7" name="Légende encadrée 1 6"/>
          <p:cNvSpPr/>
          <p:nvPr/>
        </p:nvSpPr>
        <p:spPr>
          <a:xfrm>
            <a:off x="4778477" y="1347970"/>
            <a:ext cx="1873046" cy="1184312"/>
          </a:xfrm>
          <a:prstGeom prst="borderCallout1">
            <a:avLst>
              <a:gd name="adj1" fmla="val 104677"/>
              <a:gd name="adj2" fmla="val 50345"/>
              <a:gd name="adj3" fmla="val 133670"/>
              <a:gd name="adj4" fmla="val 11703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CNIM</a:t>
            </a:r>
          </a:p>
          <a:p>
            <a:pPr algn="ctr"/>
            <a:r>
              <a:rPr lang="fr-CA" dirty="0"/>
              <a:t>GAMF 42086 Orphelin 132174 </a:t>
            </a:r>
          </a:p>
          <a:p>
            <a:pPr algn="ctr"/>
            <a:r>
              <a:rPr lang="fr-CA" dirty="0"/>
              <a:t>68% non inscrit</a:t>
            </a:r>
          </a:p>
        </p:txBody>
      </p:sp>
      <p:sp>
        <p:nvSpPr>
          <p:cNvPr id="8" name="Légende encadrée 1 7"/>
          <p:cNvSpPr/>
          <p:nvPr/>
        </p:nvSpPr>
        <p:spPr>
          <a:xfrm>
            <a:off x="9129250" y="3772415"/>
            <a:ext cx="2005781" cy="1076632"/>
          </a:xfrm>
          <a:prstGeom prst="borderCallout1">
            <a:avLst>
              <a:gd name="adj1" fmla="val 18750"/>
              <a:gd name="adj2" fmla="val -8333"/>
              <a:gd name="adj3" fmla="val -43664"/>
              <a:gd name="adj4" fmla="val -3775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CEMTL</a:t>
            </a:r>
          </a:p>
          <a:p>
            <a:pPr algn="ctr"/>
            <a:r>
              <a:rPr lang="fr-CA" dirty="0"/>
              <a:t>GAMF 57869 Orphelin 92831 </a:t>
            </a:r>
          </a:p>
          <a:p>
            <a:pPr algn="ctr"/>
            <a:r>
              <a:rPr lang="fr-CA" dirty="0"/>
              <a:t>62% non inscrit</a:t>
            </a:r>
          </a:p>
        </p:txBody>
      </p:sp>
      <p:sp>
        <p:nvSpPr>
          <p:cNvPr id="9" name="Légende encadrée 1 8"/>
          <p:cNvSpPr/>
          <p:nvPr/>
        </p:nvSpPr>
        <p:spPr>
          <a:xfrm>
            <a:off x="8745792" y="5184112"/>
            <a:ext cx="2175035" cy="1076632"/>
          </a:xfrm>
          <a:prstGeom prst="borderCallout1">
            <a:avLst>
              <a:gd name="adj1" fmla="val 18750"/>
              <a:gd name="adj2" fmla="val -8333"/>
              <a:gd name="adj3" fmla="val -29965"/>
              <a:gd name="adj4" fmla="val -5388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CCSMTL</a:t>
            </a:r>
          </a:p>
          <a:p>
            <a:pPr algn="ctr"/>
            <a:r>
              <a:rPr lang="fr-CA" dirty="0"/>
              <a:t>GAMF 43205 Orphelin 59520 </a:t>
            </a:r>
          </a:p>
          <a:p>
            <a:pPr algn="ctr"/>
            <a:r>
              <a:rPr lang="fr-CA" dirty="0"/>
              <a:t>58% non inscrit</a:t>
            </a:r>
          </a:p>
        </p:txBody>
      </p:sp>
      <p:sp>
        <p:nvSpPr>
          <p:cNvPr id="10" name="Légende encadrée 1 9"/>
          <p:cNvSpPr/>
          <p:nvPr/>
        </p:nvSpPr>
        <p:spPr>
          <a:xfrm>
            <a:off x="3425488" y="5519177"/>
            <a:ext cx="2175035" cy="1076632"/>
          </a:xfrm>
          <a:prstGeom prst="borderCallout1">
            <a:avLst>
              <a:gd name="adj1" fmla="val -4537"/>
              <a:gd name="adj2" fmla="val 49303"/>
              <a:gd name="adj3" fmla="val -69691"/>
              <a:gd name="adj4" fmla="val 12242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CA" b="1" dirty="0"/>
              <a:t>CCOMTL</a:t>
            </a:r>
          </a:p>
          <a:p>
            <a:pPr algn="ctr"/>
            <a:r>
              <a:rPr lang="fr-CA" dirty="0"/>
              <a:t>GAMF 28838 Orphelin 85724 </a:t>
            </a:r>
          </a:p>
          <a:p>
            <a:pPr algn="ctr"/>
            <a:r>
              <a:rPr lang="fr-CA" dirty="0"/>
              <a:t>75% non inscrit</a:t>
            </a:r>
          </a:p>
        </p:txBody>
      </p:sp>
    </p:spTree>
    <p:extLst>
      <p:ext uri="{BB962C8B-B14F-4D97-AF65-F5344CB8AC3E}">
        <p14:creationId xmlns:p14="http://schemas.microsoft.com/office/powerpoint/2010/main" val="1437924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59968" y="607469"/>
            <a:ext cx="9531674" cy="810409"/>
          </a:xfrm>
        </p:spPr>
        <p:txBody>
          <a:bodyPr>
            <a:normAutofit/>
          </a:bodyPr>
          <a:lstStyle/>
          <a:p>
            <a:r>
              <a:rPr lang="fr-CA" dirty="0"/>
              <a:t>Dictionnaire de la clientèle orpheline</a:t>
            </a:r>
          </a:p>
        </p:txBody>
      </p:sp>
      <p:sp>
        <p:nvSpPr>
          <p:cNvPr id="3" name="Titre 1"/>
          <p:cNvSpPr txBox="1">
            <a:spLocks/>
          </p:cNvSpPr>
          <p:nvPr/>
        </p:nvSpPr>
        <p:spPr>
          <a:xfrm>
            <a:off x="1790142" y="1789470"/>
            <a:ext cx="8596668" cy="42595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1254125" indent="-1254125"/>
            <a:r>
              <a:rPr lang="fr-CA" sz="2800" dirty="0">
                <a:solidFill>
                  <a:schemeClr val="tx1"/>
                </a:solidFill>
              </a:rPr>
              <a:t>GAMF = </a:t>
            </a:r>
            <a:r>
              <a:rPr lang="fr-CA" sz="2800" i="1" dirty="0">
                <a:solidFill>
                  <a:schemeClr val="tx1"/>
                </a:solidFill>
              </a:rPr>
              <a:t>Guichet accès à un médecin de famille</a:t>
            </a:r>
          </a:p>
          <a:p>
            <a:pPr marL="1254125" indent="-1254125"/>
            <a:r>
              <a:rPr lang="fr-CA" sz="2800" dirty="0">
                <a:solidFill>
                  <a:schemeClr val="tx1"/>
                </a:solidFill>
              </a:rPr>
              <a:t>	Liste d’attente pour un md de famille, interface web de la RAMQ</a:t>
            </a:r>
          </a:p>
          <a:p>
            <a:endParaRPr lang="fr-CA" sz="2800" dirty="0">
              <a:solidFill>
                <a:schemeClr val="tx1"/>
              </a:solidFill>
            </a:endParaRPr>
          </a:p>
          <a:p>
            <a:pPr marL="1254125" indent="-1254125"/>
            <a:r>
              <a:rPr lang="fr-CA" sz="2800" dirty="0">
                <a:solidFill>
                  <a:schemeClr val="tx1"/>
                </a:solidFill>
              </a:rPr>
              <a:t>GACO = </a:t>
            </a:r>
            <a:r>
              <a:rPr lang="fr-CA" sz="2800" i="1" dirty="0">
                <a:solidFill>
                  <a:schemeClr val="tx1"/>
                </a:solidFill>
              </a:rPr>
              <a:t>Guichet d’accès à clientèle orpheline</a:t>
            </a:r>
          </a:p>
          <a:p>
            <a:pPr marL="1254125" indent="-1254125"/>
            <a:r>
              <a:rPr lang="fr-CA" sz="2800" dirty="0">
                <a:solidFill>
                  <a:schemeClr val="tx1"/>
                </a:solidFill>
              </a:rPr>
              <a:t>	équipe CIUSSS qui gère la liste d’attente, assiste les md et client</a:t>
            </a:r>
          </a:p>
          <a:p>
            <a:endParaRPr lang="fr-CA" sz="2800" dirty="0">
              <a:solidFill>
                <a:schemeClr val="tx1"/>
              </a:solidFill>
            </a:endParaRPr>
          </a:p>
          <a:p>
            <a:pPr>
              <a:tabLst>
                <a:tab pos="1258888" algn="l"/>
              </a:tabLst>
            </a:pPr>
            <a:r>
              <a:rPr lang="fr-CA" sz="2800" dirty="0">
                <a:solidFill>
                  <a:schemeClr val="tx1"/>
                </a:solidFill>
              </a:rPr>
              <a:t>GAP = 	</a:t>
            </a:r>
            <a:r>
              <a:rPr lang="fr-CA" sz="2800" i="1" dirty="0">
                <a:solidFill>
                  <a:schemeClr val="tx1"/>
                </a:solidFill>
              </a:rPr>
              <a:t>Guichet accès première ligne</a:t>
            </a:r>
          </a:p>
          <a:p>
            <a:pPr>
              <a:tabLst>
                <a:tab pos="1258888" algn="l"/>
              </a:tabLst>
            </a:pPr>
            <a:r>
              <a:rPr lang="fr-CA" sz="2800" dirty="0">
                <a:solidFill>
                  <a:schemeClr val="tx1"/>
                </a:solidFill>
              </a:rPr>
              <a:t>	ancienne centrale de RV GAMF (pour CCOMTL)</a:t>
            </a:r>
          </a:p>
        </p:txBody>
      </p:sp>
    </p:spTree>
    <p:extLst>
      <p:ext uri="{BB962C8B-B14F-4D97-AF65-F5344CB8AC3E}">
        <p14:creationId xmlns:p14="http://schemas.microsoft.com/office/powerpoint/2010/main" val="3335632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9072" y="442296"/>
            <a:ext cx="9920377" cy="797169"/>
          </a:xfrm>
        </p:spPr>
        <p:txBody>
          <a:bodyPr>
            <a:noAutofit/>
          </a:bodyPr>
          <a:lstStyle/>
          <a:p>
            <a:r>
              <a:rPr lang="fr-CA" sz="3200" b="1" dirty="0"/>
              <a:t>Cadre de référence du MSSS</a:t>
            </a:r>
            <a:r>
              <a:rPr lang="fr-CA" sz="3200" dirty="0"/>
              <a:t> </a:t>
            </a:r>
            <a:r>
              <a:rPr lang="fr-CA" sz="2400" dirty="0"/>
              <a:t/>
            </a:r>
            <a:br>
              <a:rPr lang="fr-CA" sz="2400" dirty="0"/>
            </a:br>
            <a:r>
              <a:rPr lang="fr-CA" sz="2400" b="1" dirty="0"/>
              <a:t>Accessibilité des services aux usagers sans médecin de famille</a:t>
            </a:r>
            <a:br>
              <a:rPr lang="fr-CA" sz="2400" b="1" dirty="0"/>
            </a:br>
            <a:r>
              <a:rPr lang="fr-CA" sz="2400" b="1" dirty="0"/>
              <a:t>		   ( GACO-Services transitoire-GAP)</a:t>
            </a:r>
            <a:endParaRPr lang="fr-CA" sz="2400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66" y="1239465"/>
            <a:ext cx="8889787" cy="503886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14366" y="5045314"/>
            <a:ext cx="1505023" cy="56692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/>
          <p:cNvSpPr/>
          <p:nvPr/>
        </p:nvSpPr>
        <p:spPr>
          <a:xfrm>
            <a:off x="3335496" y="5045314"/>
            <a:ext cx="1505023" cy="56692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6" name="Rectangle 5"/>
          <p:cNvSpPr/>
          <p:nvPr/>
        </p:nvSpPr>
        <p:spPr>
          <a:xfrm>
            <a:off x="5797141" y="5393878"/>
            <a:ext cx="1505023" cy="566928"/>
          </a:xfrm>
          <a:prstGeom prst="rect">
            <a:avLst/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296129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rme libre 30">
            <a:extLst>
              <a:ext uri="{FF2B5EF4-FFF2-40B4-BE49-F238E27FC236}">
                <a16:creationId xmlns:a16="http://schemas.microsoft.com/office/drawing/2014/main" id="{A21AC3E1-C2C3-C749-A96E-6FEFA8933054}"/>
              </a:ext>
            </a:extLst>
          </p:cNvPr>
          <p:cNvSpPr/>
          <p:nvPr/>
        </p:nvSpPr>
        <p:spPr>
          <a:xfrm rot="10800000">
            <a:off x="1527423" y="2605316"/>
            <a:ext cx="9646608" cy="3160028"/>
          </a:xfrm>
          <a:custGeom>
            <a:avLst/>
            <a:gdLst>
              <a:gd name="connsiteX0" fmla="*/ 5694814 w 6166571"/>
              <a:gd name="connsiteY0" fmla="*/ 0 h 766689"/>
              <a:gd name="connsiteX1" fmla="*/ 5687780 w 6166571"/>
              <a:gd name="connsiteY1" fmla="*/ 211015 h 766689"/>
              <a:gd name="connsiteX2" fmla="*/ 735953 w 6166571"/>
              <a:gd name="connsiteY2" fmla="*/ 295421 h 766689"/>
              <a:gd name="connsiteX3" fmla="*/ 25534 w 6166571"/>
              <a:gd name="connsiteY3" fmla="*/ 766689 h 766689"/>
              <a:gd name="connsiteX4" fmla="*/ 25534 w 6166571"/>
              <a:gd name="connsiteY4" fmla="*/ 766689 h 76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71" h="766689">
                <a:moveTo>
                  <a:pt x="5694814" y="0"/>
                </a:moveTo>
                <a:cubicBezTo>
                  <a:pt x="6104535" y="80889"/>
                  <a:pt x="6514257" y="161778"/>
                  <a:pt x="5687780" y="211015"/>
                </a:cubicBezTo>
                <a:cubicBezTo>
                  <a:pt x="4861303" y="260252"/>
                  <a:pt x="1679661" y="202809"/>
                  <a:pt x="735953" y="295421"/>
                </a:cubicBezTo>
                <a:cubicBezTo>
                  <a:pt x="-207755" y="388033"/>
                  <a:pt x="25534" y="766689"/>
                  <a:pt x="25534" y="766689"/>
                </a:cubicBezTo>
                <a:lnTo>
                  <a:pt x="25534" y="766689"/>
                </a:ln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E1F1797-8038-734A-A175-C2E7FBEEA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577" y="65562"/>
            <a:ext cx="9582873" cy="1325563"/>
          </a:xfrm>
        </p:spPr>
        <p:txBody>
          <a:bodyPr>
            <a:normAutofit/>
          </a:bodyPr>
          <a:lstStyle/>
          <a:p>
            <a:r>
              <a:rPr lang="fr-FR" dirty="0"/>
              <a:t>Structure du service</a:t>
            </a:r>
            <a:br>
              <a:rPr lang="fr-FR" dirty="0"/>
            </a:br>
            <a:r>
              <a:rPr lang="fr-FR" sz="2800" dirty="0">
                <a:solidFill>
                  <a:schemeClr val="accent5"/>
                </a:solidFill>
              </a:rPr>
              <a:t>trois entités interdépendantes</a:t>
            </a:r>
            <a:endParaRPr lang="fr-FR" dirty="0">
              <a:solidFill>
                <a:schemeClr val="accent5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CFDEA7-9ADF-DB4E-B882-3364A7D6F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5598080"/>
            <a:ext cx="1088985" cy="365125"/>
          </a:xfrm>
        </p:spPr>
        <p:txBody>
          <a:bodyPr/>
          <a:lstStyle/>
          <a:p>
            <a:fld id="{E6C6E2DA-C51A-4E5A-BC6F-C03DFAE86879}" type="slidenum">
              <a:rPr lang="fr-CA" smtClean="0"/>
              <a:pPr/>
              <a:t>8</a:t>
            </a:fld>
            <a:endParaRPr lang="fr-C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F2BE3C8D-36BE-954F-B3AE-86FC0453A9CF}"/>
              </a:ext>
            </a:extLst>
          </p:cNvPr>
          <p:cNvSpPr/>
          <p:nvPr/>
        </p:nvSpPr>
        <p:spPr>
          <a:xfrm>
            <a:off x="1394268" y="1548378"/>
            <a:ext cx="3075709" cy="441408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BFEBA6FB-5920-CF46-91D6-9538E4B60E74}"/>
              </a:ext>
            </a:extLst>
          </p:cNvPr>
          <p:cNvSpPr/>
          <p:nvPr/>
        </p:nvSpPr>
        <p:spPr>
          <a:xfrm>
            <a:off x="4866300" y="1538330"/>
            <a:ext cx="3075709" cy="4414084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B4C3A3F5-15B3-1049-8C70-59180F8DA926}"/>
              </a:ext>
            </a:extLst>
          </p:cNvPr>
          <p:cNvSpPr/>
          <p:nvPr/>
        </p:nvSpPr>
        <p:spPr>
          <a:xfrm>
            <a:off x="8373204" y="1528282"/>
            <a:ext cx="3075709" cy="44248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8208F0-4DA9-FC49-AB3F-2B5E9180FCC1}"/>
              </a:ext>
            </a:extLst>
          </p:cNvPr>
          <p:cNvSpPr txBox="1"/>
          <p:nvPr/>
        </p:nvSpPr>
        <p:spPr>
          <a:xfrm>
            <a:off x="1894301" y="1816223"/>
            <a:ext cx="203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GACO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1707BFA-EBC2-8941-8BA7-08677B3654DD}"/>
              </a:ext>
            </a:extLst>
          </p:cNvPr>
          <p:cNvSpPr txBox="1"/>
          <p:nvPr/>
        </p:nvSpPr>
        <p:spPr>
          <a:xfrm>
            <a:off x="5385845" y="1801053"/>
            <a:ext cx="203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chemeClr val="bg1"/>
                </a:solidFill>
              </a:rPr>
              <a:t>GAP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FB81D61-6570-6A4F-A29B-2DB7986C181B}"/>
              </a:ext>
            </a:extLst>
          </p:cNvPr>
          <p:cNvSpPr txBox="1"/>
          <p:nvPr/>
        </p:nvSpPr>
        <p:spPr>
          <a:xfrm>
            <a:off x="8392174" y="1801053"/>
            <a:ext cx="3015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</a:rPr>
              <a:t>Services transitoires</a:t>
            </a:r>
          </a:p>
        </p:txBody>
      </p:sp>
      <p:sp>
        <p:nvSpPr>
          <p:cNvPr id="23" name="Signalisation droite 22">
            <a:extLst>
              <a:ext uri="{FF2B5EF4-FFF2-40B4-BE49-F238E27FC236}">
                <a16:creationId xmlns:a16="http://schemas.microsoft.com/office/drawing/2014/main" id="{4AB5F91E-B50A-524E-9A80-E2D5C4CB4982}"/>
              </a:ext>
            </a:extLst>
          </p:cNvPr>
          <p:cNvSpPr/>
          <p:nvPr/>
        </p:nvSpPr>
        <p:spPr>
          <a:xfrm>
            <a:off x="1380350" y="2600986"/>
            <a:ext cx="1551997" cy="28808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2">
                    <a:lumMod val="50000"/>
                  </a:schemeClr>
                </a:solidFill>
              </a:rPr>
              <a:t>AA / Infirmière clin. </a:t>
            </a:r>
          </a:p>
        </p:txBody>
      </p:sp>
      <p:sp>
        <p:nvSpPr>
          <p:cNvPr id="24" name="Signalisation droite 23">
            <a:extLst>
              <a:ext uri="{FF2B5EF4-FFF2-40B4-BE49-F238E27FC236}">
                <a16:creationId xmlns:a16="http://schemas.microsoft.com/office/drawing/2014/main" id="{69E34E7F-CC77-F549-A0D6-3EA9FDB47559}"/>
              </a:ext>
            </a:extLst>
          </p:cNvPr>
          <p:cNvSpPr/>
          <p:nvPr/>
        </p:nvSpPr>
        <p:spPr>
          <a:xfrm>
            <a:off x="4864017" y="2507219"/>
            <a:ext cx="1551997" cy="288086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AA / Infirmière clin. </a:t>
            </a:r>
          </a:p>
        </p:txBody>
      </p:sp>
      <p:sp>
        <p:nvSpPr>
          <p:cNvPr id="25" name="Signalisation droite 24">
            <a:extLst>
              <a:ext uri="{FF2B5EF4-FFF2-40B4-BE49-F238E27FC236}">
                <a16:creationId xmlns:a16="http://schemas.microsoft.com/office/drawing/2014/main" id="{972DA88D-AB7C-C34E-A270-3144832F069E}"/>
              </a:ext>
            </a:extLst>
          </p:cNvPr>
          <p:cNvSpPr/>
          <p:nvPr/>
        </p:nvSpPr>
        <p:spPr>
          <a:xfrm>
            <a:off x="8368007" y="2481453"/>
            <a:ext cx="1516172" cy="313852"/>
          </a:xfrm>
          <a:prstGeom prst="homePlat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IPSPL</a:t>
            </a:r>
            <a:r>
              <a:rPr lang="fr-FR" sz="1200" dirty="0">
                <a:solidFill>
                  <a:schemeClr val="accent5"/>
                </a:solidFill>
              </a:rPr>
              <a:t> / </a:t>
            </a:r>
            <a:r>
              <a:rPr lang="fr-FR" sz="1200" dirty="0">
                <a:solidFill>
                  <a:schemeClr val="accent1">
                    <a:lumMod val="75000"/>
                  </a:schemeClr>
                </a:solidFill>
              </a:rPr>
              <a:t>Infirmière clin. </a:t>
            </a:r>
            <a:endParaRPr lang="fr-FR" sz="1200" dirty="0">
              <a:solidFill>
                <a:schemeClr val="accent5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3BF2D72-7330-E646-8FBB-1E4C2686A8F7}"/>
              </a:ext>
            </a:extLst>
          </p:cNvPr>
          <p:cNvSpPr/>
          <p:nvPr/>
        </p:nvSpPr>
        <p:spPr>
          <a:xfrm>
            <a:off x="1728316" y="4205616"/>
            <a:ext cx="2451798" cy="149720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Inscription</a:t>
            </a:r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 des usagers sur la liste d’attente GAMF et </a:t>
            </a:r>
            <a:r>
              <a:rPr lang="fr-FR" sz="1400" b="1" dirty="0">
                <a:solidFill>
                  <a:schemeClr val="accent2">
                    <a:lumMod val="75000"/>
                  </a:schemeClr>
                </a:solidFill>
              </a:rPr>
              <a:t>attribution </a:t>
            </a:r>
            <a:r>
              <a:rPr lang="fr-FR" sz="1400" dirty="0">
                <a:solidFill>
                  <a:schemeClr val="accent2">
                    <a:lumMod val="75000"/>
                  </a:schemeClr>
                </a:solidFill>
              </a:rPr>
              <a:t>à un médecin de famille</a:t>
            </a: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2C6FFAB7-AEEE-844A-B7E2-9958854D399D}"/>
              </a:ext>
            </a:extLst>
          </p:cNvPr>
          <p:cNvSpPr/>
          <p:nvPr/>
        </p:nvSpPr>
        <p:spPr>
          <a:xfrm>
            <a:off x="5190115" y="4204001"/>
            <a:ext cx="2568848" cy="167236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Aiguillage / Évaluation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 des usagers sans médecin de famille pour une 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orientation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ou un</a:t>
            </a:r>
            <a:r>
              <a:rPr lang="fr-FR" sz="1400" b="1" dirty="0">
                <a:solidFill>
                  <a:schemeClr val="accent1">
                    <a:lumMod val="75000"/>
                  </a:schemeClr>
                </a:solidFill>
              </a:rPr>
              <a:t> référencement </a:t>
            </a:r>
            <a:r>
              <a:rPr lang="fr-FR" sz="1400" dirty="0">
                <a:solidFill>
                  <a:schemeClr val="accent1">
                    <a:lumMod val="75000"/>
                  </a:schemeClr>
                </a:solidFill>
              </a:rPr>
              <a:t>vers le service pertinent selon le besoin ponctuel non urgent ou semi urgent</a:t>
            </a:r>
          </a:p>
        </p:txBody>
      </p: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CB9B82F8-F020-4A4F-A79B-6A4D2D1E7C2C}"/>
              </a:ext>
            </a:extLst>
          </p:cNvPr>
          <p:cNvSpPr/>
          <p:nvPr/>
        </p:nvSpPr>
        <p:spPr>
          <a:xfrm>
            <a:off x="8722233" y="4248531"/>
            <a:ext cx="2451798" cy="149720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b="1" dirty="0">
                <a:solidFill>
                  <a:schemeClr val="accent6">
                    <a:lumMod val="75000"/>
                  </a:schemeClr>
                </a:solidFill>
              </a:rPr>
              <a:t>Prise en charge transitoire </a:t>
            </a:r>
            <a:r>
              <a:rPr lang="fr-FR" sz="1400" dirty="0">
                <a:solidFill>
                  <a:schemeClr val="accent6">
                    <a:lumMod val="75000"/>
                  </a:schemeClr>
                </a:solidFill>
              </a:rPr>
              <a:t>à court terme des usagers sans médecin de famille présentant un besoin ponctuel non urgent ou semi urgent 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D142711-C841-FC4F-8851-580DFBE9C562}"/>
              </a:ext>
            </a:extLst>
          </p:cNvPr>
          <p:cNvSpPr txBox="1"/>
          <p:nvPr/>
        </p:nvSpPr>
        <p:spPr>
          <a:xfrm>
            <a:off x="5282788" y="2171965"/>
            <a:ext cx="24761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Guichet accès première ligne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EE7D03E5-C1EF-E544-9E46-693E5B0B5334}"/>
              </a:ext>
            </a:extLst>
          </p:cNvPr>
          <p:cNvSpPr txBox="1"/>
          <p:nvPr/>
        </p:nvSpPr>
        <p:spPr>
          <a:xfrm>
            <a:off x="1527423" y="2186791"/>
            <a:ext cx="28093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>
                <a:solidFill>
                  <a:schemeClr val="bg1"/>
                </a:solidFill>
              </a:rPr>
              <a:t>Guichet accès pour la clientèle orpheline</a:t>
            </a:r>
          </a:p>
        </p:txBody>
      </p:sp>
      <p:sp>
        <p:nvSpPr>
          <p:cNvPr id="3" name="Ruban vers le haut 2">
            <a:extLst>
              <a:ext uri="{FF2B5EF4-FFF2-40B4-BE49-F238E27FC236}">
                <a16:creationId xmlns:a16="http://schemas.microsoft.com/office/drawing/2014/main" id="{1CD821B6-F835-5E4E-B62F-9EF9F1B3C28B}"/>
              </a:ext>
            </a:extLst>
          </p:cNvPr>
          <p:cNvSpPr/>
          <p:nvPr/>
        </p:nvSpPr>
        <p:spPr>
          <a:xfrm>
            <a:off x="5398843" y="1592252"/>
            <a:ext cx="2036618" cy="249894"/>
          </a:xfrm>
          <a:prstGeom prst="ribbon2">
            <a:avLst>
              <a:gd name="adj1" fmla="val 16667"/>
              <a:gd name="adj2" fmla="val 686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Nouveauté</a:t>
            </a:r>
          </a:p>
        </p:txBody>
      </p:sp>
      <p:sp>
        <p:nvSpPr>
          <p:cNvPr id="26" name="Ruban vers le haut 25">
            <a:extLst>
              <a:ext uri="{FF2B5EF4-FFF2-40B4-BE49-F238E27FC236}">
                <a16:creationId xmlns:a16="http://schemas.microsoft.com/office/drawing/2014/main" id="{C907BEA8-E122-7844-ADA3-BA6B70E31E25}"/>
              </a:ext>
            </a:extLst>
          </p:cNvPr>
          <p:cNvSpPr/>
          <p:nvPr/>
        </p:nvSpPr>
        <p:spPr>
          <a:xfrm>
            <a:off x="8929823" y="1587254"/>
            <a:ext cx="2036618" cy="249894"/>
          </a:xfrm>
          <a:prstGeom prst="ribbon2">
            <a:avLst>
              <a:gd name="adj1" fmla="val 16667"/>
              <a:gd name="adj2" fmla="val 68616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/>
              <a:t>Nouveauté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72D2E7F-0B47-F346-9D8D-C512E2F54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876" y="2884743"/>
            <a:ext cx="1246613" cy="124661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D3D203-703B-7349-8035-07B8220AD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4612" y="2591604"/>
            <a:ext cx="1156309" cy="115630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06F36CD6-94D3-C44D-8CF6-E7210AB74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6585" y="2805745"/>
            <a:ext cx="1276508" cy="127650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8225931-F1AC-1B47-ADEE-17A5EE6FA1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09323" y="2685987"/>
            <a:ext cx="1249240" cy="124924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CAD322C-1437-3645-ACD3-40514ED94C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36829" y="2666903"/>
            <a:ext cx="871852" cy="709017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45469446-C693-C147-9FD9-C64EA4E0EB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221" y="2686171"/>
            <a:ext cx="1249240" cy="1249240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E516BB0B-8389-024D-AC14-74C79D81EA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4727" y="2667087"/>
            <a:ext cx="871852" cy="709017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54331D1-C0B0-7146-BCE4-DC0791A061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6838" y="2821182"/>
            <a:ext cx="1000746" cy="1000746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0D1BA7CB-8613-474C-8500-86EF2CB53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305" y="2906330"/>
            <a:ext cx="1246613" cy="1246613"/>
          </a:xfrm>
          <a:prstGeom prst="rect">
            <a:avLst/>
          </a:prstGeom>
        </p:spPr>
      </p:pic>
      <p:sp>
        <p:nvSpPr>
          <p:cNvPr id="28" name="Forme libre 27">
            <a:extLst>
              <a:ext uri="{FF2B5EF4-FFF2-40B4-BE49-F238E27FC236}">
                <a16:creationId xmlns:a16="http://schemas.microsoft.com/office/drawing/2014/main" id="{4D346B0E-5E76-2F4C-883F-8339C019C3A8}"/>
              </a:ext>
            </a:extLst>
          </p:cNvPr>
          <p:cNvSpPr/>
          <p:nvPr/>
        </p:nvSpPr>
        <p:spPr>
          <a:xfrm rot="10800000">
            <a:off x="581457" y="1548377"/>
            <a:ext cx="10639897" cy="3196079"/>
          </a:xfrm>
          <a:custGeom>
            <a:avLst/>
            <a:gdLst>
              <a:gd name="connsiteX0" fmla="*/ 5694814 w 6166571"/>
              <a:gd name="connsiteY0" fmla="*/ 0 h 766689"/>
              <a:gd name="connsiteX1" fmla="*/ 5687780 w 6166571"/>
              <a:gd name="connsiteY1" fmla="*/ 211015 h 766689"/>
              <a:gd name="connsiteX2" fmla="*/ 735953 w 6166571"/>
              <a:gd name="connsiteY2" fmla="*/ 295421 h 766689"/>
              <a:gd name="connsiteX3" fmla="*/ 25534 w 6166571"/>
              <a:gd name="connsiteY3" fmla="*/ 766689 h 766689"/>
              <a:gd name="connsiteX4" fmla="*/ 25534 w 6166571"/>
              <a:gd name="connsiteY4" fmla="*/ 766689 h 766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66571" h="766689">
                <a:moveTo>
                  <a:pt x="5694814" y="0"/>
                </a:moveTo>
                <a:cubicBezTo>
                  <a:pt x="6104535" y="80889"/>
                  <a:pt x="6514257" y="161778"/>
                  <a:pt x="5687780" y="211015"/>
                </a:cubicBezTo>
                <a:cubicBezTo>
                  <a:pt x="4861303" y="260252"/>
                  <a:pt x="1679661" y="202809"/>
                  <a:pt x="735953" y="295421"/>
                </a:cubicBezTo>
                <a:cubicBezTo>
                  <a:pt x="-207755" y="388033"/>
                  <a:pt x="25534" y="766689"/>
                  <a:pt x="25534" y="766689"/>
                </a:cubicBezTo>
                <a:lnTo>
                  <a:pt x="25534" y="766689"/>
                </a:lnTo>
              </a:path>
            </a:pathLst>
          </a:custGeom>
          <a:noFill/>
          <a:ln w="57150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2387634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049ED3-EF56-E848-B6BD-D2DB675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88" y="259042"/>
            <a:ext cx="9582873" cy="1325563"/>
          </a:xfrm>
        </p:spPr>
        <p:txBody>
          <a:bodyPr>
            <a:normAutofit/>
          </a:bodyPr>
          <a:lstStyle/>
          <a:p>
            <a:r>
              <a:rPr lang="fr-FR" sz="4800" dirty="0"/>
              <a:t>Filtrage des demandes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0" y="1390650"/>
            <a:ext cx="12123561" cy="5385877"/>
            <a:chOff x="805425" y="1517002"/>
            <a:chExt cx="11375286" cy="4646470"/>
          </a:xfrm>
        </p:grpSpPr>
        <p:sp>
          <p:nvSpPr>
            <p:cNvPr id="24" name="Autre processus 23">
              <a:extLst>
                <a:ext uri="{FF2B5EF4-FFF2-40B4-BE49-F238E27FC236}">
                  <a16:creationId xmlns:a16="http://schemas.microsoft.com/office/drawing/2014/main" id="{F3255814-4A9A-0742-A6B2-6C5A2DB79298}"/>
                </a:ext>
              </a:extLst>
            </p:cNvPr>
            <p:cNvSpPr/>
            <p:nvPr/>
          </p:nvSpPr>
          <p:spPr>
            <a:xfrm>
              <a:off x="6407169" y="1517002"/>
              <a:ext cx="4002800" cy="1080377"/>
            </a:xfrm>
            <a:prstGeom prst="flowChartAlternateProcess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2" name="Autre processus 21">
              <a:extLst>
                <a:ext uri="{FF2B5EF4-FFF2-40B4-BE49-F238E27FC236}">
                  <a16:creationId xmlns:a16="http://schemas.microsoft.com/office/drawing/2014/main" id="{14DCD20A-DB49-A54B-A330-F37739E1BE9C}"/>
                </a:ext>
              </a:extLst>
            </p:cNvPr>
            <p:cNvSpPr/>
            <p:nvPr/>
          </p:nvSpPr>
          <p:spPr>
            <a:xfrm>
              <a:off x="4204270" y="1517002"/>
              <a:ext cx="2869645" cy="4646470"/>
            </a:xfrm>
            <a:prstGeom prst="flowChartAlternateProcess">
              <a:avLst/>
            </a:prstGeom>
            <a:solidFill>
              <a:schemeClr val="tx1">
                <a:lumMod val="25000"/>
                <a:lumOff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id="{91B059CF-FB50-0E4B-97E6-F72190145FEA}"/>
                </a:ext>
              </a:extLst>
            </p:cNvPr>
            <p:cNvSpPr/>
            <p:nvPr/>
          </p:nvSpPr>
          <p:spPr>
            <a:xfrm>
              <a:off x="4457028" y="3892558"/>
              <a:ext cx="1863262" cy="1185259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  GACO</a:t>
              </a:r>
            </a:p>
          </p:txBody>
        </p:sp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40B9A5BE-C094-A445-B8E1-E2ED4A4B25CF}"/>
                </a:ext>
              </a:extLst>
            </p:cNvPr>
            <p:cNvSpPr/>
            <p:nvPr/>
          </p:nvSpPr>
          <p:spPr>
            <a:xfrm>
              <a:off x="4457028" y="1923476"/>
              <a:ext cx="1863262" cy="1189336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  GAP</a:t>
              </a: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94555C6E-7203-C441-B934-B884FE25E59E}"/>
                </a:ext>
              </a:extLst>
            </p:cNvPr>
            <p:cNvSpPr/>
            <p:nvPr/>
          </p:nvSpPr>
          <p:spPr>
            <a:xfrm>
              <a:off x="7906377" y="1923476"/>
              <a:ext cx="2408733" cy="452175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dirty="0"/>
                <a:t>Clinique de services transitoires</a:t>
              </a:r>
            </a:p>
          </p:txBody>
        </p:sp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FDD9C00C-D258-3E4A-B7D4-F9C4B0EC2419}"/>
                </a:ext>
              </a:extLst>
            </p:cNvPr>
            <p:cNvSpPr/>
            <p:nvPr/>
          </p:nvSpPr>
          <p:spPr>
            <a:xfrm>
              <a:off x="7906379" y="2725522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Pharmacies communautaires</a:t>
              </a:r>
            </a:p>
          </p:txBody>
        </p:sp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74999F32-55CC-384E-91CF-0063B8012F42}"/>
                </a:ext>
              </a:extLst>
            </p:cNvPr>
            <p:cNvSpPr/>
            <p:nvPr/>
          </p:nvSpPr>
          <p:spPr>
            <a:xfrm>
              <a:off x="7906379" y="3011157"/>
              <a:ext cx="2408733" cy="365124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100" dirty="0">
                  <a:solidFill>
                    <a:schemeClr val="bg1"/>
                  </a:solidFill>
                </a:rPr>
                <a:t>GMF / GMF-R / GMF-A /GMF-U / clin. privée</a:t>
              </a: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7ECBC6BC-5673-3543-AE77-7E640822C6CE}"/>
                </a:ext>
              </a:extLst>
            </p:cNvPr>
            <p:cNvSpPr/>
            <p:nvPr/>
          </p:nvSpPr>
          <p:spPr>
            <a:xfrm>
              <a:off x="7903877" y="5582571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SAD et autres services SAPA</a:t>
              </a:r>
            </a:p>
          </p:txBody>
        </p:sp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26D7BF3-F387-D24C-A395-8AC78BD0F992}"/>
                </a:ext>
              </a:extLst>
            </p:cNvPr>
            <p:cNvSpPr/>
            <p:nvPr/>
          </p:nvSpPr>
          <p:spPr>
            <a:xfrm>
              <a:off x="7895641" y="4678092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Jeunesse</a:t>
              </a:r>
            </a:p>
          </p:txBody>
        </p:sp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1E2FEAD3-ADCD-5249-955C-E45A5B65B8D2}"/>
                </a:ext>
              </a:extLst>
            </p:cNvPr>
            <p:cNvSpPr/>
            <p:nvPr/>
          </p:nvSpPr>
          <p:spPr>
            <a:xfrm>
              <a:off x="7900143" y="4975575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Santé mentale </a:t>
              </a:r>
            </a:p>
          </p:txBody>
        </p:sp>
        <p:sp>
          <p:nvSpPr>
            <p:cNvPr id="20" name="Rectangle : coins arrondis 19">
              <a:extLst>
                <a:ext uri="{FF2B5EF4-FFF2-40B4-BE49-F238E27FC236}">
                  <a16:creationId xmlns:a16="http://schemas.microsoft.com/office/drawing/2014/main" id="{ACEF1611-E96C-4E40-9314-2EC17EA0AEB0}"/>
                </a:ext>
              </a:extLst>
            </p:cNvPr>
            <p:cNvSpPr/>
            <p:nvPr/>
          </p:nvSpPr>
          <p:spPr>
            <a:xfrm>
              <a:off x="7903877" y="5275541"/>
              <a:ext cx="2408733" cy="266959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DI-TSA-DP </a:t>
              </a:r>
            </a:p>
          </p:txBody>
        </p:sp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B626DB5D-C1C3-3048-9CCF-823F6D3672BF}"/>
                </a:ext>
              </a:extLst>
            </p:cNvPr>
            <p:cNvSpPr/>
            <p:nvPr/>
          </p:nvSpPr>
          <p:spPr>
            <a:xfrm>
              <a:off x="7895641" y="4388548"/>
              <a:ext cx="2408733" cy="266959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Services généraux 1</a:t>
              </a:r>
              <a:r>
                <a:rPr lang="fr-FR" sz="1200" baseline="30000" dirty="0"/>
                <a:t>ère</a:t>
              </a:r>
              <a:r>
                <a:rPr lang="fr-FR" sz="1200" dirty="0"/>
                <a:t> ligne 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55E38F70-313E-804A-B9D4-2A6247D3AF19}"/>
                </a:ext>
              </a:extLst>
            </p:cNvPr>
            <p:cNvSpPr txBox="1"/>
            <p:nvPr/>
          </p:nvSpPr>
          <p:spPr>
            <a:xfrm>
              <a:off x="5451064" y="1556168"/>
              <a:ext cx="253146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Services GAP-GACO </a:t>
              </a:r>
            </a:p>
          </p:txBody>
        </p:sp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B1D8273D-1BB8-4B42-9CC1-240170E2B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3077" y="1990043"/>
              <a:ext cx="492049" cy="492049"/>
            </a:xfrm>
            <a:prstGeom prst="rect">
              <a:avLst/>
            </a:prstGeom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C169255A-4A53-1643-BC81-C8D37483B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6797" y="2311291"/>
              <a:ext cx="491015" cy="491015"/>
            </a:xfrm>
            <a:prstGeom prst="rect">
              <a:avLst/>
            </a:prstGeom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A849A55C-9825-8F4F-B04E-D6BE255BDF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69450" y="1962727"/>
              <a:ext cx="343404" cy="279267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4DA153B3-CBDD-F34F-9D90-56C4BD1A0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57028" y="4125539"/>
              <a:ext cx="614119" cy="61411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A87182D4-9ECF-684B-9CC4-77E3FDC3FB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88278" y="4118386"/>
              <a:ext cx="386373" cy="314212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E90F5698-86EA-B541-8DF9-561F8DB38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0747" y="4479702"/>
              <a:ext cx="612829" cy="612830"/>
            </a:xfrm>
            <a:prstGeom prst="rect">
              <a:avLst/>
            </a:prstGeom>
          </p:spPr>
        </p:pic>
        <p:pic>
          <p:nvPicPr>
            <p:cNvPr id="42" name="Image 41">
              <a:extLst>
                <a:ext uri="{FF2B5EF4-FFF2-40B4-BE49-F238E27FC236}">
                  <a16:creationId xmlns:a16="http://schemas.microsoft.com/office/drawing/2014/main" id="{10CFDEC0-A39F-C741-9114-814ACBE59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10047804" y="2002060"/>
              <a:ext cx="260122" cy="260122"/>
            </a:xfrm>
            <a:prstGeom prst="rect">
              <a:avLst/>
            </a:prstGeom>
          </p:spPr>
        </p:pic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0CDBED66-CE3F-D747-A45A-48E389331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9864476" y="2130692"/>
              <a:ext cx="260122" cy="260122"/>
            </a:xfrm>
            <a:prstGeom prst="rect">
              <a:avLst/>
            </a:prstGeom>
          </p:spPr>
        </p:pic>
        <p:sp>
          <p:nvSpPr>
            <p:cNvPr id="3" name="Accolade fermante 2">
              <a:extLst>
                <a:ext uri="{FF2B5EF4-FFF2-40B4-BE49-F238E27FC236}">
                  <a16:creationId xmlns:a16="http://schemas.microsoft.com/office/drawing/2014/main" id="{6632D355-206D-8F46-AB2C-43DA3791A20E}"/>
                </a:ext>
              </a:extLst>
            </p:cNvPr>
            <p:cNvSpPr/>
            <p:nvPr/>
          </p:nvSpPr>
          <p:spPr>
            <a:xfrm>
              <a:off x="10409969" y="2733418"/>
              <a:ext cx="212876" cy="1262817"/>
            </a:xfrm>
            <a:prstGeom prst="rightBrace">
              <a:avLst/>
            </a:prstGeom>
            <a:ln>
              <a:solidFill>
                <a:schemeClr val="accent4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6DCBFB8E-5EE1-4147-AD17-BE2AA738AC40}"/>
                </a:ext>
              </a:extLst>
            </p:cNvPr>
            <p:cNvSpPr txBox="1"/>
            <p:nvPr/>
          </p:nvSpPr>
          <p:spPr>
            <a:xfrm>
              <a:off x="10622844" y="3178168"/>
              <a:ext cx="1557867" cy="35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Partenaires externes du CIUSSS</a:t>
              </a:r>
            </a:p>
          </p:txBody>
        </p:sp>
        <p:sp>
          <p:nvSpPr>
            <p:cNvPr id="44" name="Accolade fermante 43">
              <a:extLst>
                <a:ext uri="{FF2B5EF4-FFF2-40B4-BE49-F238E27FC236}">
                  <a16:creationId xmlns:a16="http://schemas.microsoft.com/office/drawing/2014/main" id="{689C395A-7730-1847-94D4-A24CB86C804E}"/>
                </a:ext>
              </a:extLst>
            </p:cNvPr>
            <p:cNvSpPr/>
            <p:nvPr/>
          </p:nvSpPr>
          <p:spPr>
            <a:xfrm>
              <a:off x="10423687" y="4052782"/>
              <a:ext cx="202892" cy="1858245"/>
            </a:xfrm>
            <a:prstGeom prst="rightBrace">
              <a:avLst/>
            </a:prstGeom>
            <a:ln>
              <a:solidFill>
                <a:schemeClr val="accent4"/>
              </a:solidFill>
              <a:prstDash val="soli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86C6D463-BB14-914B-AF82-AFE22A50ACE9}"/>
                </a:ext>
              </a:extLst>
            </p:cNvPr>
            <p:cNvSpPr txBox="1"/>
            <p:nvPr/>
          </p:nvSpPr>
          <p:spPr>
            <a:xfrm>
              <a:off x="10622844" y="4871322"/>
              <a:ext cx="1557867" cy="3584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50" dirty="0"/>
                <a:t>Partenaires internes du CIUSSS</a:t>
              </a:r>
            </a:p>
          </p:txBody>
        </p:sp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id="{ED767465-E592-B148-BF35-022B71CE0FA0}"/>
                </a:ext>
              </a:extLst>
            </p:cNvPr>
            <p:cNvSpPr/>
            <p:nvPr/>
          </p:nvSpPr>
          <p:spPr>
            <a:xfrm rot="16200000">
              <a:off x="4665476" y="3831110"/>
              <a:ext cx="4110639" cy="305229"/>
            </a:xfrm>
            <a:prstGeom prst="roundRect">
              <a:avLst/>
            </a:pr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Gestion de la pertinence</a:t>
              </a:r>
            </a:p>
          </p:txBody>
        </p:sp>
        <p:sp>
          <p:nvSpPr>
            <p:cNvPr id="49" name="Rectangle : coins arrondis 48">
              <a:extLst>
                <a:ext uri="{FF2B5EF4-FFF2-40B4-BE49-F238E27FC236}">
                  <a16:creationId xmlns:a16="http://schemas.microsoft.com/office/drawing/2014/main" id="{5565B5FD-51A3-9148-A19D-77318A505065}"/>
                </a:ext>
              </a:extLst>
            </p:cNvPr>
            <p:cNvSpPr/>
            <p:nvPr/>
          </p:nvSpPr>
          <p:spPr>
            <a:xfrm>
              <a:off x="7899192" y="3410027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Organismes communautaires</a:t>
              </a:r>
            </a:p>
          </p:txBody>
        </p:sp>
        <p:sp>
          <p:nvSpPr>
            <p:cNvPr id="50" name="Rectangle : coins arrondis 49">
              <a:extLst>
                <a:ext uri="{FF2B5EF4-FFF2-40B4-BE49-F238E27FC236}">
                  <a16:creationId xmlns:a16="http://schemas.microsoft.com/office/drawing/2014/main" id="{B5745DBD-A7DA-7942-98BD-FD5E2FFE6E3C}"/>
                </a:ext>
              </a:extLst>
            </p:cNvPr>
            <p:cNvSpPr/>
            <p:nvPr/>
          </p:nvSpPr>
          <p:spPr>
            <a:xfrm>
              <a:off x="7903877" y="4107647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Urgence</a:t>
              </a:r>
            </a:p>
          </p:txBody>
        </p:sp>
        <p:sp>
          <p:nvSpPr>
            <p:cNvPr id="51" name="Rectangle : coins arrondis 50">
              <a:extLst>
                <a:ext uri="{FF2B5EF4-FFF2-40B4-BE49-F238E27FC236}">
                  <a16:creationId xmlns:a16="http://schemas.microsoft.com/office/drawing/2014/main" id="{676BAF78-07C0-EA47-AC1A-C55690781053}"/>
                </a:ext>
              </a:extLst>
            </p:cNvPr>
            <p:cNvSpPr/>
            <p:nvPr/>
          </p:nvSpPr>
          <p:spPr>
            <a:xfrm>
              <a:off x="7903878" y="3700032"/>
              <a:ext cx="2408733" cy="266958"/>
            </a:xfrm>
            <a:prstGeom prst="roundRect">
              <a:avLst/>
            </a:prstGeom>
            <a:solidFill>
              <a:schemeClr val="accent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dirty="0"/>
                <a:t>Info-santé / info-social</a:t>
              </a:r>
            </a:p>
          </p:txBody>
        </p:sp>
        <p:sp>
          <p:nvSpPr>
            <p:cNvPr id="88" name="ZoneTexte 87">
              <a:extLst>
                <a:ext uri="{FF2B5EF4-FFF2-40B4-BE49-F238E27FC236}">
                  <a16:creationId xmlns:a16="http://schemas.microsoft.com/office/drawing/2014/main" id="{34FA457F-624D-8248-AAB6-8E3B4BAC328C}"/>
                </a:ext>
              </a:extLst>
            </p:cNvPr>
            <p:cNvSpPr txBox="1"/>
            <p:nvPr/>
          </p:nvSpPr>
          <p:spPr>
            <a:xfrm>
              <a:off x="5044106" y="2581031"/>
              <a:ext cx="13708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dirty="0">
                  <a:solidFill>
                    <a:schemeClr val="bg1"/>
                  </a:solidFill>
                </a:rPr>
                <a:t>Filtrage administratif et clinique</a:t>
              </a:r>
            </a:p>
          </p:txBody>
        </p:sp>
        <p:sp>
          <p:nvSpPr>
            <p:cNvPr id="79" name="Flèche vers la droite 78">
              <a:extLst>
                <a:ext uri="{FF2B5EF4-FFF2-40B4-BE49-F238E27FC236}">
                  <a16:creationId xmlns:a16="http://schemas.microsoft.com/office/drawing/2014/main" id="{7DEEC61E-0316-A34C-8B83-AC7AA3F19B40}"/>
                </a:ext>
              </a:extLst>
            </p:cNvPr>
            <p:cNvSpPr/>
            <p:nvPr/>
          </p:nvSpPr>
          <p:spPr>
            <a:xfrm>
              <a:off x="3545919" y="2244986"/>
              <a:ext cx="629861" cy="859061"/>
            </a:xfrm>
            <a:prstGeom prst="rightArrow">
              <a:avLst>
                <a:gd name="adj1" fmla="val 43333"/>
                <a:gd name="adj2" fmla="val 66666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900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  <p:sp>
          <p:nvSpPr>
            <p:cNvPr id="80" name="Rectangle : coins arrondis 79">
              <a:extLst>
                <a:ext uri="{FF2B5EF4-FFF2-40B4-BE49-F238E27FC236}">
                  <a16:creationId xmlns:a16="http://schemas.microsoft.com/office/drawing/2014/main" id="{BE3C0A2E-9ECE-8944-B3CA-880442B3EEB5}"/>
                </a:ext>
              </a:extLst>
            </p:cNvPr>
            <p:cNvSpPr/>
            <p:nvPr/>
          </p:nvSpPr>
          <p:spPr>
            <a:xfrm>
              <a:off x="1591916" y="1923476"/>
              <a:ext cx="1856890" cy="1204483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1400" dirty="0"/>
                <a:t>Centrale d’appels régionale GAP</a:t>
              </a:r>
            </a:p>
          </p:txBody>
        </p:sp>
        <p:pic>
          <p:nvPicPr>
            <p:cNvPr id="90" name="Image 89">
              <a:extLst>
                <a:ext uri="{FF2B5EF4-FFF2-40B4-BE49-F238E27FC236}">
                  <a16:creationId xmlns:a16="http://schemas.microsoft.com/office/drawing/2014/main" id="{7C7F658B-08D1-6843-BFEB-6AA1EBAB9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71173" y="2582353"/>
              <a:ext cx="541984" cy="541984"/>
            </a:xfrm>
            <a:prstGeom prst="rect">
              <a:avLst/>
            </a:prstGeom>
          </p:spPr>
        </p:pic>
        <p:pic>
          <p:nvPicPr>
            <p:cNvPr id="91" name="Image 90">
              <a:extLst>
                <a:ext uri="{FF2B5EF4-FFF2-40B4-BE49-F238E27FC236}">
                  <a16:creationId xmlns:a16="http://schemas.microsoft.com/office/drawing/2014/main" id="{EEB7970F-8263-1B4B-A0B6-35DBCA1B5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2147784" y="3992900"/>
              <a:ext cx="1130625" cy="1130625"/>
            </a:xfrm>
            <a:prstGeom prst="rect">
              <a:avLst/>
            </a:prstGeom>
          </p:spPr>
        </p:pic>
        <p:pic>
          <p:nvPicPr>
            <p:cNvPr id="92" name="Image 91">
              <a:extLst>
                <a:ext uri="{FF2B5EF4-FFF2-40B4-BE49-F238E27FC236}">
                  <a16:creationId xmlns:a16="http://schemas.microsoft.com/office/drawing/2014/main" id="{9309EE5E-F2A2-774D-BD93-78FFAD52D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738842" y="4312455"/>
              <a:ext cx="962014" cy="962014"/>
            </a:xfrm>
            <a:prstGeom prst="rect">
              <a:avLst/>
            </a:prstGeom>
          </p:spPr>
        </p:pic>
        <p:sp>
          <p:nvSpPr>
            <p:cNvPr id="93" name="ZoneTexte 92">
              <a:extLst>
                <a:ext uri="{FF2B5EF4-FFF2-40B4-BE49-F238E27FC236}">
                  <a16:creationId xmlns:a16="http://schemas.microsoft.com/office/drawing/2014/main" id="{B1DA41DB-88D5-A945-8D20-0CA4215665AC}"/>
                </a:ext>
              </a:extLst>
            </p:cNvPr>
            <p:cNvSpPr txBox="1"/>
            <p:nvPr/>
          </p:nvSpPr>
          <p:spPr>
            <a:xfrm>
              <a:off x="1560553" y="5105237"/>
              <a:ext cx="1763012" cy="331027"/>
            </a:xfrm>
            <a:custGeom>
              <a:avLst/>
              <a:gdLst>
                <a:gd name="connsiteX0" fmla="*/ 0 w 1856889"/>
                <a:gd name="connsiteY0" fmla="*/ 0 h 338554"/>
                <a:gd name="connsiteX1" fmla="*/ 1856889 w 1856889"/>
                <a:gd name="connsiteY1" fmla="*/ 0 h 338554"/>
                <a:gd name="connsiteX2" fmla="*/ 1856889 w 1856889"/>
                <a:gd name="connsiteY2" fmla="*/ 338554 h 338554"/>
                <a:gd name="connsiteX3" fmla="*/ 0 w 1856889"/>
                <a:gd name="connsiteY3" fmla="*/ 338554 h 338554"/>
                <a:gd name="connsiteX4" fmla="*/ 0 w 1856889"/>
                <a:gd name="connsiteY4" fmla="*/ 0 h 338554"/>
                <a:gd name="connsiteX0" fmla="*/ 0 w 1856889"/>
                <a:gd name="connsiteY0" fmla="*/ 0 h 338554"/>
                <a:gd name="connsiteX1" fmla="*/ 1574667 w 1856889"/>
                <a:gd name="connsiteY1" fmla="*/ 45156 h 338554"/>
                <a:gd name="connsiteX2" fmla="*/ 1856889 w 1856889"/>
                <a:gd name="connsiteY2" fmla="*/ 338554 h 338554"/>
                <a:gd name="connsiteX3" fmla="*/ 0 w 1856889"/>
                <a:gd name="connsiteY3" fmla="*/ 338554 h 338554"/>
                <a:gd name="connsiteX4" fmla="*/ 0 w 1856889"/>
                <a:gd name="connsiteY4" fmla="*/ 0 h 338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6889" h="338554">
                  <a:moveTo>
                    <a:pt x="0" y="0"/>
                  </a:moveTo>
                  <a:lnTo>
                    <a:pt x="1574667" y="45156"/>
                  </a:lnTo>
                  <a:lnTo>
                    <a:pt x="1856889" y="338554"/>
                  </a:lnTo>
                  <a:lnTo>
                    <a:pt x="0" y="338554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txBody>
            <a:bodyPr wrap="square" rtlCol="0">
              <a:prstTxWarp prst="textArchDown">
                <a:avLst>
                  <a:gd name="adj" fmla="val 258298"/>
                </a:avLst>
              </a:prstTxWarp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fr-FR" sz="1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Usagers</a:t>
              </a:r>
              <a:r>
                <a:rPr lang="fr-FR" sz="1600" b="1" dirty="0">
                  <a:ln/>
                  <a:solidFill>
                    <a:schemeClr val="accent4"/>
                  </a:solidFill>
                </a:rPr>
                <a:t> </a:t>
              </a:r>
              <a:r>
                <a:rPr lang="fr-FR" sz="1600" b="1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orphelins</a:t>
              </a:r>
              <a:endParaRPr lang="fr-FR" sz="1600" b="1" dirty="0">
                <a:ln/>
                <a:solidFill>
                  <a:schemeClr val="accent4"/>
                </a:solidFill>
              </a:endParaRPr>
            </a:p>
          </p:txBody>
        </p:sp>
        <p:sp>
          <p:nvSpPr>
            <p:cNvPr id="94" name="Flèche vers la droite 93">
              <a:extLst>
                <a:ext uri="{FF2B5EF4-FFF2-40B4-BE49-F238E27FC236}">
                  <a16:creationId xmlns:a16="http://schemas.microsoft.com/office/drawing/2014/main" id="{7DAED556-8721-7946-9F6A-8294BA94839A}"/>
                </a:ext>
              </a:extLst>
            </p:cNvPr>
            <p:cNvSpPr/>
            <p:nvPr/>
          </p:nvSpPr>
          <p:spPr>
            <a:xfrm rot="16200000">
              <a:off x="2119473" y="3145442"/>
              <a:ext cx="799276" cy="859061"/>
            </a:xfrm>
            <a:prstGeom prst="rightArrow">
              <a:avLst>
                <a:gd name="adj1" fmla="val 43333"/>
                <a:gd name="adj2" fmla="val 66666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5" name="Flèche vers la droite 94">
              <a:extLst>
                <a:ext uri="{FF2B5EF4-FFF2-40B4-BE49-F238E27FC236}">
                  <a16:creationId xmlns:a16="http://schemas.microsoft.com/office/drawing/2014/main" id="{16583A16-83DE-294A-90BC-832C20358C01}"/>
                </a:ext>
              </a:extLst>
            </p:cNvPr>
            <p:cNvSpPr/>
            <p:nvPr/>
          </p:nvSpPr>
          <p:spPr>
            <a:xfrm>
              <a:off x="3468007" y="4049975"/>
              <a:ext cx="677277" cy="859061"/>
            </a:xfrm>
            <a:prstGeom prst="rightArrow">
              <a:avLst>
                <a:gd name="adj1" fmla="val 43333"/>
                <a:gd name="adj2" fmla="val 66666"/>
              </a:avLst>
            </a:prstGeom>
            <a:solidFill>
              <a:schemeClr val="bg1">
                <a:lumMod val="85000"/>
              </a:schemeClr>
            </a:solidFill>
            <a:ln w="190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6" name="ZoneTexte 95">
              <a:extLst>
                <a:ext uri="{FF2B5EF4-FFF2-40B4-BE49-F238E27FC236}">
                  <a16:creationId xmlns:a16="http://schemas.microsoft.com/office/drawing/2014/main" id="{5CA9B044-50EC-1F46-9C91-FC14593FA994}"/>
                </a:ext>
              </a:extLst>
            </p:cNvPr>
            <p:cNvSpPr txBox="1"/>
            <p:nvPr/>
          </p:nvSpPr>
          <p:spPr>
            <a:xfrm rot="16200000">
              <a:off x="2055766" y="3430525"/>
              <a:ext cx="91456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Appellent</a:t>
              </a:r>
            </a:p>
          </p:txBody>
        </p:sp>
        <p:sp>
          <p:nvSpPr>
            <p:cNvPr id="97" name="Bulle ronde 96">
              <a:extLst>
                <a:ext uri="{FF2B5EF4-FFF2-40B4-BE49-F238E27FC236}">
                  <a16:creationId xmlns:a16="http://schemas.microsoft.com/office/drawing/2014/main" id="{40D985C5-875E-8247-9A4C-C38E10FF9ECE}"/>
                </a:ext>
              </a:extLst>
            </p:cNvPr>
            <p:cNvSpPr/>
            <p:nvPr/>
          </p:nvSpPr>
          <p:spPr>
            <a:xfrm>
              <a:off x="805425" y="3825554"/>
              <a:ext cx="1125124" cy="557905"/>
            </a:xfrm>
            <a:prstGeom prst="wedgeEllipseCallout">
              <a:avLst>
                <a:gd name="adj1" fmla="val 56568"/>
                <a:gd name="adj2" fmla="val 4298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98" name="ZoneTexte 97">
              <a:extLst>
                <a:ext uri="{FF2B5EF4-FFF2-40B4-BE49-F238E27FC236}">
                  <a16:creationId xmlns:a16="http://schemas.microsoft.com/office/drawing/2014/main" id="{8FCE22A2-F5AD-244A-8975-501C3EA1F3AB}"/>
                </a:ext>
              </a:extLst>
            </p:cNvPr>
            <p:cNvSpPr txBox="1"/>
            <p:nvPr/>
          </p:nvSpPr>
          <p:spPr>
            <a:xfrm>
              <a:off x="935933" y="3891068"/>
              <a:ext cx="89096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/>
                <a:t>Je présente un besoin ponctuel non urgent ou semi urgent</a:t>
              </a:r>
            </a:p>
          </p:txBody>
        </p:sp>
        <p:sp>
          <p:nvSpPr>
            <p:cNvPr id="99" name="Bulle ronde 98">
              <a:extLst>
                <a:ext uri="{FF2B5EF4-FFF2-40B4-BE49-F238E27FC236}">
                  <a16:creationId xmlns:a16="http://schemas.microsoft.com/office/drawing/2014/main" id="{C6A36199-4724-894D-B069-4E0838251D2D}"/>
                </a:ext>
              </a:extLst>
            </p:cNvPr>
            <p:cNvSpPr/>
            <p:nvPr/>
          </p:nvSpPr>
          <p:spPr>
            <a:xfrm>
              <a:off x="3002215" y="3490374"/>
              <a:ext cx="859061" cy="570020"/>
            </a:xfrm>
            <a:prstGeom prst="wedgeEllipseCallout">
              <a:avLst>
                <a:gd name="adj1" fmla="val -46956"/>
                <a:gd name="adj2" fmla="val 42988"/>
              </a:avLst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100" name="ZoneTexte 99">
              <a:extLst>
                <a:ext uri="{FF2B5EF4-FFF2-40B4-BE49-F238E27FC236}">
                  <a16:creationId xmlns:a16="http://schemas.microsoft.com/office/drawing/2014/main" id="{74480B0B-79C0-314C-A75C-04B7A68F468B}"/>
                </a:ext>
              </a:extLst>
            </p:cNvPr>
            <p:cNvSpPr txBox="1"/>
            <p:nvPr/>
          </p:nvSpPr>
          <p:spPr>
            <a:xfrm>
              <a:off x="3054641" y="3518886"/>
              <a:ext cx="7524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700" dirty="0">
                  <a:solidFill>
                    <a:schemeClr val="accent2"/>
                  </a:solidFill>
                </a:rPr>
                <a:t>Je veux m’inscrire sur la liste du GAMF</a:t>
              </a:r>
            </a:p>
          </p:txBody>
        </p:sp>
        <p:sp>
          <p:nvSpPr>
            <p:cNvPr id="101" name="ZoneTexte 100">
              <a:extLst>
                <a:ext uri="{FF2B5EF4-FFF2-40B4-BE49-F238E27FC236}">
                  <a16:creationId xmlns:a16="http://schemas.microsoft.com/office/drawing/2014/main" id="{952A9D79-087F-CA45-9AAD-F087DB0D689F}"/>
                </a:ext>
              </a:extLst>
            </p:cNvPr>
            <p:cNvSpPr txBox="1"/>
            <p:nvPr/>
          </p:nvSpPr>
          <p:spPr>
            <a:xfrm>
              <a:off x="2092697" y="2691255"/>
              <a:ext cx="1046901" cy="451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Filtrage administratif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AA8BD810-1302-8045-B2B7-91E243CCF4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31940" y="2732224"/>
              <a:ext cx="392984" cy="392984"/>
            </a:xfrm>
            <a:prstGeom prst="rect">
              <a:avLst/>
            </a:prstGeom>
          </p:spPr>
        </p:pic>
        <p:sp>
          <p:nvSpPr>
            <p:cNvPr id="82" name="ZoneTexte 81">
              <a:extLst>
                <a:ext uri="{FF2B5EF4-FFF2-40B4-BE49-F238E27FC236}">
                  <a16:creationId xmlns:a16="http://schemas.microsoft.com/office/drawing/2014/main" id="{7951D80E-5724-2C4F-B379-F9E86362144B}"/>
                </a:ext>
              </a:extLst>
            </p:cNvPr>
            <p:cNvSpPr txBox="1"/>
            <p:nvPr/>
          </p:nvSpPr>
          <p:spPr>
            <a:xfrm>
              <a:off x="3473113" y="2542025"/>
              <a:ext cx="7877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Transfert</a:t>
              </a:r>
            </a:p>
          </p:txBody>
        </p:sp>
        <p:sp>
          <p:nvSpPr>
            <p:cNvPr id="84" name="ZoneTexte 83">
              <a:extLst>
                <a:ext uri="{FF2B5EF4-FFF2-40B4-BE49-F238E27FC236}">
                  <a16:creationId xmlns:a16="http://schemas.microsoft.com/office/drawing/2014/main" id="{A399CAED-0D59-0F4A-A288-73222CFA9C6C}"/>
                </a:ext>
              </a:extLst>
            </p:cNvPr>
            <p:cNvSpPr txBox="1"/>
            <p:nvPr/>
          </p:nvSpPr>
          <p:spPr>
            <a:xfrm>
              <a:off x="3418651" y="4346270"/>
              <a:ext cx="87777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50" dirty="0"/>
                <a:t>Appellent</a:t>
              </a:r>
            </a:p>
          </p:txBody>
        </p: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AC7DEE06-765B-0943-8B68-AB4F360238ED}"/>
                </a:ext>
              </a:extLst>
            </p:cNvPr>
            <p:cNvCxnSpPr>
              <a:cxnSpLocks/>
            </p:cNvCxnSpPr>
            <p:nvPr/>
          </p:nvCxnSpPr>
          <p:spPr>
            <a:xfrm>
              <a:off x="6968266" y="3204630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Connecteur droit avec flèche 88">
              <a:extLst>
                <a:ext uri="{FF2B5EF4-FFF2-40B4-BE49-F238E27FC236}">
                  <a16:creationId xmlns:a16="http://schemas.microsoft.com/office/drawing/2014/main" id="{F62BE886-7F96-0141-ADF0-0B3FD9E97217}"/>
                </a:ext>
              </a:extLst>
            </p:cNvPr>
            <p:cNvCxnSpPr>
              <a:cxnSpLocks/>
            </p:cNvCxnSpPr>
            <p:nvPr/>
          </p:nvCxnSpPr>
          <p:spPr>
            <a:xfrm>
              <a:off x="6974796" y="2859001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4" name="Connecteur droit avec flèche 103">
              <a:extLst>
                <a:ext uri="{FF2B5EF4-FFF2-40B4-BE49-F238E27FC236}">
                  <a16:creationId xmlns:a16="http://schemas.microsoft.com/office/drawing/2014/main" id="{EEF6FDA4-ADE3-1448-8CEE-DCF34146E69F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30" y="3555805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5" name="Connecteur droit avec flèche 104">
              <a:extLst>
                <a:ext uri="{FF2B5EF4-FFF2-40B4-BE49-F238E27FC236}">
                  <a16:creationId xmlns:a16="http://schemas.microsoft.com/office/drawing/2014/main" id="{96ACF8DC-A5CE-7D48-BC40-26035104FDB3}"/>
                </a:ext>
              </a:extLst>
            </p:cNvPr>
            <p:cNvCxnSpPr>
              <a:cxnSpLocks/>
            </p:cNvCxnSpPr>
            <p:nvPr/>
          </p:nvCxnSpPr>
          <p:spPr>
            <a:xfrm>
              <a:off x="6974796" y="3833511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7" name="Connecteur droit avec flèche 106">
              <a:extLst>
                <a:ext uri="{FF2B5EF4-FFF2-40B4-BE49-F238E27FC236}">
                  <a16:creationId xmlns:a16="http://schemas.microsoft.com/office/drawing/2014/main" id="{FB0AA8D2-AF40-1744-862B-12F1AC75ED63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29" y="4265671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8" name="Connecteur droit avec flèche 107">
              <a:extLst>
                <a:ext uri="{FF2B5EF4-FFF2-40B4-BE49-F238E27FC236}">
                  <a16:creationId xmlns:a16="http://schemas.microsoft.com/office/drawing/2014/main" id="{A97FCDC4-0A6D-9F46-BB2F-7033C8164CA7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29" y="4534728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9" name="Connecteur droit avec flèche 108">
              <a:extLst>
                <a:ext uri="{FF2B5EF4-FFF2-40B4-BE49-F238E27FC236}">
                  <a16:creationId xmlns:a16="http://schemas.microsoft.com/office/drawing/2014/main" id="{BA342776-BDD6-7648-A73E-BA78F12FE153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28" y="4811571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0" name="Connecteur droit avec flèche 109">
              <a:extLst>
                <a:ext uri="{FF2B5EF4-FFF2-40B4-BE49-F238E27FC236}">
                  <a16:creationId xmlns:a16="http://schemas.microsoft.com/office/drawing/2014/main" id="{271C82B8-64CA-A74A-89CD-CE359894A22E}"/>
                </a:ext>
              </a:extLst>
            </p:cNvPr>
            <p:cNvCxnSpPr>
              <a:cxnSpLocks/>
            </p:cNvCxnSpPr>
            <p:nvPr/>
          </p:nvCxnSpPr>
          <p:spPr>
            <a:xfrm>
              <a:off x="6974796" y="5109054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1" name="Connecteur droit avec flèche 110">
              <a:extLst>
                <a:ext uri="{FF2B5EF4-FFF2-40B4-BE49-F238E27FC236}">
                  <a16:creationId xmlns:a16="http://schemas.microsoft.com/office/drawing/2014/main" id="{61550959-2721-1E4F-BA4D-91EDB47FD462}"/>
                </a:ext>
              </a:extLst>
            </p:cNvPr>
            <p:cNvCxnSpPr>
              <a:cxnSpLocks/>
            </p:cNvCxnSpPr>
            <p:nvPr/>
          </p:nvCxnSpPr>
          <p:spPr>
            <a:xfrm>
              <a:off x="6968266" y="5409020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2" name="Connecteur droit avec flèche 111">
              <a:extLst>
                <a:ext uri="{FF2B5EF4-FFF2-40B4-BE49-F238E27FC236}">
                  <a16:creationId xmlns:a16="http://schemas.microsoft.com/office/drawing/2014/main" id="{0DCD3104-4308-0941-B481-1F87552359A7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27" y="5716050"/>
              <a:ext cx="935611" cy="0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3" name="Connecteur droit avec flèche 112">
              <a:extLst>
                <a:ext uri="{FF2B5EF4-FFF2-40B4-BE49-F238E27FC236}">
                  <a16:creationId xmlns:a16="http://schemas.microsoft.com/office/drawing/2014/main" id="{005467A5-AF91-324B-B84F-07715388B3E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52966" y="3093135"/>
              <a:ext cx="0" cy="809714"/>
            </a:xfrm>
            <a:prstGeom prst="straightConnector1">
              <a:avLst/>
            </a:prstGeom>
            <a:ln w="28575">
              <a:headEnd type="arrow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4" name="Connecteur droit avec flèche 113">
              <a:extLst>
                <a:ext uri="{FF2B5EF4-FFF2-40B4-BE49-F238E27FC236}">
                  <a16:creationId xmlns:a16="http://schemas.microsoft.com/office/drawing/2014/main" id="{FD171F56-E3EE-E745-B28B-267C68145AC9}"/>
                </a:ext>
              </a:extLst>
            </p:cNvPr>
            <p:cNvCxnSpPr>
              <a:cxnSpLocks/>
            </p:cNvCxnSpPr>
            <p:nvPr/>
          </p:nvCxnSpPr>
          <p:spPr>
            <a:xfrm>
              <a:off x="6960026" y="2178284"/>
              <a:ext cx="935611" cy="0"/>
            </a:xfrm>
            <a:prstGeom prst="straightConnector1">
              <a:avLst/>
            </a:prstGeom>
            <a:ln w="28575">
              <a:headEnd type="none" w="med" len="med"/>
              <a:tailEnd type="arrow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40204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Rétrospectiv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étrospectiv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étrospectiv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14342</TotalTime>
  <Words>3216</Words>
  <Application>Microsoft Office PowerPoint</Application>
  <PresentationFormat>Grand écran</PresentationFormat>
  <Paragraphs>504</Paragraphs>
  <Slides>48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48</vt:i4>
      </vt:variant>
    </vt:vector>
  </HeadingPairs>
  <TitlesOfParts>
    <vt:vector size="57" baseType="lpstr">
      <vt:lpstr>Arial</vt:lpstr>
      <vt:lpstr>BlinkMacSystemFont</vt:lpstr>
      <vt:lpstr>Calibri</vt:lpstr>
      <vt:lpstr>Calibri Light</vt:lpstr>
      <vt:lpstr>MS Mincho</vt:lpstr>
      <vt:lpstr>MV Boli</vt:lpstr>
      <vt:lpstr>Times New Roman</vt:lpstr>
      <vt:lpstr>Wingdings</vt:lpstr>
      <vt:lpstr>Rétrospective</vt:lpstr>
      <vt:lpstr>Accessibilité des services aux usagers sans médecin de famille  Guichet d’accès à un médecin de famille (GAMF) Guichet d’accès première ligne (GAP)  </vt:lpstr>
      <vt:lpstr>Conflit d’intérêt</vt:lpstr>
      <vt:lpstr>Plan de présentation</vt:lpstr>
      <vt:lpstr>La clientèle sans médecin de famille </vt:lpstr>
      <vt:lpstr>Portrait des orphelins à MTL au 31 janvier 2022</vt:lpstr>
      <vt:lpstr>Dictionnaire de la clientèle orpheline</vt:lpstr>
      <vt:lpstr>Cadre de référence du MSSS  Accessibilité des services aux usagers sans médecin de famille      ( GACO-Services transitoire-GAP)</vt:lpstr>
      <vt:lpstr>Structure du service trois entités interdépendantes</vt:lpstr>
      <vt:lpstr>Filtrage des demandes</vt:lpstr>
      <vt:lpstr>Filtrage d’appel au GAP</vt:lpstr>
      <vt:lpstr>Présentation PowerPoint</vt:lpstr>
      <vt:lpstr>Début du GAP</vt:lpstr>
      <vt:lpstr>Présentation PowerPoint</vt:lpstr>
      <vt:lpstr>Les soins cliniques une intégration progressive au rôle du pharmacien</vt:lpstr>
      <vt:lpstr>Planifier la surveillance de la thérapie</vt:lpstr>
      <vt:lpstr>Mais qui sont concrètement  les patients orphelins ?</vt:lpstr>
      <vt:lpstr>Comment est-ce que le GAP peut faciliter  ma pratique en pharmacie ?</vt:lpstr>
      <vt:lpstr>Trajectoires et formulaires</vt:lpstr>
      <vt:lpstr>1) Trajectoire référence ponctuelle (PAR LE PHARMACIEN)</vt:lpstr>
      <vt:lpstr>1) Trajectoire référence ponctuelle</vt:lpstr>
      <vt:lpstr>Exemple cas d’infection urinaire</vt:lpstr>
      <vt:lpstr>2) Trajectoire consultation ponctuelle</vt:lpstr>
      <vt:lpstr>Exemple cas d’infection urinaire</vt:lpstr>
      <vt:lpstr>3) Trajectoire problème de santé chronique</vt:lpstr>
      <vt:lpstr>3) Trajectoire problème de santé chronique</vt:lpstr>
      <vt:lpstr>Sondage du RQP-GMF (2021) sur l’aisance des pharmaciens  dans la prise en charge selon la condition</vt:lpstr>
      <vt:lpstr>Suivi médical annuel : pratique médicale judicieuse ou rituel non nécessaire</vt:lpstr>
      <vt:lpstr>Prise en charge, ajustement ou demande de consultation</vt:lpstr>
      <vt:lpstr>Et les patients orphelins - GAP ?</vt:lpstr>
      <vt:lpstr>Exemple  Hypertension de novo</vt:lpstr>
      <vt:lpstr>Prise en charge</vt:lpstr>
      <vt:lpstr>Prise en charge</vt:lpstr>
      <vt:lpstr>Prise en charge</vt:lpstr>
      <vt:lpstr>Organisation interne de la pharmacie</vt:lpstr>
      <vt:lpstr>Trucs et astuces pour bien implanter le GAP</vt:lpstr>
      <vt:lpstr>Stratégies pour maximiser  la surveillance de la thérapie</vt:lpstr>
      <vt:lpstr>Stratégies pour maximiser la surveillance de la thérapie</vt:lpstr>
      <vt:lpstr>Saisir les opportunités pour informer le patient des nouvelles activités du pharmacien</vt:lpstr>
      <vt:lpstr>Exemple d’organisation d’un programme d’hypertension et du diabète</vt:lpstr>
      <vt:lpstr>Quelques statistiques</vt:lpstr>
      <vt:lpstr>Quelques statistiques</vt:lpstr>
      <vt:lpstr>Un exemple de patient suivi sur 3 ans</vt:lpstr>
      <vt:lpstr>Réflexions au fil des années </vt:lpstr>
      <vt:lpstr>Communication au laboratoire</vt:lpstr>
      <vt:lpstr>Ressource &amp; Support pharmacien</vt:lpstr>
      <vt:lpstr>Ressource &amp; Support pharmacien</vt:lpstr>
      <vt:lpstr>Présentation PowerPoint</vt:lpstr>
      <vt:lpstr>Présentation PowerPoint</vt:lpstr>
    </vt:vector>
  </TitlesOfParts>
  <Company>CCOMTL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Accessibilité des services aux usagers sans médecin de famille  Guichet d’accès à un médecin de famille (GAMF) Guichet d’accès première ligne (GAP)</dc:title>
  <dc:creator>Marie-Christine Gras</dc:creator>
  <cp:lastModifiedBy>Lara Geloso (CCSMTL DSP)</cp:lastModifiedBy>
  <cp:revision>68</cp:revision>
  <dcterms:created xsi:type="dcterms:W3CDTF">2022-02-04T15:41:50Z</dcterms:created>
  <dcterms:modified xsi:type="dcterms:W3CDTF">2022-05-09T19:59:39Z</dcterms:modified>
</cp:coreProperties>
</file>