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6" r:id="rId3"/>
    <p:sldId id="275" r:id="rId4"/>
    <p:sldId id="277" r:id="rId5"/>
    <p:sldId id="322" r:id="rId6"/>
    <p:sldId id="278" r:id="rId7"/>
    <p:sldId id="296" r:id="rId8"/>
    <p:sldId id="313" r:id="rId9"/>
    <p:sldId id="311" r:id="rId10"/>
    <p:sldId id="316" r:id="rId11"/>
    <p:sldId id="314" r:id="rId12"/>
    <p:sldId id="315" r:id="rId13"/>
    <p:sldId id="312" r:id="rId14"/>
    <p:sldId id="279" r:id="rId15"/>
    <p:sldId id="319" r:id="rId16"/>
    <p:sldId id="318" r:id="rId17"/>
    <p:sldId id="301" r:id="rId18"/>
    <p:sldId id="321" r:id="rId19"/>
    <p:sldId id="305" r:id="rId20"/>
    <p:sldId id="300" r:id="rId21"/>
    <p:sldId id="323" r:id="rId22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8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54A"/>
    <a:srgbClr val="FF5C39"/>
    <a:srgbClr val="4F81BD"/>
    <a:srgbClr val="FFBF3F"/>
    <a:srgbClr val="6BBBAE"/>
    <a:srgbClr val="F8951D"/>
    <a:srgbClr val="00A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DC15B0-06BC-4B70-B028-7F6C0FF57E78}" v="17" dt="2023-05-16T19:19:37.397"/>
    <p1510:client id="{A5517CB4-BC8A-463A-B8F7-40B3F22D30DF}" v="99" dt="2023-05-16T19:55:20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072"/>
        <p:guide pos="4876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wat Tobia" userId="4717bfd1-c3ae-415f-a5bd-3927af9ce998" providerId="ADAL" clId="{A5517CB4-BC8A-463A-B8F7-40B3F22D30DF}"/>
    <pc:docChg chg="custSel modSld sldOrd">
      <pc:chgData name="Sarwat Tobia" userId="4717bfd1-c3ae-415f-a5bd-3927af9ce998" providerId="ADAL" clId="{A5517CB4-BC8A-463A-B8F7-40B3F22D30DF}" dt="2023-05-16T19:55:20.878" v="99" actId="1076"/>
      <pc:docMkLst>
        <pc:docMk/>
      </pc:docMkLst>
      <pc:sldChg chg="modSp mod">
        <pc:chgData name="Sarwat Tobia" userId="4717bfd1-c3ae-415f-a5bd-3927af9ce998" providerId="ADAL" clId="{A5517CB4-BC8A-463A-B8F7-40B3F22D30DF}" dt="2023-05-16T19:14:01.514" v="0" actId="20577"/>
        <pc:sldMkLst>
          <pc:docMk/>
          <pc:sldMk cId="4246434701" sldId="277"/>
        </pc:sldMkLst>
        <pc:graphicFrameChg chg="modGraphic">
          <ac:chgData name="Sarwat Tobia" userId="4717bfd1-c3ae-415f-a5bd-3927af9ce998" providerId="ADAL" clId="{A5517CB4-BC8A-463A-B8F7-40B3F22D30DF}" dt="2023-05-16T19:14:01.514" v="0" actId="20577"/>
          <ac:graphicFrameMkLst>
            <pc:docMk/>
            <pc:sldMk cId="4246434701" sldId="277"/>
            <ac:graphicFrameMk id="6" creationId="{00000000-0000-0000-0000-000000000000}"/>
          </ac:graphicFrameMkLst>
        </pc:graphicFrameChg>
      </pc:sldChg>
      <pc:sldChg chg="modSp mod">
        <pc:chgData name="Sarwat Tobia" userId="4717bfd1-c3ae-415f-a5bd-3927af9ce998" providerId="ADAL" clId="{A5517CB4-BC8A-463A-B8F7-40B3F22D30DF}" dt="2023-05-16T19:27:17.573" v="97" actId="1037"/>
        <pc:sldMkLst>
          <pc:docMk/>
          <pc:sldMk cId="3633922574" sldId="301"/>
        </pc:sldMkLst>
        <pc:graphicFrameChg chg="mod modGraphic">
          <ac:chgData name="Sarwat Tobia" userId="4717bfd1-c3ae-415f-a5bd-3927af9ce998" providerId="ADAL" clId="{A5517CB4-BC8A-463A-B8F7-40B3F22D30DF}" dt="2023-05-16T19:27:17.573" v="97" actId="1037"/>
          <ac:graphicFrameMkLst>
            <pc:docMk/>
            <pc:sldMk cId="3633922574" sldId="301"/>
            <ac:graphicFrameMk id="4" creationId="{00000000-0000-0000-0000-000000000000}"/>
          </ac:graphicFrameMkLst>
        </pc:graphicFrameChg>
      </pc:sldChg>
      <pc:sldChg chg="delSp modSp mod ord">
        <pc:chgData name="Sarwat Tobia" userId="4717bfd1-c3ae-415f-a5bd-3927af9ce998" providerId="ADAL" clId="{A5517CB4-BC8A-463A-B8F7-40B3F22D30DF}" dt="2023-05-16T19:55:20.878" v="99" actId="1076"/>
        <pc:sldMkLst>
          <pc:docMk/>
          <pc:sldMk cId="2031168608" sldId="318"/>
        </pc:sldMkLst>
        <pc:spChg chg="del">
          <ac:chgData name="Sarwat Tobia" userId="4717bfd1-c3ae-415f-a5bd-3927af9ce998" providerId="ADAL" clId="{A5517CB4-BC8A-463A-B8F7-40B3F22D30DF}" dt="2023-05-16T19:55:14.620" v="98" actId="478"/>
          <ac:spMkLst>
            <pc:docMk/>
            <pc:sldMk cId="2031168608" sldId="318"/>
            <ac:spMk id="3" creationId="{00000000-0000-0000-0000-000000000000}"/>
          </ac:spMkLst>
        </pc:spChg>
        <pc:graphicFrameChg chg="mod modGraphic">
          <ac:chgData name="Sarwat Tobia" userId="4717bfd1-c3ae-415f-a5bd-3927af9ce998" providerId="ADAL" clId="{A5517CB4-BC8A-463A-B8F7-40B3F22D30DF}" dt="2023-05-16T19:55:20.878" v="99" actId="1076"/>
          <ac:graphicFrameMkLst>
            <pc:docMk/>
            <pc:sldMk cId="2031168608" sldId="318"/>
            <ac:graphicFrameMk id="4" creationId="{90D93F93-9D00-AF03-B755-98B7854EBB8F}"/>
          </ac:graphicFrameMkLst>
        </pc:graphicFrameChg>
      </pc:sldChg>
      <pc:sldChg chg="modSp mod">
        <pc:chgData name="Sarwat Tobia" userId="4717bfd1-c3ae-415f-a5bd-3927af9ce998" providerId="ADAL" clId="{A5517CB4-BC8A-463A-B8F7-40B3F22D30DF}" dt="2023-05-16T19:21:26.339" v="17" actId="20577"/>
        <pc:sldMkLst>
          <pc:docMk/>
          <pc:sldMk cId="3849297893" sldId="319"/>
        </pc:sldMkLst>
        <pc:graphicFrameChg chg="mod modGraphic">
          <ac:chgData name="Sarwat Tobia" userId="4717bfd1-c3ae-415f-a5bd-3927af9ce998" providerId="ADAL" clId="{A5517CB4-BC8A-463A-B8F7-40B3F22D30DF}" dt="2023-05-16T19:21:26.339" v="17" actId="20577"/>
          <ac:graphicFrameMkLst>
            <pc:docMk/>
            <pc:sldMk cId="3849297893" sldId="319"/>
            <ac:graphicFrameMk id="4" creationId="{EF35CEFF-EB41-DDA4-5792-09701C323555}"/>
          </ac:graphicFrameMkLst>
        </pc:graphicFrameChg>
      </pc:sldChg>
      <pc:sldChg chg="modSp mod">
        <pc:chgData name="Sarwat Tobia" userId="4717bfd1-c3ae-415f-a5bd-3927af9ce998" providerId="ADAL" clId="{A5517CB4-BC8A-463A-B8F7-40B3F22D30DF}" dt="2023-05-16T19:26:58.673" v="83" actId="20577"/>
        <pc:sldMkLst>
          <pc:docMk/>
          <pc:sldMk cId="1643711174" sldId="321"/>
        </pc:sldMkLst>
        <pc:spChg chg="mod">
          <ac:chgData name="Sarwat Tobia" userId="4717bfd1-c3ae-415f-a5bd-3927af9ce998" providerId="ADAL" clId="{A5517CB4-BC8A-463A-B8F7-40B3F22D30DF}" dt="2023-05-16T19:26:58.673" v="83" actId="20577"/>
          <ac:spMkLst>
            <pc:docMk/>
            <pc:sldMk cId="1643711174" sldId="321"/>
            <ac:spMk id="3" creationId="{00000000-0000-0000-0000-000000000000}"/>
          </ac:spMkLst>
        </pc:spChg>
      </pc:sldChg>
    </pc:docChg>
  </pc:docChgLst>
  <pc:docChgLst>
    <pc:chgData name="Lara Geloso (CCSMTL DSP)" userId="S::lara.geloso.ccsmtl@ssss.gouv.qc.ca::dda42edf-e2b9-4162-8515-8e07595ddc64" providerId="AD" clId="Web-{68DC15B0-06BC-4B70-B028-7F6C0FF57E78}"/>
    <pc:docChg chg="modSld">
      <pc:chgData name="Lara Geloso (CCSMTL DSP)" userId="S::lara.geloso.ccsmtl@ssss.gouv.qc.ca::dda42edf-e2b9-4162-8515-8e07595ddc64" providerId="AD" clId="Web-{68DC15B0-06BC-4B70-B028-7F6C0FF57E78}" dt="2023-05-16T19:19:37.397" v="12" actId="20577"/>
      <pc:docMkLst>
        <pc:docMk/>
      </pc:docMkLst>
      <pc:sldChg chg="modSp">
        <pc:chgData name="Lara Geloso (CCSMTL DSP)" userId="S::lara.geloso.ccsmtl@ssss.gouv.qc.ca::dda42edf-e2b9-4162-8515-8e07595ddc64" providerId="AD" clId="Web-{68DC15B0-06BC-4B70-B028-7F6C0FF57E78}" dt="2023-05-16T19:16:39.597" v="7" actId="20577"/>
        <pc:sldMkLst>
          <pc:docMk/>
          <pc:sldMk cId="1249424259" sldId="258"/>
        </pc:sldMkLst>
        <pc:spChg chg="mod">
          <ac:chgData name="Lara Geloso (CCSMTL DSP)" userId="S::lara.geloso.ccsmtl@ssss.gouv.qc.ca::dda42edf-e2b9-4162-8515-8e07595ddc64" providerId="AD" clId="Web-{68DC15B0-06BC-4B70-B028-7F6C0FF57E78}" dt="2023-05-16T19:16:39.597" v="7" actId="20577"/>
          <ac:spMkLst>
            <pc:docMk/>
            <pc:sldMk cId="1249424259" sldId="258"/>
            <ac:spMk id="8" creationId="{54E9E228-B02C-3941-B458-23CB2D67B476}"/>
          </ac:spMkLst>
        </pc:spChg>
      </pc:sldChg>
      <pc:sldChg chg="modSp">
        <pc:chgData name="Lara Geloso (CCSMTL DSP)" userId="S::lara.geloso.ccsmtl@ssss.gouv.qc.ca::dda42edf-e2b9-4162-8515-8e07595ddc64" providerId="AD" clId="Web-{68DC15B0-06BC-4B70-B028-7F6C0FF57E78}" dt="2023-05-16T19:19:37.397" v="12" actId="20577"/>
        <pc:sldMkLst>
          <pc:docMk/>
          <pc:sldMk cId="2700372346" sldId="275"/>
        </pc:sldMkLst>
        <pc:spChg chg="mod">
          <ac:chgData name="Lara Geloso (CCSMTL DSP)" userId="S::lara.geloso.ccsmtl@ssss.gouv.qc.ca::dda42edf-e2b9-4162-8515-8e07595ddc64" providerId="AD" clId="Web-{68DC15B0-06BC-4B70-B028-7F6C0FF57E78}" dt="2023-05-16T19:19:37.397" v="12" actId="20577"/>
          <ac:spMkLst>
            <pc:docMk/>
            <pc:sldMk cId="2700372346" sldId="275"/>
            <ac:spMk id="5" creationId="{54E9E228-B02C-3941-B458-23CB2D67B476}"/>
          </ac:spMkLst>
        </pc:spChg>
      </pc:sldChg>
      <pc:sldChg chg="modSp">
        <pc:chgData name="Lara Geloso (CCSMTL DSP)" userId="S::lara.geloso.ccsmtl@ssss.gouv.qc.ca::dda42edf-e2b9-4162-8515-8e07595ddc64" providerId="AD" clId="Web-{68DC15B0-06BC-4B70-B028-7F6C0FF57E78}" dt="2023-05-16T19:10:21.838" v="4" actId="20577"/>
        <pc:sldMkLst>
          <pc:docMk/>
          <pc:sldMk cId="1646476115" sldId="313"/>
        </pc:sldMkLst>
        <pc:spChg chg="mod">
          <ac:chgData name="Lara Geloso (CCSMTL DSP)" userId="S::lara.geloso.ccsmtl@ssss.gouv.qc.ca::dda42edf-e2b9-4162-8515-8e07595ddc64" providerId="AD" clId="Web-{68DC15B0-06BC-4B70-B028-7F6C0FF57E78}" dt="2023-05-16T19:10:21.838" v="4" actId="20577"/>
          <ac:spMkLst>
            <pc:docMk/>
            <pc:sldMk cId="1646476115" sldId="313"/>
            <ac:spMk id="3" creationId="{00000000-0000-0000-0000-000000000000}"/>
          </ac:spMkLst>
        </pc:spChg>
      </pc:sldChg>
      <pc:sldChg chg="modSp">
        <pc:chgData name="Lara Geloso (CCSMTL DSP)" userId="S::lara.geloso.ccsmtl@ssss.gouv.qc.ca::dda42edf-e2b9-4162-8515-8e07595ddc64" providerId="AD" clId="Web-{68DC15B0-06BC-4B70-B028-7F6C0FF57E78}" dt="2023-05-16T19:10:04.994" v="3"/>
        <pc:sldMkLst>
          <pc:docMk/>
          <pc:sldMk cId="2031168608" sldId="318"/>
        </pc:sldMkLst>
        <pc:graphicFrameChg chg="mod modGraphic">
          <ac:chgData name="Lara Geloso (CCSMTL DSP)" userId="S::lara.geloso.ccsmtl@ssss.gouv.qc.ca::dda42edf-e2b9-4162-8515-8e07595ddc64" providerId="AD" clId="Web-{68DC15B0-06BC-4B70-B028-7F6C0FF57E78}" dt="2023-05-16T19:10:04.994" v="3"/>
          <ac:graphicFrameMkLst>
            <pc:docMk/>
            <pc:sldMk cId="2031168608" sldId="318"/>
            <ac:graphicFrameMk id="4" creationId="{90D93F93-9D00-AF03-B755-98B7854EBB8F}"/>
          </ac:graphicFrameMkLst>
        </pc:graphicFrameChg>
      </pc:sldChg>
    </pc:docChg>
  </pc:docChgLst>
  <pc:docChgLst>
    <pc:chgData name="Lara Geloso (CCSMTL DSP)" userId="S::lara.geloso.ccsmtl@ssss.gouv.qc.ca::dda42edf-e2b9-4162-8515-8e07595ddc64" providerId="AD" clId="Web-{5763B451-D7BE-8606-FB7B-CB9E2D70EEBD}"/>
    <pc:docChg chg="mod">
      <pc:chgData name="Lara Geloso (CCSMTL DSP)" userId="S::lara.geloso.ccsmtl@ssss.gouv.qc.ca::dda42edf-e2b9-4162-8515-8e07595ddc64" providerId="AD" clId="Web-{5763B451-D7BE-8606-FB7B-CB9E2D70EEBD}" dt="2023-05-16T20:08:34.595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00B6D-419F-4D7E-8D64-04FE04B76683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99FA0-DE72-434B-B6A6-B0BA58C7411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843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99FA0-DE72-434B-B6A6-B0BA58C74111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867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147C6-0645-484E-968F-BA14AC6BB354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260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9145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85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287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648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43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589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987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335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724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853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5F6E8-4435-4009-8CFD-D3081C6A7E7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059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FAE42-9586-45E9-ACA8-09010DA965B5}" type="datetimeFigureOut">
              <a:rPr lang="fr-CA" smtClean="0"/>
              <a:t>2023-05-16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15101" r="10270" b="15889"/>
          <a:stretch/>
        </p:blipFill>
        <p:spPr>
          <a:xfrm>
            <a:off x="7740352" y="4660800"/>
            <a:ext cx="977143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4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816280335372446/" TargetMode="External"/><Relationship Id="rId2" Type="http://schemas.openxmlformats.org/officeDocument/2006/relationships/hyperlink" Target="https://santemontreal.qc.ca/professionnels/pharmacie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06_crsp@ssss.gouv.qc.ca" TargetMode="External"/><Relationship Id="rId5" Type="http://schemas.openxmlformats.org/officeDocument/2006/relationships/hyperlink" Target="https://twitter.com/CrspDe" TargetMode="External"/><Relationship Id="rId4" Type="http://schemas.openxmlformats.org/officeDocument/2006/relationships/hyperlink" Target="https://www.linkedin.com/in/crsp-de-montr%C3%A9al-583a3b19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1835696" y="1172954"/>
            <a:ext cx="6912768" cy="10856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i="1"/>
              <a:t>Il nous fait plaisir de </a:t>
            </a:r>
            <a:r>
              <a:rPr lang="en-US" sz="1600" i="1" err="1"/>
              <a:t>vous</a:t>
            </a:r>
            <a:r>
              <a:rPr lang="en-US" sz="1600" i="1"/>
              <a:t> </a:t>
            </a:r>
            <a:r>
              <a:rPr lang="en-US" sz="1600" i="1" err="1"/>
              <a:t>accueillir</a:t>
            </a:r>
            <a:r>
              <a:rPr lang="en-US" sz="1600" i="1"/>
              <a:t> sur le site ZOOM pour </a:t>
            </a:r>
            <a:r>
              <a:rPr lang="en-US" sz="1600" i="1" err="1"/>
              <a:t>l’Assemblée</a:t>
            </a:r>
            <a:r>
              <a:rPr lang="en-US" sz="1600" i="1"/>
              <a:t> </a:t>
            </a:r>
            <a:r>
              <a:rPr lang="en-US" sz="1600" i="1" err="1"/>
              <a:t>générale</a:t>
            </a:r>
            <a:r>
              <a:rPr lang="en-US" sz="1600" i="1"/>
              <a:t> </a:t>
            </a:r>
            <a:r>
              <a:rPr lang="en-US" sz="1600" i="1" err="1"/>
              <a:t>annuelle</a:t>
            </a:r>
            <a:r>
              <a:rPr lang="en-US" sz="1600" i="1"/>
              <a:t> du CRSP de Montréal 2023. Le </a:t>
            </a:r>
            <a:r>
              <a:rPr lang="en-US" sz="1600" i="1" err="1"/>
              <a:t>pharmacien</a:t>
            </a:r>
            <a:r>
              <a:rPr lang="en-US" sz="1600" i="1"/>
              <a:t> –conseil </a:t>
            </a:r>
            <a:r>
              <a:rPr lang="en-US" sz="1600" i="1" err="1"/>
              <a:t>vous</a:t>
            </a:r>
            <a:r>
              <a:rPr lang="en-US" sz="1600" i="1"/>
              <a:t> </a:t>
            </a:r>
            <a:r>
              <a:rPr lang="en-US" sz="1600" i="1" err="1"/>
              <a:t>accueillera</a:t>
            </a:r>
            <a:r>
              <a:rPr lang="en-US" sz="1600" i="1"/>
              <a:t> sous </a:t>
            </a:r>
            <a:r>
              <a:rPr lang="en-US" sz="1600" i="1" err="1"/>
              <a:t>peu</a:t>
            </a:r>
            <a:r>
              <a:rPr lang="en-US" sz="1600" i="1"/>
              <a:t>.  </a:t>
            </a:r>
            <a:r>
              <a:rPr lang="en-US" sz="1600" i="1" err="1"/>
              <a:t>En</a:t>
            </a:r>
            <a:r>
              <a:rPr lang="en-US" sz="1600" i="1"/>
              <a:t> attendant, merci de </a:t>
            </a:r>
            <a:r>
              <a:rPr lang="en-US" sz="1600" i="1" err="1"/>
              <a:t>prendre</a:t>
            </a:r>
            <a:r>
              <a:rPr lang="en-US" sz="1600" i="1"/>
              <a:t> </a:t>
            </a:r>
            <a:r>
              <a:rPr lang="en-US" sz="1600" i="1" err="1"/>
              <a:t>connaissance</a:t>
            </a:r>
            <a:r>
              <a:rPr lang="en-US" sz="1600" i="1"/>
              <a:t> des instructions </a:t>
            </a:r>
            <a:r>
              <a:rPr lang="en-US" sz="1600" i="1" err="1"/>
              <a:t>générales</a:t>
            </a:r>
            <a:r>
              <a:rPr lang="en-US" sz="1600" i="1"/>
              <a:t> sur le </a:t>
            </a:r>
            <a:r>
              <a:rPr lang="en-US" sz="1600" i="1" err="1"/>
              <a:t>déroulement</a:t>
            </a:r>
            <a:r>
              <a:rPr lang="en-US" sz="1600" i="1"/>
              <a:t> de </a:t>
            </a:r>
            <a:r>
              <a:rPr lang="en-US" sz="1600" i="1" err="1"/>
              <a:t>l’Assemblée</a:t>
            </a:r>
            <a:r>
              <a:rPr lang="en-US" sz="1600" i="1"/>
              <a:t> </a:t>
            </a:r>
            <a:r>
              <a:rPr lang="en-US" sz="1600" i="1" err="1"/>
              <a:t>inscrites</a:t>
            </a:r>
            <a:r>
              <a:rPr lang="en-US" sz="1600" i="1"/>
              <a:t> ci-</a:t>
            </a:r>
            <a:r>
              <a:rPr lang="en-US" sz="1600" i="1" err="1"/>
              <a:t>dessous</a:t>
            </a:r>
            <a:r>
              <a:rPr lang="en-US" sz="1600" i="1"/>
              <a:t>. À tout de suite!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9712" y="195486"/>
            <a:ext cx="5453849" cy="1002552"/>
          </a:xfrm>
        </p:spPr>
        <p:txBody>
          <a:bodyPr/>
          <a:lstStyle/>
          <a:p>
            <a:pPr algn="l"/>
            <a:r>
              <a:rPr lang="fr-CA" b="1"/>
              <a:t>Bienvenue à vous</a:t>
            </a:r>
          </a:p>
        </p:txBody>
      </p:sp>
      <p:sp>
        <p:nvSpPr>
          <p:cNvPr id="7" name="Rectangle 6"/>
          <p:cNvSpPr/>
          <p:nvPr/>
        </p:nvSpPr>
        <p:spPr>
          <a:xfrm>
            <a:off x="-6164" y="0"/>
            <a:ext cx="1599483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/>
          <p:cNvSpPr txBox="1"/>
          <p:nvPr/>
        </p:nvSpPr>
        <p:spPr>
          <a:xfrm>
            <a:off x="73497" y="1658469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u="sng">
                <a:solidFill>
                  <a:schemeClr val="bg1"/>
                </a:solidFill>
              </a:rPr>
              <a:t>L’AGA débutera à 18h00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63688" y="2499741"/>
            <a:ext cx="7200800" cy="16561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b="1"/>
              <a:t>Instructions </a:t>
            </a:r>
            <a:r>
              <a:rPr lang="en-US" sz="1800" b="1" err="1"/>
              <a:t>générales</a:t>
            </a:r>
            <a:endParaRPr lang="en-US" sz="1800" b="1"/>
          </a:p>
          <a:p>
            <a:pPr algn="just"/>
            <a:r>
              <a:rPr lang="en-US" sz="1400"/>
              <a:t>L’ AGA sera </a:t>
            </a:r>
            <a:r>
              <a:rPr lang="en-US" sz="1400" err="1"/>
              <a:t>animée</a:t>
            </a:r>
            <a:r>
              <a:rPr lang="en-US" sz="1400"/>
              <a:t> par le </a:t>
            </a:r>
            <a:r>
              <a:rPr lang="en-US" sz="1400" err="1"/>
              <a:t>pharmacien</a:t>
            </a:r>
            <a:r>
              <a:rPr lang="en-US" sz="1400"/>
              <a:t>-conseil du CRSP de Montréal</a:t>
            </a:r>
          </a:p>
          <a:p>
            <a:pPr algn="just"/>
            <a:r>
              <a:rPr lang="en-US" sz="1400"/>
              <a:t>Les micros des participants </a:t>
            </a:r>
            <a:r>
              <a:rPr lang="en-US" sz="1400" err="1"/>
              <a:t>seront</a:t>
            </a:r>
            <a:r>
              <a:rPr lang="en-US" sz="1400"/>
              <a:t> </a:t>
            </a:r>
            <a:r>
              <a:rPr lang="en-US" sz="1400" err="1"/>
              <a:t>désactivés</a:t>
            </a:r>
            <a:r>
              <a:rPr lang="en-US" sz="1400"/>
              <a:t> </a:t>
            </a:r>
            <a:r>
              <a:rPr lang="en-US" sz="1400" err="1"/>
              <a:t>durant</a:t>
            </a:r>
            <a:r>
              <a:rPr lang="en-US" sz="1400"/>
              <a:t> </a:t>
            </a:r>
            <a:r>
              <a:rPr lang="en-US" sz="1400" err="1"/>
              <a:t>toute</a:t>
            </a:r>
            <a:r>
              <a:rPr lang="en-US" sz="1400"/>
              <a:t> la séance</a:t>
            </a:r>
          </a:p>
          <a:p>
            <a:pPr algn="just"/>
            <a:r>
              <a:rPr lang="en-US" sz="1400"/>
              <a:t>Vous </a:t>
            </a:r>
            <a:r>
              <a:rPr lang="en-US" sz="1400" err="1"/>
              <a:t>pouvez</a:t>
            </a:r>
            <a:r>
              <a:rPr lang="en-US" sz="1400"/>
              <a:t> poser </a:t>
            </a:r>
            <a:r>
              <a:rPr lang="en-US" sz="1400" err="1"/>
              <a:t>vos</a:t>
            </a:r>
            <a:r>
              <a:rPr lang="en-US" sz="1400"/>
              <a:t> questions </a:t>
            </a:r>
            <a:r>
              <a:rPr lang="en-US" sz="1400" b="1" u="sng"/>
              <a:t>via la </a:t>
            </a:r>
            <a:r>
              <a:rPr lang="en-US" sz="1400" b="1" u="sng" err="1"/>
              <a:t>fonction</a:t>
            </a:r>
            <a:r>
              <a:rPr lang="en-US" sz="1400" b="1" u="sng"/>
              <a:t> CHAT</a:t>
            </a:r>
            <a:endParaRPr lang="en-US" sz="1400" b="1"/>
          </a:p>
          <a:p>
            <a:pPr algn="just"/>
            <a:r>
              <a:rPr lang="en-US" sz="1400"/>
              <a:t>La section CHAT </a:t>
            </a:r>
            <a:r>
              <a:rPr lang="en-US" sz="1400" err="1"/>
              <a:t>est</a:t>
            </a:r>
            <a:r>
              <a:rPr lang="en-US" sz="1400"/>
              <a:t> </a:t>
            </a:r>
            <a:r>
              <a:rPr lang="en-US" sz="1400" err="1"/>
              <a:t>aussi</a:t>
            </a:r>
            <a:r>
              <a:rPr lang="en-US" sz="1400"/>
              <a:t> disponible pour les </a:t>
            </a:r>
            <a:r>
              <a:rPr lang="en-US" sz="1400" err="1"/>
              <a:t>échanges</a:t>
            </a:r>
            <a:r>
              <a:rPr lang="en-US" sz="1400"/>
              <a:t> </a:t>
            </a:r>
            <a:r>
              <a:rPr lang="en-US" sz="1400" err="1"/>
              <a:t>informels</a:t>
            </a:r>
            <a:endParaRPr lang="en-US" sz="1400"/>
          </a:p>
          <a:p>
            <a:pPr algn="just"/>
            <a:r>
              <a:rPr lang="en-US" sz="1400"/>
              <a:t>L’ AGA sera </a:t>
            </a:r>
            <a:r>
              <a:rPr lang="en-US" sz="1400" err="1"/>
              <a:t>enregistrée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49424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28392"/>
          </a:xfrm>
        </p:spPr>
        <p:txBody>
          <a:bodyPr>
            <a:normAutofit fontScale="40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fr-CA" sz="75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MAVO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42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Objectifs</a:t>
            </a:r>
            <a:endParaRPr lang="fr-CA" sz="4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fr-CA" sz="3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Proposer un </a:t>
            </a:r>
            <a:r>
              <a:rPr lang="fr-CA" sz="31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circuit du médicament MAVO </a:t>
            </a:r>
            <a:r>
              <a:rPr lang="fr-CA" sz="3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selon l’implication de la pharmacie d’établissement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31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Uniformiser les standards de pratiques </a:t>
            </a:r>
            <a:r>
              <a:rPr lang="fr-CA" sz="3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la distribution des MAVO en pharmacie communautaire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42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Retombées</a:t>
            </a:r>
            <a:endParaRPr lang="fr-CA" sz="4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fr-CA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Établir des trajectoires de soins pharmaceutiques </a:t>
            </a:r>
            <a:r>
              <a:rPr lang="fr-CA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préconiser lorsqu’un patient reçoit une ordonnance de MAVO</a:t>
            </a:r>
          </a:p>
          <a:p>
            <a:pPr>
              <a:lnSpc>
                <a:spcPct val="115000"/>
              </a:lnSpc>
            </a:pPr>
            <a:r>
              <a:rPr lang="fr-CA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Outiller les établissements de santé </a:t>
            </a:r>
            <a:r>
              <a:rPr lang="fr-CA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des outils pour favoriser une continuité de soins jusqu’à la pharmacie communautaire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Outiller les pharmaciens communautaires </a:t>
            </a:r>
            <a:r>
              <a:rPr lang="fr-CA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optimiser la distribution du MAVO en pharmacie communautaire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-"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5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28392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fr-CA" sz="3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Volet </a:t>
            </a:r>
            <a:r>
              <a:rPr lang="fr-CA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lang="fr-CA" sz="3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A" sz="2200"/>
          </a:p>
          <a:p>
            <a:r>
              <a:rPr lang="fr-CA" sz="2200"/>
              <a:t>Infolettres</a:t>
            </a:r>
          </a:p>
          <a:p>
            <a:pPr lvl="1"/>
            <a:r>
              <a:rPr lang="fr-CA" sz="1500">
                <a:latin typeface="+mj-lt"/>
              </a:rPr>
              <a:t>Sujets divers (7)</a:t>
            </a:r>
          </a:p>
          <a:p>
            <a:r>
              <a:rPr lang="fr-CA" sz="2200"/>
              <a:t>Service de communication et marketing du CCSMTL pour divers projets et diffusion de l’information;</a:t>
            </a:r>
            <a:endParaRPr lang="fr-CA" sz="2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fr-CA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Partenariats</a:t>
            </a:r>
          </a:p>
          <a:p>
            <a:pPr>
              <a:spcBef>
                <a:spcPts val="1200"/>
              </a:spcBef>
            </a:pPr>
            <a:r>
              <a:rPr lang="fr-CA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Rencontres de discussion avec les tables locales de Montréal</a:t>
            </a:r>
          </a:p>
          <a:p>
            <a:pPr lvl="1">
              <a:spcBef>
                <a:spcPts val="1200"/>
              </a:spcBef>
            </a:pPr>
            <a:r>
              <a:rPr lang="fr-CA" sz="1500">
                <a:latin typeface="+mj-lt"/>
              </a:rPr>
              <a:t>Rémunération, soutien administratif</a:t>
            </a:r>
            <a:endParaRPr lang="fr-CA" sz="15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Rencontres de discussion avec les </a:t>
            </a:r>
            <a:r>
              <a:rPr lang="fr-CA" sz="22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CRSP de la province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fr-CA" sz="24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-"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9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28392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fr-CA" sz="3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Publications</a:t>
            </a:r>
          </a:p>
          <a:p>
            <a:pPr>
              <a:spcBef>
                <a:spcPts val="1200"/>
              </a:spcBef>
            </a:pPr>
            <a:r>
              <a:rPr lang="fr-CA" sz="18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Mini-guide - </a:t>
            </a:r>
            <a:r>
              <a:rPr lang="fr-CA" sz="1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Gestions des déchets pharmaceutiques biomédicaux</a:t>
            </a:r>
            <a:endParaRPr lang="fr-CA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partenariat avec la Faculté de pharmacie - UdeM</a:t>
            </a:r>
          </a:p>
          <a:p>
            <a:pPr>
              <a:lnSpc>
                <a:spcPct val="115000"/>
              </a:lnSpc>
            </a:pP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Mesurer l’applicabilité </a:t>
            </a:r>
            <a:r>
              <a:rPr lang="fr-CA" sz="1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d’un programme d’</a:t>
            </a:r>
            <a:r>
              <a:rPr lang="fr-CA" sz="1800" b="1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antibiogouvernance</a:t>
            </a:r>
            <a:r>
              <a:rPr lang="fr-CA" sz="1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CA" sz="1800" b="1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PrAG</a:t>
            </a:r>
            <a:r>
              <a:rPr lang="fr-CA" sz="1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milieu ambulatoire </a:t>
            </a:r>
          </a:p>
          <a:p>
            <a:pPr>
              <a:lnSpc>
                <a:spcPct val="115000"/>
              </a:lnSpc>
            </a:pP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Évaluer des moyens pour favoriser </a:t>
            </a:r>
            <a:r>
              <a:rPr lang="fr-CA" sz="1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l’accès aux TAO </a:t>
            </a: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pharmacie communautaire – Faculté de pharmacie</a:t>
            </a:r>
          </a:p>
          <a:p>
            <a:pPr>
              <a:lnSpc>
                <a:spcPct val="115000"/>
              </a:lnSpc>
            </a:pP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Guide sur la distribution  des TAO: </a:t>
            </a:r>
            <a:r>
              <a:rPr lang="fr-FR" sz="1800"/>
              <a:t>LES PHARMACIEN.NE.S ET LA DISTRIBUTION DE TRAITEMENTS AGONISTES AUX OPIOÏDES</a:t>
            </a:r>
            <a:endParaRPr lang="fr-CA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partenariat avec la Direction de la Santé Publique</a:t>
            </a:r>
          </a:p>
          <a:p>
            <a:pPr>
              <a:lnSpc>
                <a:spcPct val="115000"/>
              </a:lnSpc>
            </a:pP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Actualiser le </a:t>
            </a:r>
            <a:r>
              <a:rPr lang="fr-CA" sz="18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guide « Le pharmacien distributeur de la naloxone » </a:t>
            </a: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afin d’y intégrer les nouveautés dans le domaine – Direction régionale de la Santé publique</a:t>
            </a:r>
          </a:p>
          <a:p>
            <a:pPr>
              <a:lnSpc>
                <a:spcPct val="115000"/>
              </a:lnSpc>
            </a:pPr>
            <a:endParaRPr lang="fr-CA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fr-CA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fr-CA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244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A" sz="2800" b="1"/>
              <a:t>Promotion du rôle du pharmacien</a:t>
            </a:r>
          </a:p>
          <a:p>
            <a:pPr marL="0" indent="0" algn="just">
              <a:buNone/>
            </a:pPr>
            <a:r>
              <a:rPr lang="fr-FR" sz="24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Sensibilisation des acteurs du réseau à la Loi 31</a:t>
            </a:r>
          </a:p>
          <a:p>
            <a:pPr marL="0" indent="0" algn="just">
              <a:buNone/>
            </a:pPr>
            <a:r>
              <a:rPr lang="fr-FR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Plusieurs communications ont été partagées auprès des GMF et des DRMG dont :</a:t>
            </a:r>
          </a:p>
          <a:p>
            <a:pPr algn="just"/>
            <a:r>
              <a:rPr lang="fr-FR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Cinq (5) capsules vidéos produites par l’OPQ et le </a:t>
            </a:r>
            <a:r>
              <a:rPr lang="fr-FR" sz="20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RéseauSTAT</a:t>
            </a:r>
            <a:endParaRPr lang="fr-FR" sz="20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fr-FR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Aide-mémoire et guide produits par l’OPQ et le </a:t>
            </a:r>
            <a:r>
              <a:rPr lang="fr-FR" sz="20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RéseauSTAT</a:t>
            </a:r>
            <a:endParaRPr lang="fr-FR" sz="20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CA" sz="2200" b="1"/>
              <a:t>Comités régionaux</a:t>
            </a:r>
          </a:p>
          <a:p>
            <a:r>
              <a:rPr lang="fr-CA" sz="2200"/>
              <a:t>Comité réseau montréalais sur les maladies chroniques</a:t>
            </a:r>
          </a:p>
          <a:p>
            <a:pPr lvl="1"/>
            <a:r>
              <a:rPr lang="fr-CA" sz="2200"/>
              <a:t>participation à toutes les rencontres; être la ressource experte en soins pharmaceutiques pour le comité</a:t>
            </a:r>
          </a:p>
          <a:p>
            <a:pPr marL="457200" lvl="1" indent="0">
              <a:buNone/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5966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 txBox="1">
            <a:spLocks/>
          </p:cNvSpPr>
          <p:nvPr/>
        </p:nvSpPr>
        <p:spPr>
          <a:xfrm>
            <a:off x="1256721" y="3003798"/>
            <a:ext cx="4179375" cy="356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fr-CA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date du </a:t>
            </a:r>
            <a:r>
              <a:rPr lang="fr-CA" sz="1800">
                <a:solidFill>
                  <a:prstClr val="white"/>
                </a:solidFill>
                <a:latin typeface="Calibri"/>
              </a:rPr>
              <a:t>16 mai 2023</a:t>
            </a: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187624" y="2211711"/>
            <a:ext cx="8280920" cy="792088"/>
          </a:xfrm>
        </p:spPr>
        <p:txBody>
          <a:bodyPr>
            <a:noAutofit/>
          </a:bodyPr>
          <a:lstStyle/>
          <a:p>
            <a:pPr algn="l"/>
            <a:r>
              <a:rPr lang="fr-CA" sz="3600" b="1">
                <a:solidFill>
                  <a:schemeClr val="bg1"/>
                </a:solidFill>
              </a:rPr>
              <a:t>MEMBRES DU CRSP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18" y="4515966"/>
            <a:ext cx="1008555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96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Membres jusqu’à 2023</a:t>
            </a:r>
            <a:endParaRPr lang="fr-CA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EF35CEFF-EB41-DDA4-5792-09701C3235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868517"/>
              </p:ext>
            </p:extLst>
          </p:nvPr>
        </p:nvGraphicFramePr>
        <p:xfrm>
          <a:off x="179512" y="1045176"/>
          <a:ext cx="8856984" cy="3892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62249212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61659074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998112935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661713496"/>
                    </a:ext>
                  </a:extLst>
                </a:gridCol>
              </a:tblGrid>
              <a:tr h="690754"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CIUSSS</a:t>
                      </a: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Pharmacien d’établissement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Pharmacien salarié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Pharmacien propriétaire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8454035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Centre</a:t>
                      </a:r>
                      <a:r>
                        <a:rPr lang="fr-CA" b="1" baseline="0"/>
                        <a:t> Ouest</a:t>
                      </a:r>
                      <a:endParaRPr lang="fr-CA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Julie Roy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Alexandre Chadi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Gabriel </a:t>
                      </a:r>
                      <a:r>
                        <a:rPr lang="fr-CA" err="1"/>
                        <a:t>Torani</a:t>
                      </a:r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154894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Jude Goulet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Minh-Tam </a:t>
                      </a:r>
                      <a:r>
                        <a:rPr lang="fr-CA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Tran</a:t>
                      </a:r>
                      <a:endParaRPr lang="fr-CA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>
                          <a:solidFill>
                            <a:srgbClr val="FF0000"/>
                          </a:solidFill>
                        </a:rPr>
                        <a:t>Vacant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026654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Nord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Lyne Constantineau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Sandy Araujo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Christian </a:t>
                      </a:r>
                      <a:r>
                        <a:rPr lang="fr-CA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Shefteshy</a:t>
                      </a:r>
                      <a:endParaRPr lang="fr-CA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920781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Centre Sud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err="1"/>
                        <a:t>Visal</a:t>
                      </a:r>
                      <a:r>
                        <a:rPr lang="fr-CA"/>
                        <a:t> </a:t>
                      </a:r>
                      <a:r>
                        <a:rPr lang="fr-CA" err="1"/>
                        <a:t>Uon</a:t>
                      </a:r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Francis Richard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Samir Bouras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796936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Ouest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Nada</a:t>
                      </a:r>
                      <a:r>
                        <a:rPr lang="fr-CA" baseline="0"/>
                        <a:t> </a:t>
                      </a:r>
                      <a:r>
                        <a:rPr lang="fr-CA" baseline="0" err="1"/>
                        <a:t>Dabbagh</a:t>
                      </a:r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Steven </a:t>
                      </a:r>
                      <a:r>
                        <a:rPr lang="fr-CA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Boulos</a:t>
                      </a:r>
                      <a:endParaRPr lang="fr-CA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Hubert </a:t>
                      </a:r>
                      <a:r>
                        <a:rPr lang="fr-CA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Zakrewski-Jakubiak</a:t>
                      </a:r>
                      <a:endParaRPr lang="fr-CA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998243"/>
                  </a:ext>
                </a:extLst>
              </a:tr>
              <a:tr h="400199">
                <a:tc gridSpan="4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778609"/>
                  </a:ext>
                </a:extLst>
              </a:tr>
              <a:tr h="400199">
                <a:tc gridSpan="2">
                  <a:txBody>
                    <a:bodyPr/>
                    <a:lstStyle/>
                    <a:p>
                      <a:r>
                        <a:rPr lang="fr-CA"/>
                        <a:t>Pharmacienne exerçant en GMF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A"/>
                        <a:t>Annie-Kim St </a:t>
                      </a:r>
                      <a:r>
                        <a:rPr lang="fr-CA" err="1"/>
                        <a:t>Onge</a:t>
                      </a:r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50157"/>
                  </a:ext>
                </a:extLst>
              </a:tr>
              <a:tr h="400199">
                <a:tc gridSpan="2">
                  <a:txBody>
                    <a:bodyPr/>
                    <a:lstStyle/>
                    <a:p>
                      <a:r>
                        <a:rPr lang="fr-CA"/>
                        <a:t>Représentante</a:t>
                      </a:r>
                      <a:r>
                        <a:rPr lang="fr-CA" baseline="0"/>
                        <a:t> des CHSLD</a:t>
                      </a:r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CA" err="1"/>
                        <a:t>Nouzha</a:t>
                      </a:r>
                      <a:r>
                        <a:rPr lang="fr-CA"/>
                        <a:t> El </a:t>
                      </a:r>
                      <a:r>
                        <a:rPr lang="fr-CA" err="1"/>
                        <a:t>Ouazzani</a:t>
                      </a:r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634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29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Nouveaux membres</a:t>
            </a:r>
            <a:endParaRPr lang="fr-CA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0D93F93-9D00-AF03-B755-98B7854EB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534390"/>
              </p:ext>
            </p:extLst>
          </p:nvPr>
        </p:nvGraphicFramePr>
        <p:xfrm>
          <a:off x="143508" y="1367722"/>
          <a:ext cx="8856984" cy="269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62249212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61659074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998112935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3661713496"/>
                    </a:ext>
                  </a:extLst>
                </a:gridCol>
              </a:tblGrid>
              <a:tr h="690754"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CIUSSS</a:t>
                      </a: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Pharmacien d’établissement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Pharmacien salarié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Pharmacien propriétaire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8454035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Centre</a:t>
                      </a:r>
                      <a:r>
                        <a:rPr lang="fr-CA" b="1" baseline="0"/>
                        <a:t> Ouest</a:t>
                      </a:r>
                      <a:endParaRPr lang="fr-CA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Julie Roy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Alexandre Chadi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Gabriel </a:t>
                      </a:r>
                      <a:r>
                        <a:rPr lang="fr-CA" err="1"/>
                        <a:t>Torani</a:t>
                      </a:r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154894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Jude Goulet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>
                          <a:solidFill>
                            <a:srgbClr val="6CC54A"/>
                          </a:solidFill>
                        </a:rPr>
                        <a:t>Mélanie Provost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>
                          <a:solidFill>
                            <a:srgbClr val="6CC54A"/>
                          </a:solidFill>
                        </a:rPr>
                        <a:t>Catherine Cellini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026654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Nord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Lyne Constantineau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Sandy Araujo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>
                          <a:solidFill>
                            <a:srgbClr val="6CC54A"/>
                          </a:solidFill>
                        </a:rPr>
                        <a:t>Véronique Magnan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920781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Centre Sud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err="1"/>
                        <a:t>Visal</a:t>
                      </a:r>
                      <a:r>
                        <a:rPr lang="fr-CA"/>
                        <a:t> </a:t>
                      </a:r>
                      <a:r>
                        <a:rPr lang="fr-CA" err="1"/>
                        <a:t>Uon</a:t>
                      </a:r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Francis Richard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>
                          <a:solidFill>
                            <a:srgbClr val="6CC54A"/>
                          </a:solidFill>
                        </a:rPr>
                        <a:t>Ilhem Senouci (salariée – est)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796936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Ouest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Nada</a:t>
                      </a:r>
                      <a:r>
                        <a:rPr lang="fr-CA" baseline="0"/>
                        <a:t> </a:t>
                      </a:r>
                      <a:r>
                        <a:rPr lang="fr-CA" baseline="0" err="1"/>
                        <a:t>Dabbagh</a:t>
                      </a:r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>
                          <a:solidFill>
                            <a:srgbClr val="6CC54A"/>
                          </a:solidFill>
                        </a:rPr>
                        <a:t>Maggie </a:t>
                      </a:r>
                      <a:r>
                        <a:rPr lang="fr-CA" b="1" err="1">
                          <a:solidFill>
                            <a:srgbClr val="6CC54A"/>
                          </a:solidFill>
                        </a:rPr>
                        <a:t>Clervil</a:t>
                      </a:r>
                      <a:endParaRPr lang="fr-CA" b="1">
                        <a:solidFill>
                          <a:srgbClr val="6CC5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>
                          <a:solidFill>
                            <a:srgbClr val="6CC54A"/>
                          </a:solidFill>
                        </a:rPr>
                        <a:t>Oana Popescu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998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16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51177"/>
              </p:ext>
            </p:extLst>
          </p:nvPr>
        </p:nvGraphicFramePr>
        <p:xfrm>
          <a:off x="467544" y="339502"/>
          <a:ext cx="8352928" cy="4532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622492125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4233819826"/>
                    </a:ext>
                  </a:extLst>
                </a:gridCol>
              </a:tblGrid>
              <a:tr h="690754"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CIUSSS et établissement</a:t>
                      </a:r>
                      <a:r>
                        <a:rPr lang="fr-CA" baseline="0"/>
                        <a:t>s non-fusionnés</a:t>
                      </a:r>
                      <a:endParaRPr lang="fr-CA"/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Pharmacien d’établissement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8454035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Institut</a:t>
                      </a:r>
                      <a:r>
                        <a:rPr lang="fr-CA" b="1" baseline="0"/>
                        <a:t> de cardiologie</a:t>
                      </a:r>
                      <a:endParaRPr lang="fr-CA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Viviane Lavigne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023654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CUSM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André </a:t>
                      </a:r>
                      <a:r>
                        <a:rPr lang="fr-CA" err="1"/>
                        <a:t>Bonnici</a:t>
                      </a:r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26068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CHUM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Jean Morin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07735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CHU</a:t>
                      </a:r>
                      <a:r>
                        <a:rPr lang="fr-CA" b="1" baseline="0"/>
                        <a:t> Sainte-Justine</a:t>
                      </a:r>
                      <a:endParaRPr lang="fr-CA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/>
                        <a:t>Jean-François</a:t>
                      </a:r>
                      <a:r>
                        <a:rPr lang="fr-CA" baseline="0"/>
                        <a:t> Bussières</a:t>
                      </a:r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336453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algn="ctr"/>
                      <a:r>
                        <a:rPr lang="fr-CA" b="1"/>
                        <a:t>Institut Philippe-Pinel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>
                          <a:solidFill>
                            <a:srgbClr val="FF0000"/>
                          </a:solidFill>
                        </a:rPr>
                        <a:t>Vacant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284916"/>
                  </a:ext>
                </a:extLst>
              </a:tr>
              <a:tr h="400199">
                <a:tc gridSpan="2">
                  <a:txBody>
                    <a:bodyPr/>
                    <a:lstStyle/>
                    <a:p>
                      <a:r>
                        <a:rPr lang="fr-CA" b="1">
                          <a:solidFill>
                            <a:schemeClr val="bg1"/>
                          </a:solidFill>
                        </a:rPr>
                        <a:t>Membres</a:t>
                      </a:r>
                      <a:r>
                        <a:rPr lang="fr-CA" b="1" baseline="0">
                          <a:solidFill>
                            <a:schemeClr val="bg1"/>
                          </a:solidFill>
                        </a:rPr>
                        <a:t> invités</a:t>
                      </a:r>
                      <a:endParaRPr lang="fr-C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18962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r>
                        <a:rPr lang="fr-CA"/>
                        <a:t>Directrice, Direction des services professionnels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Dre Diane Poirier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245803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r>
                        <a:rPr lang="fr-CA"/>
                        <a:t>Représentant de la Faculté de pharmacie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Nicolas </a:t>
                      </a:r>
                      <a:r>
                        <a:rPr lang="fr-CA" err="1"/>
                        <a:t>Dugré</a:t>
                      </a:r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403941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r>
                        <a:rPr lang="fr-CA"/>
                        <a:t>Représentant du Département régional de médecine générale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/>
                        <a:t>Dre Stéphanie Gougoux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998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922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Remerciements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sz="2800" b="1"/>
              <a:t>Nous aimerions remercier très chaleureusement les membres du CRSP qui ont travaillé avec nous les dernières années, et souhaiter la bienvenue aux nouveaux membres. </a:t>
            </a:r>
          </a:p>
          <a:p>
            <a:pPr marL="0" indent="0">
              <a:buNone/>
            </a:pPr>
            <a:endParaRPr lang="fr-CA" sz="2800" b="1"/>
          </a:p>
          <a:p>
            <a:pPr marL="0" indent="0">
              <a:buNone/>
            </a:pPr>
            <a:r>
              <a:rPr lang="fr-CA" sz="2800" b="1"/>
              <a:t>Et un merci très spécial à </a:t>
            </a:r>
            <a:r>
              <a:rPr lang="fr-CA" sz="2800" b="1">
                <a:solidFill>
                  <a:srgbClr val="00B0F0"/>
                </a:solidFill>
              </a:rPr>
              <a:t>Venessa Doyon-Kemp </a:t>
            </a:r>
            <a:r>
              <a:rPr lang="fr-CA" sz="2800" b="1"/>
              <a:t>pour son travail </a:t>
            </a:r>
            <a:r>
              <a:rPr lang="fr-CA" sz="2800" b="1" u="sng">
                <a:solidFill>
                  <a:srgbClr val="FF5C39"/>
                </a:solidFill>
              </a:rPr>
              <a:t>extraordinaire</a:t>
            </a:r>
            <a:r>
              <a:rPr lang="fr-CA" sz="2800" b="1"/>
              <a:t> les dernières années au CRSP! </a:t>
            </a:r>
            <a:endParaRPr lang="fr-CA" sz="2200"/>
          </a:p>
          <a:p>
            <a:pPr marL="457200" lvl="1" indent="0">
              <a:buNone/>
            </a:pPr>
            <a:endParaRPr lang="fr-CA"/>
          </a:p>
        </p:txBody>
      </p:sp>
      <p:pic>
        <p:nvPicPr>
          <p:cNvPr id="5" name="Graphique 4" descr="Applaudissements avec un remplissage uni">
            <a:extLst>
              <a:ext uri="{FF2B5EF4-FFF2-40B4-BE49-F238E27FC236}">
                <a16:creationId xmlns:a16="http://schemas.microsoft.com/office/drawing/2014/main" id="{BFFA7628-BF12-C155-1407-C1289E6F3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9632" y="39233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1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/>
              <a:t>Nous rejoindre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CA"/>
              <a:t>Site web : </a:t>
            </a:r>
            <a:r>
              <a:rPr lang="fr-CA">
                <a:hlinkClick r:id="rId2"/>
              </a:rPr>
              <a:t>https://santemontreal.qc.ca/professionnels/pharmaciens/</a:t>
            </a:r>
            <a:endParaRPr lang="fr-CA"/>
          </a:p>
          <a:p>
            <a:r>
              <a:rPr lang="fr-CA"/>
              <a:t>Facebook : </a:t>
            </a:r>
            <a:r>
              <a:rPr lang="fr-CA">
                <a:hlinkClick r:id="rId3"/>
              </a:rPr>
              <a:t>https://www.facebook.com/groups/816280335372446/</a:t>
            </a:r>
            <a:endParaRPr lang="fr-CA"/>
          </a:p>
          <a:p>
            <a:r>
              <a:rPr lang="fr-CA"/>
              <a:t>LinkedIn : </a:t>
            </a:r>
            <a:r>
              <a:rPr lang="fr-CA">
                <a:hlinkClick r:id="rId4"/>
              </a:rPr>
              <a:t>https://www.linkedin.com/in/crsp-de-montr%C3%A9al-583a3b196/</a:t>
            </a:r>
            <a:endParaRPr lang="fr-CA"/>
          </a:p>
          <a:p>
            <a:r>
              <a:rPr lang="fr-CA"/>
              <a:t>Twitter : </a:t>
            </a:r>
            <a:r>
              <a:rPr lang="fr-CA">
                <a:hlinkClick r:id="rId5"/>
              </a:rPr>
              <a:t>https://twitter.com/CrspDe</a:t>
            </a:r>
            <a:endParaRPr lang="fr-CA"/>
          </a:p>
          <a:p>
            <a:endParaRPr lang="fr-CA"/>
          </a:p>
          <a:p>
            <a:r>
              <a:rPr lang="fr-CA"/>
              <a:t>Courriel : </a:t>
            </a:r>
            <a:r>
              <a:rPr lang="fr-CA">
                <a:hlinkClick r:id="rId6"/>
              </a:rPr>
              <a:t>06_crsp@ssss.gouv.qc.ca</a:t>
            </a:r>
            <a:endParaRPr lang="fr-CA"/>
          </a:p>
          <a:p>
            <a:r>
              <a:rPr lang="fr-CA"/>
              <a:t>Télécopieur: 514-760-1078</a:t>
            </a:r>
          </a:p>
        </p:txBody>
      </p:sp>
    </p:spTree>
    <p:extLst>
      <p:ext uri="{BB962C8B-B14F-4D97-AF65-F5344CB8AC3E}">
        <p14:creationId xmlns:p14="http://schemas.microsoft.com/office/powerpoint/2010/main" val="22042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Rectangle 20"/>
          <p:cNvSpPr/>
          <p:nvPr/>
        </p:nvSpPr>
        <p:spPr>
          <a:xfrm>
            <a:off x="-2495" y="0"/>
            <a:ext cx="9144000" cy="5164038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 l="-2767" t="-8777" r="-691" b="-30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 txBox="1">
            <a:spLocks/>
          </p:cNvSpPr>
          <p:nvPr/>
        </p:nvSpPr>
        <p:spPr>
          <a:xfrm>
            <a:off x="1187624" y="4303520"/>
            <a:ext cx="4179375" cy="356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1800">
                <a:solidFill>
                  <a:schemeClr val="bg1"/>
                </a:solidFill>
              </a:rPr>
              <a:t>Le 16 mai 2023, 18h00</a:t>
            </a: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043608" y="3223099"/>
            <a:ext cx="6048672" cy="1102519"/>
          </a:xfrm>
        </p:spPr>
        <p:txBody>
          <a:bodyPr>
            <a:noAutofit/>
          </a:bodyPr>
          <a:lstStyle/>
          <a:p>
            <a:pPr algn="l"/>
            <a:r>
              <a:rPr lang="fr-CA" sz="3200" b="1">
                <a:solidFill>
                  <a:schemeClr val="bg1"/>
                </a:solidFill>
              </a:rPr>
              <a:t>Assemblée Générale Annuelle du</a:t>
            </a:r>
            <a:br>
              <a:rPr lang="fr-CA" sz="3200" b="1">
                <a:solidFill>
                  <a:schemeClr val="bg1"/>
                </a:solidFill>
              </a:rPr>
            </a:br>
            <a:r>
              <a:rPr lang="fr-CA" sz="3200" b="1">
                <a:solidFill>
                  <a:schemeClr val="bg1"/>
                </a:solidFill>
              </a:rPr>
              <a:t>CRSP de Montréal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1193446" y="4303520"/>
            <a:ext cx="28115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-36512" y="-1041"/>
            <a:ext cx="9144000" cy="516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3478"/>
            <a:ext cx="3038475" cy="685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29151" r="1851" b="28938"/>
          <a:stretch/>
        </p:blipFill>
        <p:spPr>
          <a:xfrm>
            <a:off x="6876256" y="4518952"/>
            <a:ext cx="203458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08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467544" y="2139702"/>
            <a:ext cx="8208912" cy="1102519"/>
          </a:xfrm>
        </p:spPr>
        <p:txBody>
          <a:bodyPr>
            <a:noAutofit/>
          </a:bodyPr>
          <a:lstStyle/>
          <a:p>
            <a:r>
              <a:rPr lang="fr-CA" sz="3300" b="1" u="sng">
                <a:solidFill>
                  <a:srgbClr val="00AEC7"/>
                </a:solidFill>
              </a:rPr>
              <a:t>Présentation</a:t>
            </a:r>
            <a:r>
              <a:rPr lang="fr-CA" sz="3300" b="1">
                <a:solidFill>
                  <a:srgbClr val="00AEC7"/>
                </a:solidFill>
              </a:rPr>
              <a:t>  </a:t>
            </a:r>
            <a:br>
              <a:rPr lang="fr-CA" sz="3300" b="1">
                <a:solidFill>
                  <a:srgbClr val="00AEC7"/>
                </a:solidFill>
              </a:rPr>
            </a:br>
            <a:br>
              <a:rPr lang="fr-CA" sz="3300" b="1">
                <a:solidFill>
                  <a:srgbClr val="00AEC7"/>
                </a:solidFill>
              </a:rPr>
            </a:br>
            <a:r>
              <a:rPr lang="fr-FR" sz="2400" b="1">
                <a:solidFill>
                  <a:schemeClr val="accent6">
                    <a:lumMod val="75000"/>
                  </a:schemeClr>
                </a:solidFill>
              </a:rPr>
              <a:t>Optimiser la prise en charge des patients grâce aux activités professionnelles élargies et à la collaboration interprofessionnelle</a:t>
            </a:r>
            <a:br>
              <a:rPr lang="fr-FR" sz="2000" b="1">
                <a:solidFill>
                  <a:schemeClr val="accent6">
                    <a:lumMod val="75000"/>
                  </a:schemeClr>
                </a:solidFill>
              </a:rPr>
            </a:br>
            <a:endParaRPr lang="fr-CA" sz="33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48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2843808" y="1995686"/>
            <a:ext cx="3312368" cy="1102519"/>
          </a:xfrm>
        </p:spPr>
        <p:txBody>
          <a:bodyPr>
            <a:noAutofit/>
          </a:bodyPr>
          <a:lstStyle/>
          <a:p>
            <a:r>
              <a:rPr lang="fr-CA" sz="6600" b="1">
                <a:solidFill>
                  <a:srgbClr val="00AEC7"/>
                </a:solidFill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428026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 txBox="1">
            <a:spLocks/>
          </p:cNvSpPr>
          <p:nvPr/>
        </p:nvSpPr>
        <p:spPr>
          <a:xfrm>
            <a:off x="251520" y="1563638"/>
            <a:ext cx="5453850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7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251520" y="1203598"/>
            <a:ext cx="8659718" cy="352839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600"/>
              <a:t>Le rôle de modérateur sera tenu par </a:t>
            </a:r>
            <a:r>
              <a:rPr lang="fr-CA" sz="1600" err="1"/>
              <a:t>Sarwat</a:t>
            </a:r>
            <a:r>
              <a:rPr lang="fr-CA" sz="1600"/>
              <a:t> Tobia, pharmacien-conseil au CRSP</a:t>
            </a:r>
          </a:p>
          <a:p>
            <a:endParaRPr lang="fr-CA" sz="1600"/>
          </a:p>
          <a:p>
            <a:pPr marL="0" indent="0" algn="just">
              <a:buNone/>
            </a:pPr>
            <a:r>
              <a:rPr lang="en-US" sz="2000" b="1" u="sng"/>
              <a:t>Instructions </a:t>
            </a:r>
            <a:r>
              <a:rPr lang="en-US" sz="2000" b="1" u="sng" err="1"/>
              <a:t>générales</a:t>
            </a:r>
            <a:endParaRPr lang="en-US" sz="2000" b="1" u="sng"/>
          </a:p>
          <a:p>
            <a:pPr algn="just"/>
            <a:r>
              <a:rPr lang="en-US" sz="1600"/>
              <a:t>L’AGA sera </a:t>
            </a:r>
            <a:r>
              <a:rPr lang="en-US" sz="1600" err="1"/>
              <a:t>animée</a:t>
            </a:r>
            <a:r>
              <a:rPr lang="en-US" sz="1600"/>
              <a:t> par le </a:t>
            </a:r>
            <a:r>
              <a:rPr lang="en-US" sz="1600" err="1"/>
              <a:t>pharmacien</a:t>
            </a:r>
            <a:r>
              <a:rPr lang="en-US" sz="1600"/>
              <a:t>-conseil du CRSP de Montréal</a:t>
            </a:r>
          </a:p>
          <a:p>
            <a:pPr algn="just"/>
            <a:r>
              <a:rPr lang="en-US" sz="1600"/>
              <a:t>Les micros des participants </a:t>
            </a:r>
            <a:r>
              <a:rPr lang="en-US" sz="1600" err="1"/>
              <a:t>seront</a:t>
            </a:r>
            <a:r>
              <a:rPr lang="en-US" sz="1600"/>
              <a:t> </a:t>
            </a:r>
            <a:r>
              <a:rPr lang="en-US" sz="1600" err="1"/>
              <a:t>désactivés</a:t>
            </a:r>
            <a:r>
              <a:rPr lang="en-US" sz="1600"/>
              <a:t> </a:t>
            </a:r>
            <a:r>
              <a:rPr lang="en-US" sz="1600" err="1"/>
              <a:t>durant</a:t>
            </a:r>
            <a:r>
              <a:rPr lang="en-US" sz="1600"/>
              <a:t> </a:t>
            </a:r>
            <a:r>
              <a:rPr lang="en-US" sz="1600" err="1"/>
              <a:t>toute</a:t>
            </a:r>
            <a:r>
              <a:rPr lang="en-US" sz="1600"/>
              <a:t> la séance</a:t>
            </a:r>
          </a:p>
          <a:p>
            <a:pPr algn="just"/>
            <a:r>
              <a:rPr lang="en-US" sz="1600"/>
              <a:t>Vous </a:t>
            </a:r>
            <a:r>
              <a:rPr lang="en-US" sz="1600" err="1"/>
              <a:t>pouvez</a:t>
            </a:r>
            <a:r>
              <a:rPr lang="en-US" sz="1600"/>
              <a:t> poser </a:t>
            </a:r>
            <a:r>
              <a:rPr lang="en-US" sz="1600" err="1"/>
              <a:t>vos</a:t>
            </a:r>
            <a:r>
              <a:rPr lang="en-US" sz="1600"/>
              <a:t> questions </a:t>
            </a:r>
            <a:r>
              <a:rPr lang="en-US" sz="1600" b="1" u="sng"/>
              <a:t>via la </a:t>
            </a:r>
            <a:r>
              <a:rPr lang="en-US" sz="1600" b="1" u="sng" err="1"/>
              <a:t>fonction</a:t>
            </a:r>
            <a:r>
              <a:rPr lang="en-US" sz="1600" b="1" u="sng"/>
              <a:t> CHAT</a:t>
            </a:r>
            <a:endParaRPr lang="en-US" sz="1600" b="1"/>
          </a:p>
          <a:p>
            <a:pPr algn="just"/>
            <a:r>
              <a:rPr lang="en-US" sz="1600"/>
              <a:t>La section CHAT </a:t>
            </a:r>
            <a:r>
              <a:rPr lang="en-US" sz="1600" err="1"/>
              <a:t>est</a:t>
            </a:r>
            <a:r>
              <a:rPr lang="en-US" sz="1600"/>
              <a:t> </a:t>
            </a:r>
            <a:r>
              <a:rPr lang="en-US" sz="1600" err="1"/>
              <a:t>aussi</a:t>
            </a:r>
            <a:r>
              <a:rPr lang="en-US" sz="1600"/>
              <a:t> disponible pour les </a:t>
            </a:r>
            <a:r>
              <a:rPr lang="en-US" sz="1600" err="1"/>
              <a:t>échanges</a:t>
            </a:r>
            <a:r>
              <a:rPr lang="en-US" sz="1600"/>
              <a:t> </a:t>
            </a:r>
            <a:r>
              <a:rPr lang="en-US" sz="1600" err="1"/>
              <a:t>informels</a:t>
            </a:r>
            <a:endParaRPr lang="en-US" sz="1600"/>
          </a:p>
          <a:p>
            <a:pPr algn="just"/>
            <a:r>
              <a:rPr lang="en-US" sz="1600"/>
              <a:t>L’ AGA sera </a:t>
            </a:r>
            <a:r>
              <a:rPr lang="en-US" sz="1600" err="1"/>
              <a:t>enregistrée</a:t>
            </a:r>
            <a:endParaRPr lang="en-US" sz="1600"/>
          </a:p>
          <a:p>
            <a:pPr algn="just"/>
            <a:r>
              <a:rPr lang="en-US" sz="1600"/>
              <a:t>Les </a:t>
            </a:r>
            <a:r>
              <a:rPr lang="en-US" sz="1600" err="1"/>
              <a:t>présentations</a:t>
            </a:r>
            <a:r>
              <a:rPr lang="en-US" sz="1600"/>
              <a:t> </a:t>
            </a:r>
            <a:r>
              <a:rPr lang="en-US" sz="1600" err="1"/>
              <a:t>seront</a:t>
            </a:r>
            <a:r>
              <a:rPr lang="en-US" sz="1600"/>
              <a:t> </a:t>
            </a:r>
            <a:r>
              <a:rPr lang="en-US" sz="1600" err="1"/>
              <a:t>partagés</a:t>
            </a:r>
            <a:r>
              <a:rPr lang="en-US" sz="1600"/>
              <a:t> sur </a:t>
            </a:r>
            <a:r>
              <a:rPr lang="en-US" sz="1600" err="1"/>
              <a:t>notre</a:t>
            </a:r>
            <a:r>
              <a:rPr lang="en-US" sz="1600"/>
              <a:t> site web</a:t>
            </a:r>
          </a:p>
        </p:txBody>
      </p:sp>
      <p:sp>
        <p:nvSpPr>
          <p:cNvPr id="8" name="Rectangle 7"/>
          <p:cNvSpPr/>
          <p:nvPr/>
        </p:nvSpPr>
        <p:spPr>
          <a:xfrm>
            <a:off x="80221" y="429678"/>
            <a:ext cx="3168352" cy="4677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 txBox="1">
            <a:spLocks/>
          </p:cNvSpPr>
          <p:nvPr/>
        </p:nvSpPr>
        <p:spPr>
          <a:xfrm>
            <a:off x="35496" y="-452586"/>
            <a:ext cx="5453850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2400" b="1">
                <a:solidFill>
                  <a:schemeClr val="bg1"/>
                </a:solidFill>
              </a:rPr>
              <a:t>Mot de bienvenue</a:t>
            </a:r>
          </a:p>
        </p:txBody>
      </p:sp>
    </p:spTree>
    <p:extLst>
      <p:ext uri="{BB962C8B-B14F-4D97-AF65-F5344CB8AC3E}">
        <p14:creationId xmlns:p14="http://schemas.microsoft.com/office/powerpoint/2010/main" val="270037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767121"/>
              </p:ext>
            </p:extLst>
          </p:nvPr>
        </p:nvGraphicFramePr>
        <p:xfrm>
          <a:off x="107504" y="123479"/>
          <a:ext cx="8928992" cy="4945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8271">
                  <a:extLst>
                    <a:ext uri="{9D8B030D-6E8A-4147-A177-3AD203B41FA5}">
                      <a16:colId xmlns:a16="http://schemas.microsoft.com/office/drawing/2014/main" val="3661714435"/>
                    </a:ext>
                  </a:extLst>
                </a:gridCol>
                <a:gridCol w="6331937">
                  <a:extLst>
                    <a:ext uri="{9D8B030D-6E8A-4147-A177-3AD203B41FA5}">
                      <a16:colId xmlns:a16="http://schemas.microsoft.com/office/drawing/2014/main" val="1875480712"/>
                    </a:ext>
                  </a:extLst>
                </a:gridCol>
                <a:gridCol w="1368784">
                  <a:extLst>
                    <a:ext uri="{9D8B030D-6E8A-4147-A177-3AD203B41FA5}">
                      <a16:colId xmlns:a16="http://schemas.microsoft.com/office/drawing/2014/main" val="3656360709"/>
                    </a:ext>
                  </a:extLst>
                </a:gridCol>
              </a:tblGrid>
              <a:tr h="358877">
                <a:tc gridSpan="2">
                  <a:txBody>
                    <a:bodyPr/>
                    <a:lstStyle/>
                    <a:p>
                      <a:pPr marL="1270" algn="just"/>
                      <a:r>
                        <a:rPr lang="fr-CA" sz="1600">
                          <a:effectLst/>
                        </a:rPr>
                        <a:t>Points à l’ordre du jour</a:t>
                      </a:r>
                      <a:endParaRPr lang="fr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>
                          <a:effectLst/>
                        </a:rPr>
                        <a:t>Temps prévu</a:t>
                      </a:r>
                      <a:endParaRPr lang="fr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2986157391"/>
                  </a:ext>
                </a:extLst>
              </a:tr>
              <a:tr h="2379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CA" sz="1400">
                          <a:effectLst/>
                        </a:rPr>
                        <a:t>           1.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>
                          <a:effectLst/>
                        </a:rPr>
                        <a:t>Accueil des pharmaciennes et pharmaciens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18h00 à 18h05 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519335598"/>
                  </a:ext>
                </a:extLst>
              </a:tr>
              <a:tr h="870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A" sz="1400">
                          <a:effectLst/>
                        </a:rPr>
                        <a:t>2.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b="1">
                          <a:effectLst/>
                        </a:rPr>
                        <a:t>Ouverture de l’assemblée générale annuelle du CRSP de Montréal</a:t>
                      </a:r>
                      <a:endParaRPr lang="fr-CA" sz="1400" i="1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i="1" strike="noStrike">
                          <a:effectLst/>
                        </a:rPr>
                        <a:t>Monsieur Jacques Couillard, président-directeur général adjoint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>
                          <a:effectLst/>
                        </a:rPr>
                        <a:t>CIUSSS Centre Sud de l’île de Montréal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18h05 à 18h10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541997660"/>
                  </a:ext>
                </a:extLst>
              </a:tr>
              <a:tr h="820079"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3.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b="1">
                          <a:effectLst/>
                        </a:rPr>
                        <a:t>Réalisations 2022-2023 du CRSP de Montréal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i="1">
                          <a:effectLst/>
                        </a:rPr>
                        <a:t>M. Jude Goulet, Président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>
                          <a:effectLst/>
                        </a:rPr>
                        <a:t>Comité Régional des Services Pharmaceutiques de Montréal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18h10 à 18h30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2468756585"/>
                  </a:ext>
                </a:extLst>
              </a:tr>
              <a:tr h="237903"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4. 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>
                          <a:effectLst/>
                        </a:rPr>
                        <a:t>Période de questions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18h30-18h45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2407432987"/>
                  </a:ext>
                </a:extLst>
              </a:tr>
              <a:tr h="397405"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5.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 b="1" i="0">
                          <a:effectLst/>
                        </a:rPr>
                        <a:t>Présentation des membres du CRSP de Montréal</a:t>
                      </a: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18h45 à 19h00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131108607"/>
                  </a:ext>
                </a:extLst>
              </a:tr>
              <a:tr h="1407016"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6. 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b="1">
                          <a:effectLst/>
                        </a:rPr>
                        <a:t>Optimiser la prise en charge des patients grâce aux activités professionnelles élargies et à la collaboration interprofessionnelle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i="1">
                          <a:effectLst/>
                        </a:rPr>
                        <a:t>M. Francis Richard, pharmacien communautaire, professeur adjoint de clinique (Faculté de pharmacie, Université de Montréal), membre du CRSP de Montréal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i="1">
                          <a:effectLst/>
                        </a:rPr>
                        <a:t>M. Jérôme Tousignant, pharmacien communautaire, tuteur aux laboratoires de pratique professionnelle (Faculté de pharmacie, Université de Montréal)</a:t>
                      </a:r>
                      <a:endParaRPr lang="fr-CA" sz="1400" i="1">
                        <a:effectLst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19h00-19h45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119875583"/>
                  </a:ext>
                </a:extLst>
              </a:tr>
              <a:tr h="322416"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Période de questions</a:t>
                      </a: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19h45-20h00</a:t>
                      </a: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120690148"/>
                  </a:ext>
                </a:extLst>
              </a:tr>
              <a:tr h="244232"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A" sz="1400">
                          <a:effectLst/>
                        </a:rPr>
                        <a:t>Clôture de l’assemblée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>
                          <a:effectLst/>
                        </a:rPr>
                        <a:t>20h00</a:t>
                      </a:r>
                      <a:endParaRPr lang="fr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030" marR="50546" marT="23295" marB="0" anchor="ctr"/>
                </a:tc>
                <a:extLst>
                  <a:ext uri="{0D108BD9-81ED-4DB2-BD59-A6C34878D82A}">
                    <a16:rowId xmlns:a16="http://schemas.microsoft.com/office/drawing/2014/main" val="3448966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43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Placeholder 21" descr="Woman on tablet ">
            <a:extLst>
              <a:ext uri="{FF2B5EF4-FFF2-40B4-BE49-F238E27FC236}">
                <a16:creationId xmlns:a16="http://schemas.microsoft.com/office/drawing/2014/main" id="{DB20DB88-CBCC-9A4A-BA0A-4807E1B8E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2" t="2538" r="4632" b="6213"/>
          <a:stretch/>
        </p:blipFill>
        <p:spPr>
          <a:xfrm>
            <a:off x="-12804" y="-20538"/>
            <a:ext cx="9150455" cy="5178514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 txBox="1">
            <a:spLocks/>
          </p:cNvSpPr>
          <p:nvPr/>
        </p:nvSpPr>
        <p:spPr>
          <a:xfrm>
            <a:off x="4427984" y="2791352"/>
            <a:ext cx="4179375" cy="356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régional des services pharmaceutiques de Montréal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Monsieur Jacques Couillard, président-directeur général adjoint</a:t>
            </a: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4427984" y="1707654"/>
            <a:ext cx="5040560" cy="1102519"/>
          </a:xfrm>
        </p:spPr>
        <p:txBody>
          <a:bodyPr>
            <a:noAutofit/>
          </a:bodyPr>
          <a:lstStyle/>
          <a:p>
            <a:pPr algn="l"/>
            <a:r>
              <a:rPr lang="fr-CA" sz="3600" b="1">
                <a:solidFill>
                  <a:schemeClr val="bg1"/>
                </a:solidFill>
              </a:rPr>
              <a:t>Mot d’ouverture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4572000" y="3579862"/>
            <a:ext cx="28115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72" y="123478"/>
            <a:ext cx="3038475" cy="685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29151" r="1851" b="28938"/>
          <a:stretch/>
        </p:blipFill>
        <p:spPr>
          <a:xfrm>
            <a:off x="6876256" y="4518952"/>
            <a:ext cx="203458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06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00A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Placeholder 21" descr="Woman on tablet ">
            <a:extLst>
              <a:ext uri="{FF2B5EF4-FFF2-40B4-BE49-F238E27FC236}">
                <a16:creationId xmlns:a16="http://schemas.microsoft.com/office/drawing/2014/main" id="{DB20DB88-CBCC-9A4A-BA0A-4807E1B8E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2" t="2538" r="4632" b="6213"/>
          <a:stretch/>
        </p:blipFill>
        <p:spPr>
          <a:xfrm>
            <a:off x="-12804" y="-20538"/>
            <a:ext cx="9150455" cy="5178514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 txBox="1">
            <a:spLocks/>
          </p:cNvSpPr>
          <p:nvPr/>
        </p:nvSpPr>
        <p:spPr>
          <a:xfrm>
            <a:off x="4427984" y="3295408"/>
            <a:ext cx="4179375" cy="356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régional des services pharmaceutiques de Montréal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Jude Goulet, président</a:t>
            </a: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4427984" y="2211710"/>
            <a:ext cx="5040560" cy="1102519"/>
          </a:xfrm>
        </p:spPr>
        <p:txBody>
          <a:bodyPr>
            <a:noAutofit/>
          </a:bodyPr>
          <a:lstStyle/>
          <a:p>
            <a:pPr algn="l"/>
            <a:r>
              <a:rPr lang="fr-CA" sz="3600" b="1">
                <a:solidFill>
                  <a:schemeClr val="bg1"/>
                </a:solidFill>
              </a:rPr>
              <a:t>RÉALISATIONS</a:t>
            </a:r>
            <a:br>
              <a:rPr lang="fr-CA" sz="3600" b="1">
                <a:solidFill>
                  <a:schemeClr val="bg1"/>
                </a:solidFill>
              </a:rPr>
            </a:br>
            <a:r>
              <a:rPr lang="fr-CA" sz="3600" b="1">
                <a:solidFill>
                  <a:schemeClr val="bg1"/>
                </a:solidFill>
              </a:rPr>
              <a:t>2022-2023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4568771" y="3295408"/>
            <a:ext cx="28115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72" y="123478"/>
            <a:ext cx="3038475" cy="685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29151" r="1851" b="28938"/>
          <a:stretch/>
        </p:blipFill>
        <p:spPr>
          <a:xfrm>
            <a:off x="6876256" y="4518952"/>
            <a:ext cx="203458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1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28392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fr-CA" sz="55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GAP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 sz="3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Rédactions de 3 formulaires de communications </a:t>
            </a:r>
            <a:r>
              <a:rPr lang="fr-FR" sz="3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(Référence bidirectionnelle de la clientèle orpheline vers le GAP et les pharmacies communautaires, formulaires de prise en charge des maladies chroniques)</a:t>
            </a:r>
            <a:r>
              <a:rPr lang="fr-CA" sz="3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 sz="3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Rédaction des orientations du CRSP de Montréal concernant le rôle du pharmacien dans le GAP avec diffusion au comité de pilotage et le MSSS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FR" sz="3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Infolettre destinée aux pharmaciens de Montréal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FR" sz="3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Rédaction d’un document synthèse des situations pouvant être référées en pharmacie communautaire afin de les intégrer dans les algorithmes de triage des GAP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-"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93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283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fr-CA" sz="3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GAP- suite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F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 des communications des GAP aux pharmaciens de Montréal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F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Création d’un canal de communication avec les pharmaciens représentants des GAP sur l’île de Montréal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FR" sz="1700">
                <a:effectLst/>
                <a:latin typeface="Calibri"/>
                <a:ea typeface="Calibri" panose="020F0502020204030204" pitchFamily="34" charset="0"/>
                <a:cs typeface="Times New Roman"/>
              </a:rPr>
              <a:t>Participation aux rencontres </a:t>
            </a:r>
            <a:r>
              <a:rPr lang="fr-FR" sz="1700">
                <a:latin typeface="Calibri"/>
                <a:ea typeface="Calibri" panose="020F0502020204030204" pitchFamily="34" charset="0"/>
                <a:cs typeface="Times New Roman"/>
              </a:rPr>
              <a:t>régulières</a:t>
            </a:r>
            <a:r>
              <a:rPr lang="fr-FR" sz="1700">
                <a:effectLst/>
                <a:latin typeface="Calibri"/>
                <a:ea typeface="Calibri" panose="020F0502020204030204" pitchFamily="34" charset="0"/>
                <a:cs typeface="Times New Roman"/>
              </a:rPr>
              <a:t> du comité de pilotage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FR" sz="17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au comité avec le MSSS GAP &lt;-&gt; pharmacie</a:t>
            </a:r>
            <a:endParaRPr lang="fr-CA" sz="17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-"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76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b="1">
                <a:solidFill>
                  <a:schemeClr val="accent5">
                    <a:lumMod val="75000"/>
                  </a:schemeClr>
                </a:solidFill>
              </a:rPr>
              <a:t>Réalisations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2839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fr-CA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ATIVAD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CA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Soutien aux pharmacies préparatrices</a:t>
            </a:r>
          </a:p>
          <a:p>
            <a:pPr>
              <a:spcBef>
                <a:spcPts val="1200"/>
              </a:spcBef>
            </a:pP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Listes des coordonnées des CIUSSS pour rejoindre les services de paiements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CA" sz="2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Sous comité recettes </a:t>
            </a:r>
          </a:p>
          <a:p>
            <a:pPr algn="just">
              <a:lnSpc>
                <a:spcPct val="115000"/>
              </a:lnSpc>
            </a:pP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Standardiser les </a:t>
            </a:r>
            <a:r>
              <a:rPr lang="fr-CA" sz="1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pratiques sur l’usage des recettes ATIVAD </a:t>
            </a: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travers Montréal et ses environs pour minimiser les confusions encourues par des recettes ATIVAD divergentes (514-450)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Introduire une nouvelle méthode efficiente (perfusion </a:t>
            </a:r>
            <a:r>
              <a:rPr lang="fr-CA" sz="18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élastomérique</a:t>
            </a:r>
            <a:r>
              <a:rPr lang="fr-CA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continue) pour administrer des antibiotiques intraveineux à domicile à travers les établissements de Montréal et de ses environs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-"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5445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21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Thème Office</vt:lpstr>
      <vt:lpstr>Bienvenue à vous</vt:lpstr>
      <vt:lpstr>Assemblée Générale Annuelle du CRSP de Montréal</vt:lpstr>
      <vt:lpstr>PowerPoint Presentation</vt:lpstr>
      <vt:lpstr>PowerPoint Presentation</vt:lpstr>
      <vt:lpstr>Mot d’ouverture</vt:lpstr>
      <vt:lpstr>RÉALISATIONS 2022-2023</vt:lpstr>
      <vt:lpstr>Réalisations</vt:lpstr>
      <vt:lpstr>Réalisations</vt:lpstr>
      <vt:lpstr>Réalisations</vt:lpstr>
      <vt:lpstr>Réalisations</vt:lpstr>
      <vt:lpstr>Réalisations</vt:lpstr>
      <vt:lpstr>Réalisations</vt:lpstr>
      <vt:lpstr>Réalisations</vt:lpstr>
      <vt:lpstr>MEMBRES DU CRSP</vt:lpstr>
      <vt:lpstr>Membres jusqu’à 2023</vt:lpstr>
      <vt:lpstr>Nouveaux membres</vt:lpstr>
      <vt:lpstr>PowerPoint Presentation</vt:lpstr>
      <vt:lpstr>Remerciements</vt:lpstr>
      <vt:lpstr>Nous rejoindre</vt:lpstr>
      <vt:lpstr>Présentation    Optimiser la prise en charge des patients grâce aux activités professionnelles élargies et à la collaboration interprofessionnelle </vt:lpstr>
      <vt:lpstr>MERCI</vt:lpstr>
    </vt:vector>
  </TitlesOfParts>
  <Company>ASSSM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Marylène Sarrazzin</dc:creator>
  <cp:revision>1</cp:revision>
  <dcterms:created xsi:type="dcterms:W3CDTF">2020-09-30T12:04:01Z</dcterms:created>
  <dcterms:modified xsi:type="dcterms:W3CDTF">2023-05-16T20:09:18Z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CWorkbookID">
    <vt:lpwstr>bb8be7ba-1151-4c11-bf0d-1fffddff8766</vt:lpwstr>
  </property>
  <property fmtid="{D5CDD505-2E9C-101B-9397-08002B2CF9AE}" pid="3" name="MSIP_Label_6a7d8d5d-78e2-4a62-9fcd-016eb5e4c57c_Enabled">
    <vt:lpwstr>true</vt:lpwstr>
  </property>
  <property fmtid="{D5CDD505-2E9C-101B-9397-08002B2CF9AE}" pid="4" name="MSIP_Label_6a7d8d5d-78e2-4a62-9fcd-016eb5e4c57c_SetDate">
    <vt:lpwstr>2023-05-16T20:08:34Z</vt:lpwstr>
  </property>
  <property fmtid="{D5CDD505-2E9C-101B-9397-08002B2CF9AE}" pid="5" name="MSIP_Label_6a7d8d5d-78e2-4a62-9fcd-016eb5e4c57c_Method">
    <vt:lpwstr>Standard</vt:lpwstr>
  </property>
  <property fmtid="{D5CDD505-2E9C-101B-9397-08002B2CF9AE}" pid="6" name="MSIP_Label_6a7d8d5d-78e2-4a62-9fcd-016eb5e4c57c_Name">
    <vt:lpwstr>Général</vt:lpwstr>
  </property>
  <property fmtid="{D5CDD505-2E9C-101B-9397-08002B2CF9AE}" pid="7" name="MSIP_Label_6a7d8d5d-78e2-4a62-9fcd-016eb5e4c57c_SiteId">
    <vt:lpwstr>06e1fe28-5f8b-4075-bf6c-ae24be1a7992</vt:lpwstr>
  </property>
  <property fmtid="{D5CDD505-2E9C-101B-9397-08002B2CF9AE}" pid="8" name="MSIP_Label_6a7d8d5d-78e2-4a62-9fcd-016eb5e4c57c_ActionId">
    <vt:lpwstr>66b1950d-b83b-496a-adb4-c0e85a3a2da8</vt:lpwstr>
  </property>
  <property fmtid="{D5CDD505-2E9C-101B-9397-08002B2CF9AE}" pid="9" name="MSIP_Label_6a7d8d5d-78e2-4a62-9fcd-016eb5e4c57c_ContentBits">
    <vt:lpwstr>0</vt:lpwstr>
  </property>
</Properties>
</file>