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256" r:id="rId3"/>
    <p:sldId id="275" r:id="rId4"/>
    <p:sldId id="277" r:id="rId5"/>
    <p:sldId id="278" r:id="rId6"/>
    <p:sldId id="279" r:id="rId7"/>
    <p:sldId id="280" r:id="rId8"/>
    <p:sldId id="301" r:id="rId9"/>
    <p:sldId id="283" r:id="rId10"/>
    <p:sldId id="284" r:id="rId11"/>
    <p:sldId id="285" r:id="rId12"/>
    <p:sldId id="286" r:id="rId13"/>
    <p:sldId id="303" r:id="rId14"/>
    <p:sldId id="287" r:id="rId15"/>
    <p:sldId id="289" r:id="rId16"/>
    <p:sldId id="291" r:id="rId17"/>
    <p:sldId id="293" r:id="rId18"/>
    <p:sldId id="295" r:id="rId19"/>
    <p:sldId id="296" r:id="rId20"/>
    <p:sldId id="298" r:id="rId21"/>
    <p:sldId id="304" r:id="rId22"/>
    <p:sldId id="297" r:id="rId23"/>
    <p:sldId id="305" r:id="rId24"/>
    <p:sldId id="300" r:id="rId25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8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6CC54A"/>
    <a:srgbClr val="FFBF3F"/>
    <a:srgbClr val="6BBBAE"/>
    <a:srgbClr val="F8951D"/>
    <a:srgbClr val="FF5C39"/>
    <a:srgbClr val="00AE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7" autoAdjust="0"/>
    <p:restoredTop sz="93103" autoAdjust="0"/>
  </p:normalViewPr>
  <p:slideViewPr>
    <p:cSldViewPr>
      <p:cViewPr varScale="1">
        <p:scale>
          <a:sx n="85" d="100"/>
          <a:sy n="85" d="100"/>
        </p:scale>
        <p:origin x="704" y="52"/>
      </p:cViewPr>
      <p:guideLst>
        <p:guide orient="horz" pos="3072"/>
        <p:guide pos="48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00B6D-419F-4D7E-8D64-04FE04B76683}" type="datetimeFigureOut">
              <a:rPr lang="fr-CA" smtClean="0"/>
              <a:t>2022-05-05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99FA0-DE72-434B-B6A6-B0BA58C7411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843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147C6-0645-484E-968F-BA14AC6BB354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260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147C6-0645-484E-968F-BA14AC6BB354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74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2022-05-05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39145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2022-05-05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857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2022-05-05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52870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2022-05-05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46486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2022-05-05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8438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2022-05-05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55896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2022-05-05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89871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2022-05-05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0335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2022-05-05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7246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2022-05-05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18536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2022-05-05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1059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FAE42-9586-45E9-ACA8-09010DA965B5}" type="datetimeFigureOut">
              <a:rPr lang="fr-CA" smtClean="0"/>
              <a:t>2022-05-05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4" t="15101" r="10270" b="15889"/>
          <a:stretch/>
        </p:blipFill>
        <p:spPr>
          <a:xfrm>
            <a:off x="7740352" y="4660800"/>
            <a:ext cx="97714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4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santemontreal.qc.ca/professionnels/pharmaciens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816280335372446/" TargetMode="External"/><Relationship Id="rId2" Type="http://schemas.openxmlformats.org/officeDocument/2006/relationships/hyperlink" Target="https://santemontreal.qc.ca/professionnels/pharmacien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06_crsp@ssss.gouv.qc.ca" TargetMode="External"/><Relationship Id="rId5" Type="http://schemas.openxmlformats.org/officeDocument/2006/relationships/hyperlink" Target="https://twitter.com/CrspDe" TargetMode="External"/><Relationship Id="rId4" Type="http://schemas.openxmlformats.org/officeDocument/2006/relationships/hyperlink" Target="https://www.linkedin.com/in/crsp-de-montr%C3%A9al-583a3b196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 txBox="1">
            <a:spLocks/>
          </p:cNvSpPr>
          <p:nvPr/>
        </p:nvSpPr>
        <p:spPr>
          <a:xfrm>
            <a:off x="1835696" y="1172954"/>
            <a:ext cx="6912768" cy="108567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600" i="1" dirty="0"/>
              <a:t>Il nous fait </a:t>
            </a:r>
            <a:r>
              <a:rPr lang="en-US" sz="1600" i="1" dirty="0" err="1"/>
              <a:t>plaisir</a:t>
            </a:r>
            <a:r>
              <a:rPr lang="en-US" sz="1600" i="1" dirty="0"/>
              <a:t> de </a:t>
            </a:r>
            <a:r>
              <a:rPr lang="en-US" sz="1600" i="1" dirty="0" err="1"/>
              <a:t>vous</a:t>
            </a:r>
            <a:r>
              <a:rPr lang="en-US" sz="1600" i="1" dirty="0"/>
              <a:t> </a:t>
            </a:r>
            <a:r>
              <a:rPr lang="en-US" sz="1600" i="1" dirty="0" err="1"/>
              <a:t>accueillir</a:t>
            </a:r>
            <a:r>
              <a:rPr lang="en-US" sz="1600" i="1" dirty="0"/>
              <a:t> sur le site </a:t>
            </a:r>
            <a:r>
              <a:rPr lang="en-US" sz="1600" i="1" dirty="0" smtClean="0"/>
              <a:t>ZOOM pour </a:t>
            </a:r>
            <a:r>
              <a:rPr lang="en-US" sz="1600" i="1" dirty="0" err="1"/>
              <a:t>l’Assemblée</a:t>
            </a:r>
            <a:r>
              <a:rPr lang="en-US" sz="1600" i="1" dirty="0"/>
              <a:t> </a:t>
            </a:r>
            <a:r>
              <a:rPr lang="en-US" sz="1600" i="1" dirty="0" err="1"/>
              <a:t>générale</a:t>
            </a:r>
            <a:r>
              <a:rPr lang="en-US" sz="1600" i="1" dirty="0"/>
              <a:t> </a:t>
            </a:r>
            <a:r>
              <a:rPr lang="en-US" sz="1600" i="1" dirty="0" err="1"/>
              <a:t>annuelle</a:t>
            </a:r>
            <a:r>
              <a:rPr lang="en-US" sz="1600" i="1" dirty="0"/>
              <a:t> du </a:t>
            </a:r>
            <a:r>
              <a:rPr lang="en-US" sz="1600" i="1" dirty="0" smtClean="0"/>
              <a:t>CRSP de Montréal. La </a:t>
            </a:r>
            <a:r>
              <a:rPr lang="en-US" sz="1600" i="1" dirty="0" err="1" smtClean="0"/>
              <a:t>pharmacienne-conseil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vous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accueillera</a:t>
            </a:r>
            <a:r>
              <a:rPr lang="en-US" sz="1600" i="1" dirty="0" smtClean="0"/>
              <a:t> </a:t>
            </a:r>
            <a:r>
              <a:rPr lang="en-US" sz="1600" i="1" dirty="0"/>
              <a:t>sous </a:t>
            </a:r>
            <a:r>
              <a:rPr lang="en-US" sz="1600" i="1" dirty="0" err="1"/>
              <a:t>peu</a:t>
            </a:r>
            <a:r>
              <a:rPr lang="en-US" sz="1600" i="1" dirty="0"/>
              <a:t>.  </a:t>
            </a:r>
            <a:r>
              <a:rPr lang="en-US" sz="1600" i="1" dirty="0" err="1"/>
              <a:t>En</a:t>
            </a:r>
            <a:r>
              <a:rPr lang="en-US" sz="1600" i="1" dirty="0"/>
              <a:t> attendant, merci de </a:t>
            </a:r>
            <a:r>
              <a:rPr lang="en-US" sz="1600" i="1" dirty="0" err="1"/>
              <a:t>prendre</a:t>
            </a:r>
            <a:r>
              <a:rPr lang="en-US" sz="1600" i="1" dirty="0"/>
              <a:t> </a:t>
            </a:r>
            <a:r>
              <a:rPr lang="en-US" sz="1600" i="1" dirty="0" err="1"/>
              <a:t>connaissance</a:t>
            </a:r>
            <a:r>
              <a:rPr lang="en-US" sz="1600" i="1" dirty="0"/>
              <a:t> des instructions </a:t>
            </a:r>
            <a:r>
              <a:rPr lang="en-US" sz="1600" i="1" dirty="0" err="1"/>
              <a:t>générales</a:t>
            </a:r>
            <a:r>
              <a:rPr lang="en-US" sz="1600" i="1" dirty="0"/>
              <a:t> sur le </a:t>
            </a:r>
            <a:r>
              <a:rPr lang="en-US" sz="1600" i="1" dirty="0" err="1"/>
              <a:t>déroulement</a:t>
            </a:r>
            <a:r>
              <a:rPr lang="en-US" sz="1600" i="1" dirty="0"/>
              <a:t> de </a:t>
            </a:r>
            <a:r>
              <a:rPr lang="en-US" sz="1600" i="1" dirty="0" err="1"/>
              <a:t>l’Assemblée</a:t>
            </a:r>
            <a:r>
              <a:rPr lang="en-US" sz="1600" i="1" dirty="0"/>
              <a:t> </a:t>
            </a:r>
            <a:r>
              <a:rPr lang="en-US" sz="1600" i="1" dirty="0" err="1"/>
              <a:t>inscrites</a:t>
            </a:r>
            <a:r>
              <a:rPr lang="en-US" sz="1600" i="1" dirty="0"/>
              <a:t> ci-</a:t>
            </a:r>
            <a:r>
              <a:rPr lang="en-US" sz="1600" i="1" dirty="0" err="1"/>
              <a:t>dessous</a:t>
            </a:r>
            <a:r>
              <a:rPr lang="en-US" sz="1600" i="1" dirty="0"/>
              <a:t>. À tout de suite!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2B178B4-CDED-454C-BED2-2E2B10ADA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9712" y="195486"/>
            <a:ext cx="5453849" cy="1002552"/>
          </a:xfrm>
        </p:spPr>
        <p:txBody>
          <a:bodyPr/>
          <a:lstStyle/>
          <a:p>
            <a:pPr algn="l"/>
            <a:r>
              <a:rPr lang="fr-CA" b="1" dirty="0" smtClean="0"/>
              <a:t>Bienvenue à vous</a:t>
            </a:r>
            <a:endParaRPr lang="fr-CA" b="1" dirty="0"/>
          </a:p>
        </p:txBody>
      </p:sp>
      <p:sp>
        <p:nvSpPr>
          <p:cNvPr id="7" name="Rectangle 6"/>
          <p:cNvSpPr/>
          <p:nvPr/>
        </p:nvSpPr>
        <p:spPr>
          <a:xfrm>
            <a:off x="-6164" y="0"/>
            <a:ext cx="1599483" cy="51435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ZoneTexte 1"/>
          <p:cNvSpPr txBox="1"/>
          <p:nvPr/>
        </p:nvSpPr>
        <p:spPr>
          <a:xfrm>
            <a:off x="73497" y="1658469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u="sng" dirty="0" smtClean="0">
                <a:solidFill>
                  <a:schemeClr val="bg1"/>
                </a:solidFill>
              </a:rPr>
              <a:t>L’AGA débutera à 18h00</a:t>
            </a:r>
            <a:endParaRPr lang="fr-CA" sz="2400" b="1" u="sng" dirty="0">
              <a:solidFill>
                <a:schemeClr val="bg1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63688" y="2499741"/>
            <a:ext cx="7200800" cy="165618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800" b="1" dirty="0" smtClean="0"/>
              <a:t>Instructions </a:t>
            </a:r>
            <a:r>
              <a:rPr lang="en-US" sz="1800" b="1" dirty="0" err="1" smtClean="0"/>
              <a:t>générales</a:t>
            </a:r>
            <a:endParaRPr lang="en-US" sz="1800" b="1" dirty="0" smtClean="0"/>
          </a:p>
          <a:p>
            <a:pPr algn="just"/>
            <a:r>
              <a:rPr lang="en-US" sz="1400" dirty="0" smtClean="0"/>
              <a:t>L’AGA sera </a:t>
            </a:r>
            <a:r>
              <a:rPr lang="en-US" sz="1400" dirty="0" err="1" smtClean="0"/>
              <a:t>animée</a:t>
            </a:r>
            <a:r>
              <a:rPr lang="en-US" sz="1400" dirty="0" smtClean="0"/>
              <a:t> par la </a:t>
            </a:r>
            <a:r>
              <a:rPr lang="en-US" sz="1400" dirty="0" err="1" smtClean="0"/>
              <a:t>pharmacienne-conseil</a:t>
            </a:r>
            <a:r>
              <a:rPr lang="en-US" sz="1400" dirty="0" smtClean="0"/>
              <a:t> du CRSP de Montréal</a:t>
            </a:r>
          </a:p>
          <a:p>
            <a:pPr algn="just"/>
            <a:r>
              <a:rPr lang="en-US" sz="1400" dirty="0" smtClean="0"/>
              <a:t>Les micros des participants </a:t>
            </a:r>
            <a:r>
              <a:rPr lang="en-US" sz="1400" dirty="0" err="1" smtClean="0"/>
              <a:t>seront</a:t>
            </a:r>
            <a:r>
              <a:rPr lang="en-US" sz="1400" dirty="0" smtClean="0"/>
              <a:t> </a:t>
            </a:r>
            <a:r>
              <a:rPr lang="en-US" sz="1400" dirty="0" err="1" smtClean="0"/>
              <a:t>désactivés</a:t>
            </a:r>
            <a:r>
              <a:rPr lang="en-US" sz="1400" dirty="0" smtClean="0"/>
              <a:t> </a:t>
            </a:r>
            <a:r>
              <a:rPr lang="en-US" sz="1400" dirty="0" err="1" smtClean="0"/>
              <a:t>durant</a:t>
            </a:r>
            <a:r>
              <a:rPr lang="en-US" sz="1400" dirty="0" smtClean="0"/>
              <a:t> </a:t>
            </a:r>
            <a:r>
              <a:rPr lang="en-US" sz="1400" dirty="0" err="1" smtClean="0"/>
              <a:t>toute</a:t>
            </a:r>
            <a:r>
              <a:rPr lang="en-US" sz="1400" dirty="0" smtClean="0"/>
              <a:t> la </a:t>
            </a:r>
            <a:r>
              <a:rPr lang="en-US" sz="1400" dirty="0" smtClean="0"/>
              <a:t>séance</a:t>
            </a:r>
            <a:endParaRPr lang="en-US" sz="1400" dirty="0" smtClean="0"/>
          </a:p>
          <a:p>
            <a:pPr algn="just"/>
            <a:r>
              <a:rPr lang="en-US" sz="1400" dirty="0" err="1" smtClean="0"/>
              <a:t>Vous</a:t>
            </a:r>
            <a:r>
              <a:rPr lang="en-US" sz="1400" dirty="0" smtClean="0"/>
              <a:t> </a:t>
            </a:r>
            <a:r>
              <a:rPr lang="en-US" sz="1400" dirty="0" err="1" smtClean="0"/>
              <a:t>pouvez</a:t>
            </a:r>
            <a:r>
              <a:rPr lang="en-US" sz="1400" dirty="0" smtClean="0"/>
              <a:t> poser </a:t>
            </a:r>
            <a:r>
              <a:rPr lang="en-US" sz="1400" dirty="0" err="1" smtClean="0"/>
              <a:t>vos</a:t>
            </a:r>
            <a:r>
              <a:rPr lang="en-US" sz="1400" dirty="0" smtClean="0"/>
              <a:t> questions </a:t>
            </a:r>
            <a:r>
              <a:rPr lang="en-US" sz="1400" b="1" u="sng" dirty="0" smtClean="0"/>
              <a:t>via </a:t>
            </a:r>
            <a:r>
              <a:rPr lang="en-US" sz="1400" b="1" u="sng" dirty="0" smtClean="0"/>
              <a:t>la </a:t>
            </a:r>
            <a:r>
              <a:rPr lang="en-US" sz="1400" b="1" u="sng" dirty="0" err="1" smtClean="0"/>
              <a:t>fonction</a:t>
            </a:r>
            <a:r>
              <a:rPr lang="en-US" sz="1400" b="1" u="sng" dirty="0" smtClean="0"/>
              <a:t> </a:t>
            </a:r>
            <a:r>
              <a:rPr lang="en-US" sz="1400" b="1" u="sng" dirty="0" smtClean="0"/>
              <a:t>CHAT</a:t>
            </a:r>
            <a:endParaRPr lang="en-US" sz="1400" b="1" dirty="0" smtClean="0"/>
          </a:p>
          <a:p>
            <a:pPr algn="just"/>
            <a:r>
              <a:rPr lang="en-US" sz="1400" dirty="0" smtClean="0"/>
              <a:t>La section CHAT </a:t>
            </a:r>
            <a:r>
              <a:rPr lang="en-US" sz="1400" dirty="0" err="1" smtClean="0"/>
              <a:t>est</a:t>
            </a:r>
            <a:r>
              <a:rPr lang="en-US" sz="1400" dirty="0" smtClean="0"/>
              <a:t> </a:t>
            </a:r>
            <a:r>
              <a:rPr lang="en-US" sz="1400" dirty="0" err="1" smtClean="0"/>
              <a:t>aussi</a:t>
            </a:r>
            <a:r>
              <a:rPr lang="en-US" sz="1400" dirty="0" smtClean="0"/>
              <a:t> </a:t>
            </a:r>
            <a:r>
              <a:rPr lang="en-US" sz="1400" dirty="0" err="1" smtClean="0"/>
              <a:t>disponible</a:t>
            </a:r>
            <a:r>
              <a:rPr lang="en-US" sz="1400" dirty="0" smtClean="0"/>
              <a:t> pour les </a:t>
            </a:r>
            <a:r>
              <a:rPr lang="en-US" sz="1400" dirty="0" err="1" smtClean="0"/>
              <a:t>échanges</a:t>
            </a:r>
            <a:r>
              <a:rPr lang="en-US" sz="1400" dirty="0" smtClean="0"/>
              <a:t> </a:t>
            </a:r>
            <a:r>
              <a:rPr lang="en-US" sz="1400" dirty="0" err="1" smtClean="0"/>
              <a:t>informels</a:t>
            </a:r>
            <a:endParaRPr lang="en-US" sz="1400" dirty="0" smtClean="0"/>
          </a:p>
          <a:p>
            <a:pPr algn="just"/>
            <a:r>
              <a:rPr lang="en-US" sz="1400" dirty="0" smtClean="0"/>
              <a:t>L’AGA sera </a:t>
            </a:r>
            <a:r>
              <a:rPr lang="en-US" sz="1400" dirty="0" err="1" smtClean="0"/>
              <a:t>enregistrée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24942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Objectifs </a:t>
            </a:r>
            <a:r>
              <a:rPr lang="fr-CA" b="1" dirty="0" smtClean="0"/>
              <a:t>2020-2021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r-CA" b="1" dirty="0"/>
              <a:t>Développement du rôle du </a:t>
            </a:r>
            <a:r>
              <a:rPr lang="fr-CA" b="1" dirty="0" smtClean="0"/>
              <a:t>pharmacien</a:t>
            </a:r>
          </a:p>
          <a:p>
            <a:pPr marL="0" indent="0">
              <a:buNone/>
            </a:pPr>
            <a:endParaRPr lang="fr-CA" b="1" dirty="0"/>
          </a:p>
          <a:p>
            <a:pPr lvl="0"/>
            <a:r>
              <a:rPr lang="fr-CA" dirty="0" smtClean="0"/>
              <a:t>Supporter </a:t>
            </a:r>
            <a:r>
              <a:rPr lang="fr-CA" dirty="0"/>
              <a:t>les pharmaciens pour l’accès aux tests en lien avec la surveillance de la pharmacothérapie dans la révision de la loi 31</a:t>
            </a:r>
          </a:p>
          <a:p>
            <a:pPr lvl="0"/>
            <a:r>
              <a:rPr lang="fr-CA" dirty="0">
                <a:solidFill>
                  <a:srgbClr val="FF0000"/>
                </a:solidFill>
              </a:rPr>
              <a:t>Mettre en place un protocole de prophylaxie post-exposition adressant les pharmaciens pour certaines maladies à déclaration </a:t>
            </a:r>
            <a:r>
              <a:rPr lang="fr-CA" dirty="0" smtClean="0">
                <a:solidFill>
                  <a:srgbClr val="FF0000"/>
                </a:solidFill>
              </a:rPr>
              <a:t>obligatoire</a:t>
            </a:r>
          </a:p>
          <a:p>
            <a:pPr lvl="0"/>
            <a:r>
              <a:rPr lang="fr-CA" dirty="0">
                <a:solidFill>
                  <a:srgbClr val="FF0000"/>
                </a:solidFill>
              </a:rPr>
              <a:t>Permettre aux pharmaciens d’initier de façon autonome un prélèvement des sécrétions du pharynx dans le but de compléter un test rapide de détection des antigènes du Streptocoque du groupe A et amorcer une antibiothérapie si nécessaire</a:t>
            </a:r>
          </a:p>
          <a:p>
            <a:pPr lvl="0"/>
            <a:r>
              <a:rPr lang="fr-CA" dirty="0"/>
              <a:t>Poursuivre les travaux de partage de suivi des ajustements de la pharmacothérapie des patients orphelins avec les pharmaciens communautaires </a:t>
            </a:r>
            <a:endParaRPr lang="fr-CA" dirty="0" smtClean="0"/>
          </a:p>
          <a:p>
            <a:pPr lvl="0"/>
            <a:r>
              <a:rPr lang="fr-CA" dirty="0"/>
              <a:t>Promouvoir les nouvelles activités de la Loi 31 à travers le réseau </a:t>
            </a:r>
            <a:endParaRPr lang="fr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38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Objectifs </a:t>
            </a:r>
            <a:r>
              <a:rPr lang="fr-CA" b="1" dirty="0" smtClean="0"/>
              <a:t>2020-2021 - suite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53183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CA" b="1" dirty="0" smtClean="0"/>
              <a:t>Développement </a:t>
            </a:r>
            <a:r>
              <a:rPr lang="fr-CA" b="1" dirty="0"/>
              <a:t>de la visibilité et le rayonnement du CRSP de </a:t>
            </a:r>
            <a:r>
              <a:rPr lang="fr-CA" b="1" dirty="0" smtClean="0"/>
              <a:t>Montréal</a:t>
            </a:r>
          </a:p>
          <a:p>
            <a:pPr marL="0" indent="0">
              <a:buNone/>
            </a:pPr>
            <a:endParaRPr lang="fr-CA" b="1" dirty="0"/>
          </a:p>
          <a:p>
            <a:pPr lvl="0"/>
            <a:r>
              <a:rPr lang="fr-CA" dirty="0"/>
              <a:t>Solidifier les liens entre le CRSP et la DRSP de Montréal </a:t>
            </a:r>
            <a:endParaRPr lang="fr-CA" dirty="0" smtClean="0"/>
          </a:p>
          <a:p>
            <a:pPr lvl="0"/>
            <a:r>
              <a:rPr lang="fr-CA" dirty="0">
                <a:solidFill>
                  <a:srgbClr val="FF0000"/>
                </a:solidFill>
              </a:rPr>
              <a:t>Finaliser le recrutement des pharmaciens à siéger aux tables de coordination des services de première </a:t>
            </a:r>
            <a:r>
              <a:rPr lang="fr-CA" dirty="0" smtClean="0">
                <a:solidFill>
                  <a:srgbClr val="FF0000"/>
                </a:solidFill>
              </a:rPr>
              <a:t>ligne</a:t>
            </a:r>
          </a:p>
          <a:p>
            <a:pPr lvl="0"/>
            <a:r>
              <a:rPr lang="fr-CA" dirty="0">
                <a:solidFill>
                  <a:srgbClr val="FF0000"/>
                </a:solidFill>
              </a:rPr>
              <a:t>Solidifier les liens entres les tables de pharmaciens et les tables locales du DRMG</a:t>
            </a:r>
            <a:endParaRPr lang="fr-CA" dirty="0" smtClean="0">
              <a:solidFill>
                <a:srgbClr val="FF0000"/>
              </a:solidFill>
            </a:endParaRPr>
          </a:p>
          <a:p>
            <a:pPr lvl="0"/>
            <a:r>
              <a:rPr lang="fr-CA" dirty="0" smtClean="0"/>
              <a:t>Développer </a:t>
            </a:r>
            <a:r>
              <a:rPr lang="fr-CA" dirty="0"/>
              <a:t>un minimum de trois (3) bulletins / infolettres par année</a:t>
            </a:r>
          </a:p>
          <a:p>
            <a:pPr lvl="0"/>
            <a:r>
              <a:rPr lang="fr-CA" dirty="0" smtClean="0"/>
              <a:t>Planifier </a:t>
            </a:r>
            <a:r>
              <a:rPr lang="fr-CA" dirty="0"/>
              <a:t>et organiser une assemblée générale annuelle afin de favoriser le réseautage entre pharmaciens des différents milieux de </a:t>
            </a:r>
            <a:r>
              <a:rPr lang="fr-CA" dirty="0" smtClean="0"/>
              <a:t>pratique</a:t>
            </a:r>
          </a:p>
          <a:p>
            <a:pPr lvl="0"/>
            <a:r>
              <a:rPr lang="fr-CA" dirty="0" smtClean="0"/>
              <a:t>Finaliser la refonte du site web du </a:t>
            </a:r>
            <a:r>
              <a:rPr lang="fr-CA" dirty="0"/>
              <a:t>CRSP </a:t>
            </a:r>
            <a:r>
              <a:rPr lang="fr-CA" dirty="0">
                <a:hlinkClick r:id="rId2"/>
              </a:rPr>
              <a:t>https://santemontreal.qc.ca/professionnels/pharmaciens</a:t>
            </a:r>
            <a:r>
              <a:rPr lang="fr-CA" dirty="0" smtClean="0">
                <a:hlinkClick r:id="rId2"/>
              </a:rPr>
              <a:t>/</a:t>
            </a:r>
            <a:endParaRPr lang="fr-CA" dirty="0" smtClean="0"/>
          </a:p>
        </p:txBody>
      </p:sp>
    </p:spTree>
    <p:extLst>
      <p:ext uri="{BB962C8B-B14F-4D97-AF65-F5344CB8AC3E}">
        <p14:creationId xmlns:p14="http://schemas.microsoft.com/office/powerpoint/2010/main" val="1017425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Objectifs </a:t>
            </a:r>
            <a:r>
              <a:rPr lang="fr-CA" b="1" dirty="0" smtClean="0"/>
              <a:t>2020-2021 </a:t>
            </a:r>
            <a:r>
              <a:rPr lang="fr-CA" b="1" dirty="0"/>
              <a:t>- suite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A" sz="2000" b="1" dirty="0" smtClean="0"/>
              <a:t>Favoriser l’accès à la </a:t>
            </a:r>
            <a:r>
              <a:rPr lang="fr-CA" sz="2000" b="1" dirty="0" err="1" smtClean="0"/>
              <a:t>naloxone</a:t>
            </a:r>
            <a:r>
              <a:rPr lang="fr-CA" sz="2000" b="1" dirty="0" smtClean="0"/>
              <a:t> aux clientèles vulnérables</a:t>
            </a:r>
            <a:endParaRPr lang="fr-CA" sz="2000" dirty="0"/>
          </a:p>
          <a:p>
            <a:pPr lvl="0"/>
            <a:r>
              <a:rPr lang="fr-CA" sz="2000" dirty="0"/>
              <a:t>Faire un état de situation de l’accès à la </a:t>
            </a:r>
            <a:r>
              <a:rPr lang="fr-CA" sz="2000" dirty="0" err="1"/>
              <a:t>naloxone</a:t>
            </a:r>
            <a:r>
              <a:rPr lang="fr-CA" sz="2000" dirty="0"/>
              <a:t> aux clientèles vulnérables dans les centres hospitaliers et proposer des balises pour rectifier des problématiques s’il y a lieu </a:t>
            </a:r>
            <a:endParaRPr lang="fr-CA" sz="2000" dirty="0" smtClean="0"/>
          </a:p>
          <a:p>
            <a:pPr marL="0" lvl="0" indent="0">
              <a:buNone/>
            </a:pPr>
            <a:endParaRPr lang="fr-CA" sz="2000" dirty="0"/>
          </a:p>
          <a:p>
            <a:pPr marL="0" indent="0">
              <a:buNone/>
            </a:pPr>
            <a:r>
              <a:rPr lang="fr-CA" sz="2000" b="1" dirty="0"/>
              <a:t>Mettre en place une structure ATIVAD Montréalaise</a:t>
            </a:r>
            <a:endParaRPr lang="fr-CA" sz="2000" dirty="0"/>
          </a:p>
          <a:p>
            <a:pPr lvl="0"/>
            <a:r>
              <a:rPr lang="fr-CA" sz="2000" dirty="0" smtClean="0"/>
              <a:t>Poursuivre les travaux sur la révision des recettes ATIVAD et la perfusion des molécules sur 24 heures par perfuseur </a:t>
            </a:r>
            <a:r>
              <a:rPr lang="fr-CA" sz="2000" dirty="0" err="1" smtClean="0"/>
              <a:t>élastomérique</a:t>
            </a:r>
            <a:endParaRPr lang="fr-CA" sz="2000" dirty="0"/>
          </a:p>
          <a:p>
            <a:pPr lvl="0"/>
            <a:r>
              <a:rPr lang="fr-CA" sz="2000" dirty="0"/>
              <a:t>Standardiser la facturation aux établissements lors du prêt d'équipements ATIVAD aux </a:t>
            </a:r>
            <a:r>
              <a:rPr lang="fr-CA" sz="2000" dirty="0" smtClean="0"/>
              <a:t>patients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2879427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Objectifs </a:t>
            </a:r>
            <a:r>
              <a:rPr lang="fr-CA" b="1" dirty="0" smtClean="0"/>
              <a:t>2020-2021 </a:t>
            </a:r>
            <a:r>
              <a:rPr lang="fr-CA" b="1" dirty="0"/>
              <a:t>- suite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A" sz="2000" b="1" dirty="0" smtClean="0"/>
              <a:t>Améliorer la communication intra-professionnelle</a:t>
            </a:r>
            <a:endParaRPr lang="fr-CA" sz="2000" dirty="0"/>
          </a:p>
          <a:p>
            <a:pPr lvl="0"/>
            <a:r>
              <a:rPr lang="fr-CA" sz="2000" dirty="0">
                <a:solidFill>
                  <a:srgbClr val="FF0000"/>
                </a:solidFill>
              </a:rPr>
              <a:t>Faire un état de situation sur les enjeux en lien avec la gestion des </a:t>
            </a:r>
            <a:r>
              <a:rPr lang="fr-CA" sz="2000" dirty="0" err="1">
                <a:solidFill>
                  <a:srgbClr val="FF0000"/>
                </a:solidFill>
              </a:rPr>
              <a:t>biosimilaires</a:t>
            </a:r>
            <a:r>
              <a:rPr lang="fr-CA" sz="2000" dirty="0">
                <a:solidFill>
                  <a:srgbClr val="FF0000"/>
                </a:solidFill>
              </a:rPr>
              <a:t> en communauté pour dépister des problématiques et développer des balises de pratique s’il y a lieu </a:t>
            </a:r>
          </a:p>
          <a:p>
            <a:pPr lvl="0"/>
            <a:r>
              <a:rPr lang="fr-CA" sz="2000" dirty="0">
                <a:solidFill>
                  <a:srgbClr val="FF0000"/>
                </a:solidFill>
              </a:rPr>
              <a:t>Faciliter la communication entre les cliniques externes en oncologie et les pharmacies communautaires pour les patients sous chimiothérapie orale afin de standardiser les </a:t>
            </a:r>
            <a:r>
              <a:rPr lang="fr-CA" sz="2000" dirty="0" smtClean="0">
                <a:solidFill>
                  <a:srgbClr val="FF0000"/>
                </a:solidFill>
              </a:rPr>
              <a:t>pratiques</a:t>
            </a:r>
            <a:endParaRPr lang="fr-CA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75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0538"/>
            <a:ext cx="9144000" cy="5164038"/>
          </a:xfrm>
          <a:prstGeom prst="rect">
            <a:avLst/>
          </a:prstGeom>
          <a:solidFill>
            <a:srgbClr val="00AE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Placeholder 27" descr="Woman working at office late at night">
            <a:extLst>
              <a:ext uri="{FF2B5EF4-FFF2-40B4-BE49-F238E27FC236}">
                <a16:creationId xmlns:a16="http://schemas.microsoft.com/office/drawing/2014/main" id="{B7E68695-0DB5-1946-B945-66E677B112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692" t="4414" r="4692" b="4414"/>
          <a:stretch/>
        </p:blipFill>
        <p:spPr>
          <a:xfrm>
            <a:off x="-36512" y="-20538"/>
            <a:ext cx="9180512" cy="5164038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48362CB-F41D-164B-BAC7-F91A6E68A2AC}"/>
              </a:ext>
            </a:extLst>
          </p:cNvPr>
          <p:cNvSpPr txBox="1">
            <a:spLocks/>
          </p:cNvSpPr>
          <p:nvPr/>
        </p:nvSpPr>
        <p:spPr>
          <a:xfrm>
            <a:off x="98665" y="3147814"/>
            <a:ext cx="5256584" cy="3564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Sous-comité du CRSP de Montréal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88195" y="1779662"/>
            <a:ext cx="5472608" cy="1102519"/>
          </a:xfrm>
        </p:spPr>
        <p:txBody>
          <a:bodyPr>
            <a:noAutofit/>
          </a:bodyPr>
          <a:lstStyle/>
          <a:p>
            <a:pPr algn="l"/>
            <a:r>
              <a:rPr lang="fr-CA" sz="3600" b="1" dirty="0" smtClean="0">
                <a:solidFill>
                  <a:schemeClr val="bg1"/>
                </a:solidFill>
              </a:rPr>
              <a:t>Comité de l’Antibiothérapie Intraveineuse à Domicile (ATIVAD)</a:t>
            </a:r>
            <a:endParaRPr lang="fr-CA" sz="3600" b="1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018" y="4515966"/>
            <a:ext cx="1008555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1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 txBox="1">
            <a:spLocks/>
          </p:cNvSpPr>
          <p:nvPr/>
        </p:nvSpPr>
        <p:spPr>
          <a:xfrm>
            <a:off x="1763688" y="1198038"/>
            <a:ext cx="7272808" cy="25968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Standardisation des prix</a:t>
            </a:r>
            <a:endParaRPr kumimoji="0" lang="fr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r-C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Standardisation des prix associés</a:t>
            </a:r>
            <a:r>
              <a:rPr kumimoji="0" lang="fr-CA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à la location d’équipement ATIVAD</a:t>
            </a:r>
            <a:endParaRPr kumimoji="0" lang="fr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r-C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Rédaction d’un contrat de location standardisé (en attente d’approbation)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lang="fr-CA" sz="1800" dirty="0" smtClean="0">
                <a:solidFill>
                  <a:prstClr val="black"/>
                </a:solidFill>
                <a:latin typeface="Calibri"/>
              </a:rPr>
              <a:t>État de situation : intérêt à faire surveillance de la cinétique des molécules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Prochains travaux</a:t>
            </a:r>
            <a:endParaRPr kumimoji="0" lang="fr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r-CA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Bibliothèque commune des recettes ATIVAD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r-CA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Création d’un comité d’experts</a:t>
            </a:r>
            <a:r>
              <a:rPr lang="fr-CA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A" sz="2000" dirty="0" smtClean="0">
                <a:solidFill>
                  <a:prstClr val="black"/>
                </a:solidFill>
                <a:latin typeface="Calibri"/>
              </a:rPr>
              <a:t>pour réviser les recettes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2B178B4-CDED-454C-BED2-2E2B10ADA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7704" y="195486"/>
            <a:ext cx="5453849" cy="1002552"/>
          </a:xfrm>
        </p:spPr>
        <p:txBody>
          <a:bodyPr/>
          <a:lstStyle/>
          <a:p>
            <a:pPr algn="l"/>
            <a:r>
              <a:rPr lang="fr-CA" b="1" dirty="0">
                <a:solidFill>
                  <a:schemeClr val="accent5">
                    <a:lumMod val="75000"/>
                  </a:schemeClr>
                </a:solidFill>
              </a:rPr>
              <a:t>Réalisations</a:t>
            </a:r>
            <a:endParaRPr lang="fr-CA" b="1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599483" cy="5143500"/>
          </a:xfrm>
          <a:prstGeom prst="rect">
            <a:avLst/>
          </a:prstGeom>
          <a:solidFill>
            <a:srgbClr val="00AE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11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0538"/>
            <a:ext cx="9144000" cy="5164038"/>
          </a:xfrm>
          <a:prstGeom prst="rect">
            <a:avLst/>
          </a:prstGeom>
          <a:solidFill>
            <a:srgbClr val="00AE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Placeholder 27" descr="Woman working at office late at night">
            <a:extLst>
              <a:ext uri="{FF2B5EF4-FFF2-40B4-BE49-F238E27FC236}">
                <a16:creationId xmlns:a16="http://schemas.microsoft.com/office/drawing/2014/main" id="{B7E68695-0DB5-1946-B945-66E677B112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692" t="4414" r="4692" b="4414"/>
          <a:stretch/>
        </p:blipFill>
        <p:spPr>
          <a:xfrm>
            <a:off x="-36512" y="-20538"/>
            <a:ext cx="9180512" cy="5164038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48362CB-F41D-164B-BAC7-F91A6E68A2AC}"/>
              </a:ext>
            </a:extLst>
          </p:cNvPr>
          <p:cNvSpPr txBox="1">
            <a:spLocks/>
          </p:cNvSpPr>
          <p:nvPr/>
        </p:nvSpPr>
        <p:spPr>
          <a:xfrm>
            <a:off x="112171" y="2791394"/>
            <a:ext cx="5256584" cy="3564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Sous-comité du CRSP de Montréal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107504" y="2029901"/>
            <a:ext cx="8280920" cy="1102519"/>
          </a:xfrm>
        </p:spPr>
        <p:txBody>
          <a:bodyPr>
            <a:noAutofit/>
          </a:bodyPr>
          <a:lstStyle/>
          <a:p>
            <a:pPr algn="l"/>
            <a:r>
              <a:rPr lang="fr-CA" sz="3600" b="1" dirty="0" smtClean="0">
                <a:solidFill>
                  <a:schemeClr val="bg1"/>
                </a:solidFill>
              </a:rPr>
              <a:t>Comité de communication</a:t>
            </a:r>
            <a:endParaRPr lang="fr-CA" sz="3600" b="1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018" y="4515966"/>
            <a:ext cx="1008555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5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 txBox="1">
            <a:spLocks/>
          </p:cNvSpPr>
          <p:nvPr/>
        </p:nvSpPr>
        <p:spPr>
          <a:xfrm>
            <a:off x="1763688" y="1198038"/>
            <a:ext cx="7272808" cy="367796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Suivi des maladies chroniques</a:t>
            </a:r>
            <a:endParaRPr kumimoji="0" lang="fr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r-C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Formulaires de partage de suivi avec les</a:t>
            </a:r>
            <a:r>
              <a:rPr kumimoji="0" lang="fr-CA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CEMC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r-C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Corridors pour prescrire </a:t>
            </a:r>
            <a:r>
              <a:rPr kumimoji="0" lang="fr-CA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tests médicaux (ECG, MAPA, spirométrie) – en cours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lang="fr-CA" sz="2400" baseline="0" dirty="0" smtClean="0">
                <a:solidFill>
                  <a:prstClr val="black"/>
                </a:solidFill>
                <a:latin typeface="Calibri"/>
              </a:rPr>
              <a:t>Répertoire des services offerts en pharmacie (en</a:t>
            </a:r>
            <a:r>
              <a:rPr lang="fr-CA" sz="2400" dirty="0" smtClean="0">
                <a:solidFill>
                  <a:prstClr val="black"/>
                </a:solidFill>
                <a:latin typeface="Calibri"/>
              </a:rPr>
              <a:t> cours)</a:t>
            </a:r>
            <a:endParaRPr kumimoji="0" lang="fr-CA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2B178B4-CDED-454C-BED2-2E2B10ADA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7704" y="195486"/>
            <a:ext cx="5453849" cy="1002552"/>
          </a:xfrm>
        </p:spPr>
        <p:txBody>
          <a:bodyPr/>
          <a:lstStyle/>
          <a:p>
            <a:pPr algn="l"/>
            <a:r>
              <a:rPr lang="fr-CA" b="1" dirty="0">
                <a:solidFill>
                  <a:schemeClr val="accent5">
                    <a:lumMod val="75000"/>
                  </a:schemeClr>
                </a:solidFill>
              </a:rPr>
              <a:t>Réalisations</a:t>
            </a:r>
            <a:endParaRPr lang="fr-CA" b="1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599483" cy="5143500"/>
          </a:xfrm>
          <a:prstGeom prst="rect">
            <a:avLst/>
          </a:prstGeom>
          <a:solidFill>
            <a:srgbClr val="00AE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87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0538"/>
            <a:ext cx="9144000" cy="5164038"/>
          </a:xfrm>
          <a:prstGeom prst="rect">
            <a:avLst/>
          </a:prstGeom>
          <a:solidFill>
            <a:srgbClr val="00AE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683568" y="2211710"/>
            <a:ext cx="8280920" cy="1102519"/>
          </a:xfrm>
        </p:spPr>
        <p:txBody>
          <a:bodyPr>
            <a:noAutofit/>
          </a:bodyPr>
          <a:lstStyle/>
          <a:p>
            <a:pPr algn="l"/>
            <a:r>
              <a:rPr lang="fr-CA" sz="3600" b="1" dirty="0" smtClean="0">
                <a:solidFill>
                  <a:schemeClr val="bg1"/>
                </a:solidFill>
              </a:rPr>
              <a:t>Faits saillants du CRSP</a:t>
            </a:r>
            <a:endParaRPr lang="fr-CA" sz="3600" b="1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018" y="4515966"/>
            <a:ext cx="1008555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0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A" b="1" dirty="0">
                <a:solidFill>
                  <a:schemeClr val="accent5">
                    <a:lumMod val="75000"/>
                  </a:schemeClr>
                </a:solidFill>
              </a:rPr>
              <a:t>Réalisations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GAP</a:t>
            </a:r>
          </a:p>
          <a:p>
            <a:pPr lvl="1"/>
            <a:r>
              <a:rPr lang="fr-CA" dirty="0" smtClean="0"/>
              <a:t>Implication sur le comité de coordination régional</a:t>
            </a:r>
          </a:p>
          <a:p>
            <a:pPr lvl="1"/>
            <a:r>
              <a:rPr lang="fr-CA" dirty="0" smtClean="0"/>
              <a:t>Orientations</a:t>
            </a:r>
          </a:p>
          <a:p>
            <a:pPr lvl="1"/>
            <a:r>
              <a:rPr lang="fr-CA" dirty="0" smtClean="0"/>
              <a:t>Formulaires de référence</a:t>
            </a:r>
          </a:p>
          <a:p>
            <a:pPr lvl="1"/>
            <a:r>
              <a:rPr lang="fr-CA" dirty="0" smtClean="0"/>
              <a:t>Motifs de consultation à référer en pharmacie (algorithmes de triage)</a:t>
            </a:r>
          </a:p>
        </p:txBody>
      </p:sp>
    </p:spTree>
    <p:extLst>
      <p:ext uri="{BB962C8B-B14F-4D97-AF65-F5344CB8AC3E}">
        <p14:creationId xmlns:p14="http://schemas.microsoft.com/office/powerpoint/2010/main" val="3426993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1" name="Rectangle 20"/>
          <p:cNvSpPr/>
          <p:nvPr/>
        </p:nvSpPr>
        <p:spPr>
          <a:xfrm>
            <a:off x="-2495" y="0"/>
            <a:ext cx="9144000" cy="5164038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 l="-2767" t="-8777" r="-691" b="-30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48362CB-F41D-164B-BAC7-F91A6E68A2AC}"/>
              </a:ext>
            </a:extLst>
          </p:cNvPr>
          <p:cNvSpPr txBox="1">
            <a:spLocks/>
          </p:cNvSpPr>
          <p:nvPr/>
        </p:nvSpPr>
        <p:spPr>
          <a:xfrm>
            <a:off x="1187624" y="4303520"/>
            <a:ext cx="4179375" cy="3564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1800" dirty="0" smtClean="0">
                <a:solidFill>
                  <a:schemeClr val="bg1"/>
                </a:solidFill>
              </a:rPr>
              <a:t>Le 5 mai 2022, 18h00</a:t>
            </a:r>
            <a:endParaRPr lang="fr-CA" sz="1800" dirty="0">
              <a:solidFill>
                <a:schemeClr val="bg1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1043608" y="3223099"/>
            <a:ext cx="6048672" cy="1102519"/>
          </a:xfrm>
        </p:spPr>
        <p:txBody>
          <a:bodyPr>
            <a:noAutofit/>
          </a:bodyPr>
          <a:lstStyle/>
          <a:p>
            <a:pPr algn="l"/>
            <a:r>
              <a:rPr lang="fr-CA" sz="3200" b="1" dirty="0" smtClean="0">
                <a:solidFill>
                  <a:schemeClr val="bg1"/>
                </a:solidFill>
              </a:rPr>
              <a:t>Assemblée Générale Annuelle du</a:t>
            </a:r>
            <a:br>
              <a:rPr lang="fr-CA" sz="3200" b="1" dirty="0" smtClean="0">
                <a:solidFill>
                  <a:schemeClr val="bg1"/>
                </a:solidFill>
              </a:rPr>
            </a:br>
            <a:r>
              <a:rPr lang="fr-CA" sz="3200" b="1" dirty="0" smtClean="0">
                <a:solidFill>
                  <a:schemeClr val="bg1"/>
                </a:solidFill>
              </a:rPr>
              <a:t>CRSP de Montréal</a:t>
            </a:r>
            <a:endParaRPr lang="fr-CA" sz="3200" b="1" dirty="0">
              <a:solidFill>
                <a:schemeClr val="bg1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1193446" y="4303520"/>
            <a:ext cx="28115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-36512" y="-1041"/>
            <a:ext cx="9144000" cy="516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3478"/>
            <a:ext cx="3038475" cy="6858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29151" r="1851" b="28938"/>
          <a:stretch/>
        </p:blipFill>
        <p:spPr>
          <a:xfrm>
            <a:off x="6876256" y="4518952"/>
            <a:ext cx="203458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0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A" b="1" dirty="0">
                <a:solidFill>
                  <a:schemeClr val="accent5">
                    <a:lumMod val="75000"/>
                  </a:schemeClr>
                </a:solidFill>
              </a:rPr>
              <a:t>Réalisations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609600" y="13525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Suivi des maladies chroniques par </a:t>
            </a:r>
            <a:r>
              <a:rPr lang="fr-CA" dirty="0">
                <a:solidFill>
                  <a:prstClr val="black"/>
                </a:solidFill>
              </a:rPr>
              <a:t>le </a:t>
            </a:r>
            <a:r>
              <a:rPr lang="fr-CA" dirty="0" smtClean="0">
                <a:solidFill>
                  <a:prstClr val="black"/>
                </a:solidFill>
              </a:rPr>
              <a:t>pharmacien</a:t>
            </a:r>
          </a:p>
          <a:p>
            <a:pPr lvl="1">
              <a:defRPr/>
            </a:pPr>
            <a:r>
              <a:rPr lang="fr-CA" dirty="0" smtClean="0"/>
              <a:t>Boîte à outils « Prise en charge des maladies chroniques par le pharmacien communautaire »</a:t>
            </a:r>
          </a:p>
          <a:p>
            <a:pPr lvl="1">
              <a:defRPr/>
            </a:pPr>
            <a:r>
              <a:rPr lang="fr-CA" dirty="0" smtClean="0"/>
              <a:t>Implication sur comité régional de coordination</a:t>
            </a:r>
            <a:r>
              <a:rPr lang="fr-CA" dirty="0"/>
              <a:t> </a:t>
            </a:r>
            <a:r>
              <a:rPr lang="fr-CA" dirty="0" smtClean="0"/>
              <a:t>des maladies chroniques</a:t>
            </a:r>
            <a:endParaRPr kumimoji="0" lang="fr-CA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1" indent="-342900">
              <a:buFont typeface="Arial" panose="020B0604020202020204" pitchFamily="34" charset="0"/>
              <a:buChar char="•"/>
              <a:defRPr/>
            </a:pPr>
            <a:endParaRPr kumimoji="0" lang="fr-CA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COVID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r-CA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Corridors de services pour les traitements ambulatoires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lang="fr-CA" dirty="0" smtClean="0">
                <a:solidFill>
                  <a:prstClr val="black"/>
                </a:solidFill>
                <a:latin typeface="Calibri"/>
              </a:rPr>
              <a:t>Infolettre (1)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fr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CA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364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A" b="1" dirty="0">
                <a:solidFill>
                  <a:schemeClr val="accent5">
                    <a:lumMod val="75000"/>
                  </a:schemeClr>
                </a:solidFill>
              </a:rPr>
              <a:t>Réalisations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609600" y="13525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Promotion</a:t>
            </a:r>
            <a:r>
              <a:rPr kumimoji="0" lang="fr-CA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des activités du pharmacien</a:t>
            </a:r>
            <a:endParaRPr lang="fr-CA" dirty="0" smtClean="0">
              <a:solidFill>
                <a:prstClr val="black"/>
              </a:solidFill>
            </a:endParaRPr>
          </a:p>
          <a:p>
            <a:pPr lvl="1">
              <a:defRPr/>
            </a:pPr>
            <a:r>
              <a:rPr lang="fr-CA" dirty="0" smtClean="0"/>
              <a:t>Capsule animée (en collaboration avec CCSMTL)</a:t>
            </a:r>
          </a:p>
          <a:p>
            <a:pPr lvl="1">
              <a:defRPr/>
            </a:pPr>
            <a:r>
              <a:rPr lang="fr-CA" dirty="0" smtClean="0"/>
              <a:t>Affichage sur réseaux sociaux</a:t>
            </a:r>
          </a:p>
          <a:p>
            <a:pPr lvl="1">
              <a:defRPr/>
            </a:pPr>
            <a:r>
              <a:rPr kumimoji="0" lang="fr-C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Partage des capsules</a:t>
            </a:r>
            <a:r>
              <a:rPr kumimoji="0" lang="fr-CA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OPQ avec </a:t>
            </a:r>
            <a:r>
              <a:rPr kumimoji="0" lang="fr-CA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GMF et DRMG</a:t>
            </a:r>
            <a:endParaRPr kumimoji="0" lang="fr-CA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1">
              <a:defRPr/>
            </a:pPr>
            <a:endParaRPr lang="fr-CA" baseline="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kumimoji="0" lang="fr-CA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Naloxone</a:t>
            </a:r>
            <a:endParaRPr kumimoji="0" lang="fr-CA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1">
              <a:defRPr/>
            </a:pPr>
            <a:r>
              <a:rPr kumimoji="0" lang="fr-CA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État de situation sur la distribution de la </a:t>
            </a:r>
            <a:r>
              <a:rPr kumimoji="0" lang="fr-CA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naloxone</a:t>
            </a:r>
            <a:r>
              <a:rPr kumimoji="0" lang="fr-CA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 établissement de santé</a:t>
            </a:r>
          </a:p>
          <a:p>
            <a:pPr lvl="1">
              <a:defRPr/>
            </a:pPr>
            <a:r>
              <a:rPr lang="fr-CA" baseline="0" dirty="0" smtClean="0">
                <a:solidFill>
                  <a:prstClr val="black"/>
                </a:solidFill>
                <a:latin typeface="Calibri"/>
              </a:rPr>
              <a:t>Révision en cours du guide « Pharmacien distributeur</a:t>
            </a:r>
            <a:r>
              <a:rPr lang="fr-CA" dirty="0" smtClean="0">
                <a:solidFill>
                  <a:prstClr val="black"/>
                </a:solidFill>
                <a:latin typeface="Calibri"/>
              </a:rPr>
              <a:t> de la </a:t>
            </a:r>
            <a:r>
              <a:rPr lang="fr-CA" dirty="0" err="1" smtClean="0">
                <a:solidFill>
                  <a:prstClr val="black"/>
                </a:solidFill>
                <a:latin typeface="Calibri"/>
              </a:rPr>
              <a:t>naloxone</a:t>
            </a:r>
            <a:r>
              <a:rPr lang="fr-CA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A" dirty="0" smtClean="0">
                <a:solidFill>
                  <a:prstClr val="black"/>
                </a:solidFill>
                <a:latin typeface="Calibri"/>
              </a:rPr>
              <a:t>»</a:t>
            </a:r>
            <a:endParaRPr kumimoji="0" lang="fr-CA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CA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827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A" b="1" dirty="0">
                <a:solidFill>
                  <a:schemeClr val="accent5">
                    <a:lumMod val="75000"/>
                  </a:schemeClr>
                </a:solidFill>
              </a:rPr>
              <a:t>Réalisations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CA" dirty="0" smtClean="0"/>
              <a:t>Infolettres</a:t>
            </a:r>
          </a:p>
          <a:p>
            <a:pPr lvl="1"/>
            <a:r>
              <a:rPr lang="fr-CA" dirty="0" smtClean="0"/>
              <a:t>Sujets divers (6)</a:t>
            </a:r>
          </a:p>
          <a:p>
            <a:r>
              <a:rPr lang="fr-CA" dirty="0" smtClean="0"/>
              <a:t>Guide « Gestion des déchets pharmaceutiques biomédicaux »</a:t>
            </a:r>
          </a:p>
          <a:p>
            <a:r>
              <a:rPr lang="fr-CA" dirty="0" smtClean="0"/>
              <a:t>Support des tables de pharmaciens</a:t>
            </a:r>
          </a:p>
          <a:p>
            <a:r>
              <a:rPr lang="fr-CA" dirty="0" smtClean="0"/>
              <a:t>Lien renforcé avec les CRSP de la province</a:t>
            </a:r>
          </a:p>
          <a:p>
            <a:r>
              <a:rPr lang="fr-CA" dirty="0" smtClean="0"/>
              <a:t>Reconnaissance par la faculté de pharmacie</a:t>
            </a:r>
          </a:p>
          <a:p>
            <a:pPr lvl="1"/>
            <a:r>
              <a:rPr lang="fr-CA" dirty="0" smtClean="0"/>
              <a:t>Publication dans infolettre AEPUM</a:t>
            </a:r>
          </a:p>
          <a:p>
            <a:pPr lvl="1"/>
            <a:r>
              <a:rPr lang="fr-CA" dirty="0" smtClean="0"/>
              <a:t>Participation à une table ronde</a:t>
            </a:r>
          </a:p>
          <a:p>
            <a:pPr marL="457200" lvl="1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02721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A" dirty="0" smtClean="0"/>
              <a:t>Nous rejoindre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CA" dirty="0"/>
              <a:t>Site web : </a:t>
            </a:r>
            <a:r>
              <a:rPr lang="fr-CA" dirty="0">
                <a:hlinkClick r:id="rId2"/>
              </a:rPr>
              <a:t>https://santemontreal.qc.ca/professionnels/pharmaciens</a:t>
            </a:r>
            <a:r>
              <a:rPr lang="fr-CA" dirty="0" smtClean="0">
                <a:hlinkClick r:id="rId2"/>
              </a:rPr>
              <a:t>/</a:t>
            </a:r>
            <a:endParaRPr lang="fr-CA" dirty="0" smtClean="0"/>
          </a:p>
          <a:p>
            <a:r>
              <a:rPr lang="fr-CA" dirty="0" smtClean="0"/>
              <a:t>Facebook </a:t>
            </a:r>
            <a:r>
              <a:rPr lang="fr-CA" dirty="0"/>
              <a:t>: </a:t>
            </a:r>
            <a:r>
              <a:rPr lang="fr-CA" dirty="0">
                <a:hlinkClick r:id="rId3"/>
              </a:rPr>
              <a:t>https://www.facebook.com/groups/816280335372446</a:t>
            </a:r>
            <a:r>
              <a:rPr lang="fr-CA" dirty="0" smtClean="0">
                <a:hlinkClick r:id="rId3"/>
              </a:rPr>
              <a:t>/</a:t>
            </a:r>
            <a:endParaRPr lang="fr-CA" dirty="0" smtClean="0"/>
          </a:p>
          <a:p>
            <a:r>
              <a:rPr lang="fr-CA" dirty="0"/>
              <a:t>LinkedIn : </a:t>
            </a:r>
            <a:r>
              <a:rPr lang="fr-CA" dirty="0">
                <a:hlinkClick r:id="rId4"/>
              </a:rPr>
              <a:t>https://www.linkedin.com/in/crsp-de-montr%C3%A9al-583a3b196</a:t>
            </a:r>
            <a:r>
              <a:rPr lang="fr-CA" dirty="0" smtClean="0">
                <a:hlinkClick r:id="rId4"/>
              </a:rPr>
              <a:t>/</a:t>
            </a:r>
            <a:endParaRPr lang="fr-CA" dirty="0" smtClean="0"/>
          </a:p>
          <a:p>
            <a:r>
              <a:rPr lang="fr-CA" dirty="0"/>
              <a:t>Twitter : </a:t>
            </a:r>
            <a:r>
              <a:rPr lang="fr-CA" dirty="0">
                <a:hlinkClick r:id="rId5"/>
              </a:rPr>
              <a:t>https://</a:t>
            </a:r>
            <a:r>
              <a:rPr lang="fr-CA" dirty="0" smtClean="0">
                <a:hlinkClick r:id="rId5"/>
              </a:rPr>
              <a:t>twitter.com/CrspDe</a:t>
            </a:r>
            <a:endParaRPr lang="fr-CA" dirty="0" smtClean="0"/>
          </a:p>
          <a:p>
            <a:endParaRPr lang="fr-CA" dirty="0" smtClean="0"/>
          </a:p>
          <a:p>
            <a:r>
              <a:rPr lang="fr-CA" dirty="0" smtClean="0"/>
              <a:t>Courriel : </a:t>
            </a:r>
            <a:r>
              <a:rPr lang="fr-CA" dirty="0" smtClean="0">
                <a:hlinkClick r:id="rId6"/>
              </a:rPr>
              <a:t>06_crsp@ssss.gouv.qc.ca</a:t>
            </a:r>
            <a:endParaRPr lang="fr-CA" dirty="0" smtClean="0"/>
          </a:p>
          <a:p>
            <a:r>
              <a:rPr lang="fr-CA" dirty="0"/>
              <a:t>Télécopieur: 514-760-1078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0420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2843808" y="1995686"/>
            <a:ext cx="3312368" cy="1102519"/>
          </a:xfrm>
        </p:spPr>
        <p:txBody>
          <a:bodyPr>
            <a:noAutofit/>
          </a:bodyPr>
          <a:lstStyle/>
          <a:p>
            <a:r>
              <a:rPr lang="fr-CA" sz="6600" b="1" dirty="0" smtClean="0">
                <a:solidFill>
                  <a:srgbClr val="00AEC7"/>
                </a:solidFill>
              </a:rPr>
              <a:t>MERCI</a:t>
            </a:r>
            <a:endParaRPr lang="fr-CA" sz="6600" b="1" dirty="0">
              <a:solidFill>
                <a:srgbClr val="00AE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4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12B178B4-CDED-454C-BED2-2E2B10ADA703}"/>
              </a:ext>
            </a:extLst>
          </p:cNvPr>
          <p:cNvSpPr txBox="1">
            <a:spLocks/>
          </p:cNvSpPr>
          <p:nvPr/>
        </p:nvSpPr>
        <p:spPr>
          <a:xfrm>
            <a:off x="251520" y="1563638"/>
            <a:ext cx="5453850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7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 txBox="1">
            <a:spLocks/>
          </p:cNvSpPr>
          <p:nvPr/>
        </p:nvSpPr>
        <p:spPr>
          <a:xfrm>
            <a:off x="251520" y="1203598"/>
            <a:ext cx="8659718" cy="35283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600" dirty="0" smtClean="0"/>
              <a:t>Le rôle </a:t>
            </a:r>
            <a:r>
              <a:rPr lang="fr-CA" sz="1600" dirty="0" smtClean="0"/>
              <a:t>de </a:t>
            </a:r>
            <a:r>
              <a:rPr lang="fr-CA" sz="1600" dirty="0" smtClean="0"/>
              <a:t>modératrice sera tenue par Venessa </a:t>
            </a:r>
            <a:r>
              <a:rPr lang="fr-CA" sz="1600" dirty="0" smtClean="0"/>
              <a:t>Doyon Kemp</a:t>
            </a:r>
          </a:p>
          <a:p>
            <a:endParaRPr lang="fr-CA" sz="1600" dirty="0"/>
          </a:p>
          <a:p>
            <a:pPr marL="0" indent="0" algn="just">
              <a:buNone/>
            </a:pPr>
            <a:r>
              <a:rPr lang="en-US" sz="2000" b="1" u="sng" dirty="0"/>
              <a:t>Instructions </a:t>
            </a:r>
            <a:r>
              <a:rPr lang="en-US" sz="2000" b="1" u="sng" dirty="0" err="1"/>
              <a:t>générales</a:t>
            </a:r>
            <a:endParaRPr lang="en-US" sz="2000" b="1" u="sng" dirty="0"/>
          </a:p>
          <a:p>
            <a:pPr algn="just"/>
            <a:r>
              <a:rPr lang="en-US" sz="1600" dirty="0"/>
              <a:t>L’AGA sera </a:t>
            </a:r>
            <a:r>
              <a:rPr lang="en-US" sz="1600" dirty="0" err="1"/>
              <a:t>animée</a:t>
            </a:r>
            <a:r>
              <a:rPr lang="en-US" sz="1600" dirty="0"/>
              <a:t> par la </a:t>
            </a:r>
            <a:r>
              <a:rPr lang="en-US" sz="1600" dirty="0" err="1"/>
              <a:t>pharmacienne-conseil</a:t>
            </a:r>
            <a:r>
              <a:rPr lang="en-US" sz="1600" dirty="0"/>
              <a:t> du CRSP de Montréal</a:t>
            </a:r>
          </a:p>
          <a:p>
            <a:pPr algn="just"/>
            <a:r>
              <a:rPr lang="en-US" sz="1600" dirty="0"/>
              <a:t>Les micros des participants </a:t>
            </a:r>
            <a:r>
              <a:rPr lang="en-US" sz="1600" dirty="0" err="1"/>
              <a:t>seront</a:t>
            </a:r>
            <a:r>
              <a:rPr lang="en-US" sz="1600" dirty="0"/>
              <a:t> </a:t>
            </a:r>
            <a:r>
              <a:rPr lang="en-US" sz="1600" dirty="0" err="1"/>
              <a:t>désactivés</a:t>
            </a:r>
            <a:r>
              <a:rPr lang="en-US" sz="1600" dirty="0"/>
              <a:t> </a:t>
            </a:r>
            <a:r>
              <a:rPr lang="en-US" sz="1600" dirty="0" err="1"/>
              <a:t>durant</a:t>
            </a:r>
            <a:r>
              <a:rPr lang="en-US" sz="1600" dirty="0"/>
              <a:t> </a:t>
            </a:r>
            <a:r>
              <a:rPr lang="en-US" sz="1600" dirty="0" err="1"/>
              <a:t>toute</a:t>
            </a:r>
            <a:r>
              <a:rPr lang="en-US" sz="1600" dirty="0"/>
              <a:t> la séance</a:t>
            </a:r>
          </a:p>
          <a:p>
            <a:pPr algn="just"/>
            <a:r>
              <a:rPr lang="en-US" sz="1600" dirty="0" err="1"/>
              <a:t>Vous</a:t>
            </a:r>
            <a:r>
              <a:rPr lang="en-US" sz="1600" dirty="0"/>
              <a:t> </a:t>
            </a:r>
            <a:r>
              <a:rPr lang="en-US" sz="1600" dirty="0" err="1"/>
              <a:t>pouvez</a:t>
            </a:r>
            <a:r>
              <a:rPr lang="en-US" sz="1600" dirty="0"/>
              <a:t> poser </a:t>
            </a:r>
            <a:r>
              <a:rPr lang="en-US" sz="1600" dirty="0" err="1"/>
              <a:t>vos</a:t>
            </a:r>
            <a:r>
              <a:rPr lang="en-US" sz="1600" dirty="0"/>
              <a:t> questions </a:t>
            </a:r>
            <a:r>
              <a:rPr lang="en-US" sz="1600" b="1" u="sng" dirty="0"/>
              <a:t>via la </a:t>
            </a:r>
            <a:r>
              <a:rPr lang="en-US" sz="1600" b="1" u="sng" dirty="0" err="1"/>
              <a:t>fonction</a:t>
            </a:r>
            <a:r>
              <a:rPr lang="en-US" sz="1600" b="1" u="sng" dirty="0"/>
              <a:t> CHAT</a:t>
            </a:r>
            <a:endParaRPr lang="en-US" sz="1600" b="1" dirty="0"/>
          </a:p>
          <a:p>
            <a:pPr algn="just"/>
            <a:r>
              <a:rPr lang="en-US" sz="1600" dirty="0"/>
              <a:t>La section CHAT </a:t>
            </a:r>
            <a:r>
              <a:rPr lang="en-US" sz="1600" dirty="0" err="1"/>
              <a:t>est</a:t>
            </a:r>
            <a:r>
              <a:rPr lang="en-US" sz="1600" dirty="0"/>
              <a:t> </a:t>
            </a:r>
            <a:r>
              <a:rPr lang="en-US" sz="1600" dirty="0" err="1"/>
              <a:t>aussi</a:t>
            </a:r>
            <a:r>
              <a:rPr lang="en-US" sz="1600" dirty="0"/>
              <a:t> </a:t>
            </a:r>
            <a:r>
              <a:rPr lang="en-US" sz="1600" dirty="0" err="1"/>
              <a:t>disponible</a:t>
            </a:r>
            <a:r>
              <a:rPr lang="en-US" sz="1600" dirty="0"/>
              <a:t> pour les </a:t>
            </a:r>
            <a:r>
              <a:rPr lang="en-US" sz="1600" dirty="0" err="1"/>
              <a:t>échanges</a:t>
            </a:r>
            <a:r>
              <a:rPr lang="en-US" sz="1600" dirty="0"/>
              <a:t> </a:t>
            </a:r>
            <a:r>
              <a:rPr lang="en-US" sz="1600" dirty="0" err="1" smtClean="0"/>
              <a:t>informels</a:t>
            </a:r>
            <a:endParaRPr lang="en-US" sz="1600" dirty="0" smtClean="0"/>
          </a:p>
          <a:p>
            <a:pPr algn="just"/>
            <a:r>
              <a:rPr lang="en-US" sz="1600" dirty="0" smtClean="0"/>
              <a:t>L’AGA sera </a:t>
            </a:r>
            <a:r>
              <a:rPr lang="en-US" sz="1600" dirty="0" err="1" smtClean="0"/>
              <a:t>enregistrée</a:t>
            </a:r>
            <a:endParaRPr lang="en-US" sz="1600" dirty="0" smtClean="0"/>
          </a:p>
          <a:p>
            <a:pPr algn="just"/>
            <a:r>
              <a:rPr lang="en-US" sz="1600" dirty="0" smtClean="0"/>
              <a:t>Les </a:t>
            </a:r>
            <a:r>
              <a:rPr lang="en-US" sz="1600" dirty="0" err="1" smtClean="0"/>
              <a:t>présentations</a:t>
            </a:r>
            <a:r>
              <a:rPr lang="en-US" sz="1600" dirty="0" smtClean="0"/>
              <a:t> </a:t>
            </a:r>
            <a:r>
              <a:rPr lang="en-US" sz="1600" dirty="0" err="1" smtClean="0"/>
              <a:t>seront</a:t>
            </a:r>
            <a:r>
              <a:rPr lang="en-US" sz="1600" dirty="0" smtClean="0"/>
              <a:t> </a:t>
            </a:r>
            <a:r>
              <a:rPr lang="en-US" sz="1600" dirty="0" err="1" smtClean="0"/>
              <a:t>partagés</a:t>
            </a:r>
            <a:r>
              <a:rPr lang="en-US" sz="1600" dirty="0" smtClean="0"/>
              <a:t> sur </a:t>
            </a:r>
            <a:r>
              <a:rPr lang="en-US" sz="1600" dirty="0" err="1" smtClean="0"/>
              <a:t>notre</a:t>
            </a:r>
            <a:r>
              <a:rPr lang="en-US" sz="1600" dirty="0" smtClean="0"/>
              <a:t> site web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80221" y="429678"/>
            <a:ext cx="3168352" cy="4677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2B178B4-CDED-454C-BED2-2E2B10ADA703}"/>
              </a:ext>
            </a:extLst>
          </p:cNvPr>
          <p:cNvSpPr txBox="1">
            <a:spLocks/>
          </p:cNvSpPr>
          <p:nvPr/>
        </p:nvSpPr>
        <p:spPr>
          <a:xfrm>
            <a:off x="35496" y="-452586"/>
            <a:ext cx="5453850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2400" b="1" dirty="0" smtClean="0">
                <a:solidFill>
                  <a:schemeClr val="bg1"/>
                </a:solidFill>
              </a:rPr>
              <a:t>Mot de bienvenue</a:t>
            </a:r>
            <a:endParaRPr lang="fr-C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7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194667"/>
              </p:ext>
            </p:extLst>
          </p:nvPr>
        </p:nvGraphicFramePr>
        <p:xfrm>
          <a:off x="107504" y="123478"/>
          <a:ext cx="8928992" cy="4896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8271">
                  <a:extLst>
                    <a:ext uri="{9D8B030D-6E8A-4147-A177-3AD203B41FA5}">
                      <a16:colId xmlns:a16="http://schemas.microsoft.com/office/drawing/2014/main" val="3661714435"/>
                    </a:ext>
                  </a:extLst>
                </a:gridCol>
                <a:gridCol w="6331937">
                  <a:extLst>
                    <a:ext uri="{9D8B030D-6E8A-4147-A177-3AD203B41FA5}">
                      <a16:colId xmlns:a16="http://schemas.microsoft.com/office/drawing/2014/main" val="1875480712"/>
                    </a:ext>
                  </a:extLst>
                </a:gridCol>
                <a:gridCol w="1368784">
                  <a:extLst>
                    <a:ext uri="{9D8B030D-6E8A-4147-A177-3AD203B41FA5}">
                      <a16:colId xmlns:a16="http://schemas.microsoft.com/office/drawing/2014/main" val="3656360709"/>
                    </a:ext>
                  </a:extLst>
                </a:gridCol>
              </a:tblGrid>
              <a:tr h="371334">
                <a:tc gridSpan="2">
                  <a:txBody>
                    <a:bodyPr/>
                    <a:lstStyle/>
                    <a:p>
                      <a:pPr marL="1270" algn="just"/>
                      <a:r>
                        <a:rPr lang="fr-CA" sz="1600" dirty="0">
                          <a:effectLst/>
                        </a:rPr>
                        <a:t>Points à l’ordre du jour</a:t>
                      </a:r>
                      <a:endParaRPr lang="fr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effectLst/>
                        </a:rPr>
                        <a:t>Temps prévu</a:t>
                      </a:r>
                      <a:endParaRPr lang="fr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extLst>
                  <a:ext uri="{0D108BD9-81ED-4DB2-BD59-A6C34878D82A}">
                    <a16:rowId xmlns:a16="http://schemas.microsoft.com/office/drawing/2014/main" val="2986157391"/>
                  </a:ext>
                </a:extLst>
              </a:tr>
              <a:tr h="24616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CA" sz="1400" dirty="0">
                          <a:effectLst/>
                        </a:rPr>
                        <a:t>           1.</a:t>
                      </a:r>
                      <a:endParaRPr lang="fr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 dirty="0">
                          <a:effectLst/>
                        </a:rPr>
                        <a:t>Accueil des pharmaciennes et pharmaciens</a:t>
                      </a:r>
                      <a:endParaRPr lang="fr-C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>
                          <a:effectLst/>
                        </a:rPr>
                        <a:t>18h00 à 18h05 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extLst>
                  <a:ext uri="{0D108BD9-81ED-4DB2-BD59-A6C34878D82A}">
                    <a16:rowId xmlns:a16="http://schemas.microsoft.com/office/drawing/2014/main" val="3519335598"/>
                  </a:ext>
                </a:extLst>
              </a:tr>
              <a:tr h="900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A" sz="1400">
                          <a:effectLst/>
                        </a:rPr>
                        <a:t>2.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 b="1" dirty="0">
                          <a:effectLst/>
                        </a:rPr>
                        <a:t>Ouverture de l’assemblée générale annuelle du CRSP de </a:t>
                      </a:r>
                      <a:r>
                        <a:rPr lang="fr-CA" sz="1400" b="1" dirty="0" smtClean="0">
                          <a:effectLst/>
                        </a:rPr>
                        <a:t>Montréal</a:t>
                      </a:r>
                      <a:endParaRPr lang="fr-CA" sz="1400" i="1" dirty="0">
                        <a:effectLst/>
                      </a:endParaRP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 i="1" dirty="0">
                          <a:effectLst/>
                        </a:rPr>
                        <a:t>Mme Sonia Bélanger, Présidente-directrice générale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 dirty="0">
                          <a:effectLst/>
                        </a:rPr>
                        <a:t>CIUSSS Centre Sud de l’île de Montréal</a:t>
                      </a:r>
                      <a:endParaRPr lang="fr-C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>
                          <a:effectLst/>
                        </a:rPr>
                        <a:t>18h05 à 18h10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extLst>
                  <a:ext uri="{0D108BD9-81ED-4DB2-BD59-A6C34878D82A}">
                    <a16:rowId xmlns:a16="http://schemas.microsoft.com/office/drawing/2014/main" val="3541997660"/>
                  </a:ext>
                </a:extLst>
              </a:tr>
              <a:tr h="848545">
                <a:tc>
                  <a:txBody>
                    <a:bodyPr/>
                    <a:lstStyle/>
                    <a:p>
                      <a:pPr algn="ctr"/>
                      <a:r>
                        <a:rPr lang="fr-CA" sz="1400">
                          <a:effectLst/>
                        </a:rPr>
                        <a:t>3.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 b="1" dirty="0">
                          <a:effectLst/>
                        </a:rPr>
                        <a:t>Réalisations </a:t>
                      </a:r>
                      <a:r>
                        <a:rPr lang="fr-CA" sz="1400" b="1" dirty="0" smtClean="0">
                          <a:effectLst/>
                        </a:rPr>
                        <a:t>2021-2022 </a:t>
                      </a:r>
                      <a:r>
                        <a:rPr lang="fr-CA" sz="1400" b="1" dirty="0">
                          <a:effectLst/>
                        </a:rPr>
                        <a:t>du CRSP de Montréal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 i="1" dirty="0">
                          <a:effectLst/>
                        </a:rPr>
                        <a:t>M. Jude Goulet, Président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 dirty="0">
                          <a:effectLst/>
                        </a:rPr>
                        <a:t>Comité Régional des Services Pharmaceutiques de Montréal</a:t>
                      </a:r>
                      <a:endParaRPr lang="fr-C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effectLst/>
                        </a:rPr>
                        <a:t>18h10 à </a:t>
                      </a:r>
                      <a:r>
                        <a:rPr lang="fr-CA" sz="1400" dirty="0" smtClean="0">
                          <a:effectLst/>
                        </a:rPr>
                        <a:t>18h40</a:t>
                      </a:r>
                      <a:endParaRPr lang="fr-C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extLst>
                  <a:ext uri="{0D108BD9-81ED-4DB2-BD59-A6C34878D82A}">
                    <a16:rowId xmlns:a16="http://schemas.microsoft.com/office/drawing/2014/main" val="2468756585"/>
                  </a:ext>
                </a:extLst>
              </a:tr>
              <a:tr h="246161">
                <a:tc>
                  <a:txBody>
                    <a:bodyPr/>
                    <a:lstStyle/>
                    <a:p>
                      <a:pPr algn="ctr"/>
                      <a:r>
                        <a:rPr lang="fr-CA" sz="1400">
                          <a:effectLst/>
                        </a:rPr>
                        <a:t>4. 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>
                          <a:effectLst/>
                        </a:rPr>
                        <a:t>Période de questions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>
                          <a:effectLst/>
                        </a:rPr>
                        <a:t>18h40-18h50</a:t>
                      </a:r>
                      <a:endParaRPr lang="fr-C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extLst>
                  <a:ext uri="{0D108BD9-81ED-4DB2-BD59-A6C34878D82A}">
                    <a16:rowId xmlns:a16="http://schemas.microsoft.com/office/drawing/2014/main" val="2407432987"/>
                  </a:ext>
                </a:extLst>
              </a:tr>
              <a:tr h="848545">
                <a:tc>
                  <a:txBody>
                    <a:bodyPr/>
                    <a:lstStyle/>
                    <a:p>
                      <a:pPr algn="ctr"/>
                      <a:r>
                        <a:rPr lang="fr-CA" sz="1400">
                          <a:effectLst/>
                        </a:rPr>
                        <a:t>5.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 b="1" dirty="0" smtClean="0">
                          <a:effectLst/>
                        </a:rPr>
                        <a:t>Le Guichet d’accès à la première ligne (GAP) et le rôle du pharmacien</a:t>
                      </a:r>
                      <a:endParaRPr lang="fr-CA" sz="1400" b="1" dirty="0">
                        <a:effectLst/>
                      </a:endParaRP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 i="1" dirty="0" smtClean="0">
                          <a:effectLst/>
                        </a:rPr>
                        <a:t>Marie Christine Gras, Chef d’administration des programmes GMF-GAMF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 dirty="0" smtClean="0">
                          <a:effectLst/>
                        </a:rPr>
                        <a:t>CIUSSS du Centre Ouest de l’île de Montréal</a:t>
                      </a:r>
                      <a:endParaRPr lang="fr-CA" sz="1400" dirty="0">
                        <a:effectLst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>
                          <a:effectLst/>
                        </a:rPr>
                        <a:t>18h50 </a:t>
                      </a:r>
                      <a:r>
                        <a:rPr lang="fr-CA" sz="1400" dirty="0">
                          <a:effectLst/>
                        </a:rPr>
                        <a:t>à </a:t>
                      </a:r>
                      <a:r>
                        <a:rPr lang="fr-CA" sz="1400" dirty="0" smtClean="0">
                          <a:effectLst/>
                        </a:rPr>
                        <a:t>19h10</a:t>
                      </a:r>
                      <a:endParaRPr lang="fr-C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extLst>
                  <a:ext uri="{0D108BD9-81ED-4DB2-BD59-A6C34878D82A}">
                    <a16:rowId xmlns:a16="http://schemas.microsoft.com/office/drawing/2014/main" val="3131108607"/>
                  </a:ext>
                </a:extLst>
              </a:tr>
              <a:tr h="848545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effectLst/>
                        </a:rPr>
                        <a:t>6. </a:t>
                      </a:r>
                      <a:endParaRPr lang="fr-C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 b="1" dirty="0" smtClean="0">
                          <a:effectLst/>
                        </a:rPr>
                        <a:t>Préparer une pharmacie à l’arrivée du GAP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 i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Alexandre</a:t>
                      </a:r>
                      <a:r>
                        <a:rPr lang="fr-CA" sz="1400" i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Chadi, Président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Table locale des pharmaciens de La Montagne</a:t>
                      </a:r>
                      <a:endParaRPr lang="fr-C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>
                          <a:effectLst/>
                        </a:rPr>
                        <a:t>19h10-19h40</a:t>
                      </a:r>
                      <a:endParaRPr lang="fr-C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extLst>
                  <a:ext uri="{0D108BD9-81ED-4DB2-BD59-A6C34878D82A}">
                    <a16:rowId xmlns:a16="http://schemas.microsoft.com/office/drawing/2014/main" val="3119875583"/>
                  </a:ext>
                </a:extLst>
              </a:tr>
              <a:tr h="333607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fr-C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Période de questions</a:t>
                      </a:r>
                      <a:endParaRPr lang="fr-C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19h40-20h00</a:t>
                      </a:r>
                      <a:endParaRPr lang="fr-C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extLst>
                  <a:ext uri="{0D108BD9-81ED-4DB2-BD59-A6C34878D82A}">
                    <a16:rowId xmlns:a16="http://schemas.microsoft.com/office/drawing/2014/main" val="3120690148"/>
                  </a:ext>
                </a:extLst>
              </a:tr>
              <a:tr h="252709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8.</a:t>
                      </a:r>
                      <a:endParaRPr lang="fr-C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 dirty="0">
                          <a:effectLst/>
                        </a:rPr>
                        <a:t>Clôture de l’assemblée</a:t>
                      </a:r>
                      <a:endParaRPr lang="fr-C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effectLst/>
                        </a:rPr>
                        <a:t>20h00</a:t>
                      </a:r>
                      <a:endParaRPr lang="fr-C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extLst>
                  <a:ext uri="{0D108BD9-81ED-4DB2-BD59-A6C34878D82A}">
                    <a16:rowId xmlns:a16="http://schemas.microsoft.com/office/drawing/2014/main" val="3448966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43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0538"/>
            <a:ext cx="9144000" cy="5164038"/>
          </a:xfrm>
          <a:prstGeom prst="rect">
            <a:avLst/>
          </a:prstGeom>
          <a:solidFill>
            <a:srgbClr val="00AE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Placeholder 21" descr="Woman on tablet ">
            <a:extLst>
              <a:ext uri="{FF2B5EF4-FFF2-40B4-BE49-F238E27FC236}">
                <a16:creationId xmlns:a16="http://schemas.microsoft.com/office/drawing/2014/main" id="{DB20DB88-CBCC-9A4A-BA0A-4807E1B8E8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2" t="2538" r="4632" b="6213"/>
          <a:stretch/>
        </p:blipFill>
        <p:spPr>
          <a:xfrm>
            <a:off x="-12804" y="-20538"/>
            <a:ext cx="9150455" cy="5178514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48362CB-F41D-164B-BAC7-F91A6E68A2AC}"/>
              </a:ext>
            </a:extLst>
          </p:cNvPr>
          <p:cNvSpPr txBox="1">
            <a:spLocks/>
          </p:cNvSpPr>
          <p:nvPr/>
        </p:nvSpPr>
        <p:spPr>
          <a:xfrm>
            <a:off x="4427984" y="3295408"/>
            <a:ext cx="4179375" cy="3564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Comité régional des services pharmaceutiques de Montréal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Jude Goulet, président</a:t>
            </a:r>
            <a:endParaRPr kumimoji="0" lang="fr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4427984" y="2211710"/>
            <a:ext cx="5040560" cy="1102519"/>
          </a:xfrm>
        </p:spPr>
        <p:txBody>
          <a:bodyPr>
            <a:noAutofit/>
          </a:bodyPr>
          <a:lstStyle/>
          <a:p>
            <a:pPr algn="l"/>
            <a:r>
              <a:rPr lang="fr-CA" sz="3600" b="1" dirty="0" smtClean="0">
                <a:solidFill>
                  <a:schemeClr val="bg1"/>
                </a:solidFill>
              </a:rPr>
              <a:t>RÉALISATIONS</a:t>
            </a:r>
            <a:br>
              <a:rPr lang="fr-CA" sz="3600" b="1" dirty="0" smtClean="0">
                <a:solidFill>
                  <a:schemeClr val="bg1"/>
                </a:solidFill>
              </a:rPr>
            </a:br>
            <a:r>
              <a:rPr lang="fr-CA" sz="3600" b="1" dirty="0" smtClean="0">
                <a:solidFill>
                  <a:schemeClr val="bg1"/>
                </a:solidFill>
              </a:rPr>
              <a:t>2021-2022</a:t>
            </a:r>
            <a:endParaRPr lang="fr-CA" sz="3600" b="1" dirty="0">
              <a:solidFill>
                <a:schemeClr val="bg1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4568771" y="3295408"/>
            <a:ext cx="28115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872" y="123478"/>
            <a:ext cx="3038475" cy="6858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29151" r="1851" b="28938"/>
          <a:stretch/>
        </p:blipFill>
        <p:spPr>
          <a:xfrm>
            <a:off x="6876256" y="4518952"/>
            <a:ext cx="203458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1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0538"/>
            <a:ext cx="9144000" cy="5164038"/>
          </a:xfrm>
          <a:prstGeom prst="rect">
            <a:avLst/>
          </a:prstGeom>
          <a:solidFill>
            <a:srgbClr val="00AE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48362CB-F41D-164B-BAC7-F91A6E68A2AC}"/>
              </a:ext>
            </a:extLst>
          </p:cNvPr>
          <p:cNvSpPr txBox="1">
            <a:spLocks/>
          </p:cNvSpPr>
          <p:nvPr/>
        </p:nvSpPr>
        <p:spPr>
          <a:xfrm>
            <a:off x="1256721" y="3003798"/>
            <a:ext cx="4179375" cy="3564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</a:t>
            </a:r>
            <a:r>
              <a:rPr kumimoji="0" lang="fr-CA" sz="1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date du 5 mai 2022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1187624" y="2211711"/>
            <a:ext cx="8280920" cy="792088"/>
          </a:xfrm>
        </p:spPr>
        <p:txBody>
          <a:bodyPr>
            <a:noAutofit/>
          </a:bodyPr>
          <a:lstStyle/>
          <a:p>
            <a:pPr algn="l"/>
            <a:r>
              <a:rPr lang="fr-CA" sz="3600" b="1" dirty="0" smtClean="0">
                <a:solidFill>
                  <a:schemeClr val="bg1"/>
                </a:solidFill>
              </a:rPr>
              <a:t>MEMBRES DU CRSP</a:t>
            </a:r>
            <a:endParaRPr lang="fr-CA" sz="3600" b="1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018" y="4515966"/>
            <a:ext cx="1008555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9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820288"/>
              </p:ext>
            </p:extLst>
          </p:nvPr>
        </p:nvGraphicFramePr>
        <p:xfrm>
          <a:off x="179512" y="627534"/>
          <a:ext cx="8856984" cy="3892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622492125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861659074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998112935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3661713496"/>
                    </a:ext>
                  </a:extLst>
                </a:gridCol>
              </a:tblGrid>
              <a:tr h="690754"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CIUSSS</a:t>
                      </a:r>
                      <a:endParaRPr lang="fr-CA" dirty="0"/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Pharmacien d’établissement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Pharmacien salarié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Pharmacien propriétaire</a:t>
                      </a:r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8454035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 dirty="0" smtClean="0"/>
                        <a:t>Centre</a:t>
                      </a:r>
                      <a:r>
                        <a:rPr lang="fr-CA" b="1" baseline="0" dirty="0" smtClean="0"/>
                        <a:t> Ouest</a:t>
                      </a:r>
                      <a:endParaRPr lang="fr-C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Julie Roy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Alexandre Chadi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Gabriel </a:t>
                      </a:r>
                      <a:r>
                        <a:rPr lang="fr-CA" dirty="0" err="1" smtClean="0"/>
                        <a:t>Torani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154894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 dirty="0" smtClean="0"/>
                        <a:t>Est</a:t>
                      </a:r>
                      <a:endParaRPr lang="fr-C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Jude Goulet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Minh-Tam </a:t>
                      </a:r>
                      <a:r>
                        <a:rPr lang="fr-CA" dirty="0" err="1" smtClean="0"/>
                        <a:t>Tran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rgbClr val="FF0000"/>
                          </a:solidFill>
                        </a:rPr>
                        <a:t>Vacant</a:t>
                      </a:r>
                      <a:endParaRPr lang="fr-CA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026654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 dirty="0" smtClean="0"/>
                        <a:t>Nord</a:t>
                      </a:r>
                      <a:endParaRPr lang="fr-C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Lyne Constantineau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Sandy Araujo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Christian </a:t>
                      </a:r>
                      <a:r>
                        <a:rPr lang="fr-CA" dirty="0" err="1" smtClean="0"/>
                        <a:t>Shefteshy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920781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 dirty="0" smtClean="0"/>
                        <a:t>Centre Sud</a:t>
                      </a:r>
                      <a:endParaRPr lang="fr-C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err="1" smtClean="0"/>
                        <a:t>Visal</a:t>
                      </a:r>
                      <a:r>
                        <a:rPr lang="fr-CA" dirty="0" smtClean="0"/>
                        <a:t> </a:t>
                      </a:r>
                      <a:r>
                        <a:rPr lang="fr-CA" dirty="0" err="1" smtClean="0"/>
                        <a:t>Uon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Francis Richard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Samir Bouras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796936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 dirty="0" smtClean="0"/>
                        <a:t>Ouest</a:t>
                      </a:r>
                      <a:endParaRPr lang="fr-C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Nada</a:t>
                      </a:r>
                      <a:r>
                        <a:rPr lang="fr-CA" baseline="0" dirty="0" smtClean="0"/>
                        <a:t> </a:t>
                      </a:r>
                      <a:r>
                        <a:rPr lang="fr-CA" baseline="0" dirty="0" err="1" smtClean="0"/>
                        <a:t>Dabbagh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Steven </a:t>
                      </a:r>
                      <a:r>
                        <a:rPr lang="fr-CA" dirty="0" err="1" smtClean="0"/>
                        <a:t>Boulos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Hubert </a:t>
                      </a:r>
                      <a:r>
                        <a:rPr lang="fr-CA" dirty="0" err="1" smtClean="0"/>
                        <a:t>Zakrewski-Jakubiak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998243"/>
                  </a:ext>
                </a:extLst>
              </a:tr>
              <a:tr h="400199">
                <a:tc gridSpan="4"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778609"/>
                  </a:ext>
                </a:extLst>
              </a:tr>
              <a:tr h="400199">
                <a:tc gridSpan="2">
                  <a:txBody>
                    <a:bodyPr/>
                    <a:lstStyle/>
                    <a:p>
                      <a:r>
                        <a:rPr lang="fr-CA" dirty="0" smtClean="0"/>
                        <a:t>Pharmacienne exerçant en GMF</a:t>
                      </a:r>
                      <a:endParaRPr lang="fr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CA" dirty="0" smtClean="0"/>
                        <a:t>Annie-Kim St </a:t>
                      </a:r>
                      <a:r>
                        <a:rPr lang="fr-CA" dirty="0" err="1" smtClean="0"/>
                        <a:t>Onge</a:t>
                      </a:r>
                      <a:endParaRPr lang="fr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050157"/>
                  </a:ext>
                </a:extLst>
              </a:tr>
              <a:tr h="400199">
                <a:tc gridSpan="2">
                  <a:txBody>
                    <a:bodyPr/>
                    <a:lstStyle/>
                    <a:p>
                      <a:r>
                        <a:rPr lang="fr-CA" dirty="0" smtClean="0"/>
                        <a:t>Représentante</a:t>
                      </a:r>
                      <a:r>
                        <a:rPr lang="fr-CA" baseline="0" dirty="0" smtClean="0"/>
                        <a:t> des CHSLD</a:t>
                      </a:r>
                      <a:endParaRPr lang="fr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CA" dirty="0" err="1" smtClean="0"/>
                        <a:t>Nouzha</a:t>
                      </a:r>
                      <a:r>
                        <a:rPr lang="fr-CA" dirty="0" smtClean="0"/>
                        <a:t> El </a:t>
                      </a:r>
                      <a:r>
                        <a:rPr lang="fr-CA" dirty="0" err="1" smtClean="0"/>
                        <a:t>Ouazzani</a:t>
                      </a:r>
                      <a:endParaRPr lang="fr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634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177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399497"/>
              </p:ext>
            </p:extLst>
          </p:nvPr>
        </p:nvGraphicFramePr>
        <p:xfrm>
          <a:off x="179512" y="195486"/>
          <a:ext cx="8352928" cy="4532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0520">
                  <a:extLst>
                    <a:ext uri="{9D8B030D-6E8A-4147-A177-3AD203B41FA5}">
                      <a16:colId xmlns:a16="http://schemas.microsoft.com/office/drawing/2014/main" val="622492125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4233819826"/>
                    </a:ext>
                  </a:extLst>
                </a:gridCol>
              </a:tblGrid>
              <a:tr h="690754"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CIUSSS et établissement</a:t>
                      </a:r>
                      <a:r>
                        <a:rPr lang="fr-CA" baseline="0" dirty="0" smtClean="0"/>
                        <a:t>s non-fusionnés</a:t>
                      </a:r>
                      <a:endParaRPr lang="fr-CA" dirty="0"/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Pharmacien d’établissement</a:t>
                      </a:r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8454035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 dirty="0" smtClean="0"/>
                        <a:t>Institut</a:t>
                      </a:r>
                      <a:r>
                        <a:rPr lang="fr-CA" b="1" baseline="0" dirty="0" smtClean="0"/>
                        <a:t> de cardiologie</a:t>
                      </a:r>
                      <a:endParaRPr lang="fr-C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Viviane Lavigne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023654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 dirty="0" smtClean="0"/>
                        <a:t>CUSM</a:t>
                      </a:r>
                      <a:endParaRPr lang="fr-C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André </a:t>
                      </a:r>
                      <a:r>
                        <a:rPr lang="fr-CA" dirty="0" err="1" smtClean="0"/>
                        <a:t>Bonnici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26068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 dirty="0" smtClean="0"/>
                        <a:t>CHUM </a:t>
                      </a:r>
                      <a:endParaRPr lang="fr-C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Jean Morin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07735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 dirty="0" smtClean="0"/>
                        <a:t>CHU</a:t>
                      </a:r>
                      <a:r>
                        <a:rPr lang="fr-CA" b="1" baseline="0" dirty="0" smtClean="0"/>
                        <a:t> Sainte-Justine</a:t>
                      </a:r>
                      <a:endParaRPr lang="fr-C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Jean-François</a:t>
                      </a:r>
                      <a:r>
                        <a:rPr lang="fr-CA" baseline="0" dirty="0" smtClean="0"/>
                        <a:t> Bussières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336453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 dirty="0" smtClean="0"/>
                        <a:t>Institut Philippe-Pinel</a:t>
                      </a:r>
                      <a:endParaRPr lang="fr-C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rgbClr val="FF0000"/>
                          </a:solidFill>
                        </a:rPr>
                        <a:t>Vacant</a:t>
                      </a:r>
                      <a:endParaRPr lang="fr-CA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284916"/>
                  </a:ext>
                </a:extLst>
              </a:tr>
              <a:tr h="400199">
                <a:tc gridSpan="2">
                  <a:txBody>
                    <a:bodyPr/>
                    <a:lstStyle/>
                    <a:p>
                      <a:r>
                        <a:rPr lang="fr-CA" b="1" dirty="0" smtClean="0">
                          <a:solidFill>
                            <a:schemeClr val="bg1"/>
                          </a:solidFill>
                        </a:rPr>
                        <a:t>Membres</a:t>
                      </a:r>
                      <a:r>
                        <a:rPr lang="fr-CA" b="1" baseline="0" dirty="0" smtClean="0">
                          <a:solidFill>
                            <a:schemeClr val="bg1"/>
                          </a:solidFill>
                        </a:rPr>
                        <a:t> invités</a:t>
                      </a:r>
                      <a:endParaRPr lang="fr-CA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18962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r>
                        <a:rPr lang="fr-CA" dirty="0" smtClean="0"/>
                        <a:t>Directrice, Direction des services professionnels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Dre Julie </a:t>
                      </a:r>
                      <a:r>
                        <a:rPr lang="fr-CA" dirty="0" err="1" smtClean="0"/>
                        <a:t>Lajeunesse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245803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r>
                        <a:rPr lang="fr-CA" dirty="0" smtClean="0"/>
                        <a:t>Représentant de la faculté de pharmacie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Nicolas </a:t>
                      </a:r>
                      <a:r>
                        <a:rPr lang="fr-CA" dirty="0" err="1" smtClean="0"/>
                        <a:t>Dugré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403941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r>
                        <a:rPr lang="fr-CA" dirty="0" smtClean="0"/>
                        <a:t>Représentant du Département régional de médecine générale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Marie </a:t>
                      </a:r>
                      <a:r>
                        <a:rPr lang="fr-CA" dirty="0" err="1" smtClean="0"/>
                        <a:t>Gibeault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998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922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0538"/>
            <a:ext cx="9144000" cy="5164038"/>
          </a:xfrm>
          <a:prstGeom prst="rect">
            <a:avLst/>
          </a:prstGeom>
          <a:solidFill>
            <a:srgbClr val="00AE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611560" y="2211710"/>
            <a:ext cx="8280920" cy="1102519"/>
          </a:xfrm>
        </p:spPr>
        <p:txBody>
          <a:bodyPr>
            <a:noAutofit/>
          </a:bodyPr>
          <a:lstStyle/>
          <a:p>
            <a:pPr algn="l"/>
            <a:r>
              <a:rPr lang="fr-CA" sz="3600" b="1" dirty="0" smtClean="0">
                <a:solidFill>
                  <a:schemeClr val="bg1"/>
                </a:solidFill>
              </a:rPr>
              <a:t>Objectifs 2020-2021</a:t>
            </a:r>
            <a:endParaRPr lang="fr-CA" sz="3600" b="1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018" y="4515966"/>
            <a:ext cx="1008555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7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2280</TotalTime>
  <Words>1123</Words>
  <Application>Microsoft Office PowerPoint</Application>
  <PresentationFormat>Affichage à l'écran (16:9)</PresentationFormat>
  <Paragraphs>205</Paragraphs>
  <Slides>24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Thème Office</vt:lpstr>
      <vt:lpstr>Bienvenue à vous</vt:lpstr>
      <vt:lpstr>Assemblée Générale Annuelle du CRSP de Montréal</vt:lpstr>
      <vt:lpstr>Présentation PowerPoint</vt:lpstr>
      <vt:lpstr>Présentation PowerPoint</vt:lpstr>
      <vt:lpstr>RÉALISATIONS 2021-2022</vt:lpstr>
      <vt:lpstr>MEMBRES DU CRSP</vt:lpstr>
      <vt:lpstr>Présentation PowerPoint</vt:lpstr>
      <vt:lpstr>Présentation PowerPoint</vt:lpstr>
      <vt:lpstr>Objectifs 2020-2021</vt:lpstr>
      <vt:lpstr>Objectifs 2020-2021</vt:lpstr>
      <vt:lpstr>Objectifs 2020-2021 - suite</vt:lpstr>
      <vt:lpstr>Objectifs 2020-2021 - suite</vt:lpstr>
      <vt:lpstr>Objectifs 2020-2021 - suite</vt:lpstr>
      <vt:lpstr>Comité de l’Antibiothérapie Intraveineuse à Domicile (ATIVAD)</vt:lpstr>
      <vt:lpstr>Réalisations</vt:lpstr>
      <vt:lpstr>Comité de communication</vt:lpstr>
      <vt:lpstr>Réalisations</vt:lpstr>
      <vt:lpstr>Faits saillants du CRSP</vt:lpstr>
      <vt:lpstr>Réalisations</vt:lpstr>
      <vt:lpstr>Réalisations</vt:lpstr>
      <vt:lpstr>Réalisations</vt:lpstr>
      <vt:lpstr>Réalisations</vt:lpstr>
      <vt:lpstr>Nous rejoindre</vt:lpstr>
      <vt:lpstr>MERCI</vt:lpstr>
    </vt:vector>
  </TitlesOfParts>
  <Company>ASSSM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Marylène Sarrazzin</dc:creator>
  <cp:lastModifiedBy>Venessa Doyon-Kemp</cp:lastModifiedBy>
  <cp:revision>143</cp:revision>
  <dcterms:created xsi:type="dcterms:W3CDTF">2020-09-30T12:04:01Z</dcterms:created>
  <dcterms:modified xsi:type="dcterms:W3CDTF">2022-05-05T19:27:19Z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CWorkbookID">
    <vt:lpwstr>bb8be7ba-1151-4c11-bf0d-1fffddff8766</vt:lpwstr>
  </property>
</Properties>
</file>