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52580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2645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3421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008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6523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6062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504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7577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80295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1563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3323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70CF7-8037-4AA5-B424-B964961B87D8}" type="datetimeFigureOut">
              <a:rPr lang="fr-CA" smtClean="0"/>
              <a:t>2022-05-09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B1BFD-DA3C-434D-A1E6-4C3F1795508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5752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iusssnordmtl.ca/zone-des-professionnels/pharmaciens-communautaires/" TargetMode="External"/><Relationship Id="rId3" Type="http://schemas.openxmlformats.org/officeDocument/2006/relationships/hyperlink" Target="mailto:laurence.hebert.cemtl@ssss.gouv.qc.ca" TargetMode="External"/><Relationship Id="rId7" Type="http://schemas.openxmlformats.org/officeDocument/2006/relationships/hyperlink" Target="mailto:anne.maheu.cnmtl@ssss.gouv.qc.ca" TargetMode="External"/><Relationship Id="rId2" Type="http://schemas.openxmlformats.org/officeDocument/2006/relationships/hyperlink" Target="mailto:laurence.boisvert.lteas@ssss.gouv.qc.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astien.lamontagne.cnmtl@ssss.gouv.qc.ca" TargetMode="External"/><Relationship Id="rId5" Type="http://schemas.openxmlformats.org/officeDocument/2006/relationships/hyperlink" Target="mailto:genevieve.berard.cnmtl@ssss.gouv.qc.ca" TargetMode="External"/><Relationship Id="rId4" Type="http://schemas.openxmlformats.org/officeDocument/2006/relationships/hyperlink" Target="mailto:jgoulet.hmr@ssss.gouv.qc.ca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nada.dabbagh.dll@ssss.gouv.qc.ca" TargetMode="External"/><Relationship Id="rId3" Type="http://schemas.openxmlformats.org/officeDocument/2006/relationships/hyperlink" Target="mailto:caroline.foure.ccsmtl@ssss.gouv.qc.ca" TargetMode="External"/><Relationship Id="rId7" Type="http://schemas.openxmlformats.org/officeDocument/2006/relationships/hyperlink" Target="mailto:christine.clermont.odi@ssss.gouv.qc.ca" TargetMode="External"/><Relationship Id="rId2" Type="http://schemas.openxmlformats.org/officeDocument/2006/relationships/hyperlink" Target="mailto:rafael.st-pierre.ccsmtl@ssss.gouv.qc.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an01.safelinks.protection.outlook.com/?url=https://ccsmtlpro.ca/medecins-pharmaciens-et-professionnels/guichet-dacces-a-la-premiere-ligne-gap/&amp;data=05|01|venessa.doyon-kemp.ccsmtl@ssss.gouv.qc.ca|88c0aea058984e147e0608da2ddcf723|06e1fe285f8b4075bf6cae24be1a7992|0|0|637872724444640925|Unknown|TWFpbGZsb3d8eyJWIjoiMC4wLjAwMDAiLCJQIjoiV2luMzIiLCJBTiI6Ik1haWwiLCJXVCI6Mn0%3D|3000|||&amp;sdata=hZrVQUz2waqzgbvSZspGYGfwBHlu1ZVBTO2Osyfg/CQ%3D&amp;reserved=0" TargetMode="External"/><Relationship Id="rId5" Type="http://schemas.openxmlformats.org/officeDocument/2006/relationships/hyperlink" Target="mailto:jdansereau@pjcplateau.com" TargetMode="External"/><Relationship Id="rId4" Type="http://schemas.openxmlformats.org/officeDocument/2006/relationships/hyperlink" Target="mailto:samirbouras@hotmail.com" TargetMode="External"/><Relationship Id="rId9" Type="http://schemas.openxmlformats.org/officeDocument/2006/relationships/hyperlink" Target="mailto:fphx1614@pharmaprix.c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lexandrechadi@gmail.com" TargetMode="External"/><Relationship Id="rId2" Type="http://schemas.openxmlformats.org/officeDocument/2006/relationships/hyperlink" Target="mailto:marie-christine.gras.ccomtl@ssss.gouv.qc.c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arissa@fmpharmacy.c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Responsables GAP dans vos CIUSSS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50589"/>
          </a:xfrm>
        </p:spPr>
        <p:txBody>
          <a:bodyPr>
            <a:normAutofit fontScale="92500" lnSpcReduction="10000"/>
          </a:bodyPr>
          <a:lstStyle/>
          <a:p>
            <a:r>
              <a:rPr lang="fr-CA" b="1" dirty="0" smtClean="0"/>
              <a:t>CIUSSS-de-l’Est-de-l’île-de-Montréal</a:t>
            </a:r>
          </a:p>
          <a:p>
            <a:pPr lvl="1"/>
            <a:r>
              <a:rPr lang="fr-CA" dirty="0" smtClean="0"/>
              <a:t>Laurence Boisvert, chef de secteur, </a:t>
            </a:r>
            <a:r>
              <a:rPr lang="fr-CA" dirty="0" smtClean="0">
                <a:hlinkClick r:id="rId2"/>
              </a:rPr>
              <a:t>laurence.boisvert.lteas@ssss.gouv.qc.ca</a:t>
            </a:r>
            <a:endParaRPr lang="fr-CA" dirty="0" smtClean="0"/>
          </a:p>
          <a:p>
            <a:pPr lvl="1"/>
            <a:r>
              <a:rPr lang="fr-CA" dirty="0" smtClean="0"/>
              <a:t>Laurence Hébert, chargée </a:t>
            </a:r>
            <a:r>
              <a:rPr lang="fr-CA" dirty="0"/>
              <a:t>de projet, </a:t>
            </a:r>
            <a:r>
              <a:rPr lang="fr-CA" dirty="0" smtClean="0">
                <a:hlinkClick r:id="rId3"/>
              </a:rPr>
              <a:t>laurence.hebert.cemtl@ssss.gouv.qc.ca</a:t>
            </a:r>
            <a:endParaRPr lang="fr-CA" dirty="0" smtClean="0"/>
          </a:p>
          <a:p>
            <a:pPr lvl="1"/>
            <a:r>
              <a:rPr lang="fr-CA" dirty="0" smtClean="0"/>
              <a:t>Jude Goulet, président de la table des pharmaciens, </a:t>
            </a:r>
            <a:r>
              <a:rPr lang="fr-CA" dirty="0" smtClean="0">
                <a:hlinkClick r:id="rId4"/>
              </a:rPr>
              <a:t>jgoulet.hmr@ssss.gouv.qc.ca</a:t>
            </a:r>
            <a:r>
              <a:rPr lang="fr-CA" dirty="0" smtClean="0"/>
              <a:t> </a:t>
            </a:r>
          </a:p>
          <a:p>
            <a:pPr marL="457200" lvl="1" indent="0">
              <a:buNone/>
            </a:pPr>
            <a:endParaRPr lang="fr-CA" dirty="0"/>
          </a:p>
          <a:p>
            <a:r>
              <a:rPr lang="fr-CA" b="1" dirty="0" err="1" smtClean="0"/>
              <a:t>CIUSSS-du-Nord-de-l’île-de-Montréal</a:t>
            </a:r>
            <a:endParaRPr lang="fr-CA" b="1" dirty="0" smtClean="0"/>
          </a:p>
          <a:p>
            <a:pPr lvl="1"/>
            <a:r>
              <a:rPr lang="fr-CA" dirty="0" smtClean="0"/>
              <a:t>Geneviève Bérard, </a:t>
            </a:r>
            <a:r>
              <a:rPr lang="fr-CA" dirty="0" err="1" smtClean="0"/>
              <a:t>coordonatrice</a:t>
            </a:r>
            <a:r>
              <a:rPr lang="fr-CA" dirty="0" smtClean="0"/>
              <a:t> des services de proximité (</a:t>
            </a:r>
            <a:r>
              <a:rPr lang="fr-CA" dirty="0" err="1" smtClean="0"/>
              <a:t>interimaire</a:t>
            </a:r>
            <a:r>
              <a:rPr lang="fr-CA" dirty="0" smtClean="0"/>
              <a:t>) </a:t>
            </a:r>
            <a:r>
              <a:rPr lang="fr-CA" dirty="0" smtClean="0">
                <a:hlinkClick r:id="rId5"/>
              </a:rPr>
              <a:t>genevieve.berard.cnmtl@ssss.gouv.qc.ca</a:t>
            </a:r>
            <a:endParaRPr lang="fr-CA" dirty="0" smtClean="0"/>
          </a:p>
          <a:p>
            <a:pPr lvl="1"/>
            <a:r>
              <a:rPr lang="fr-CA" dirty="0" smtClean="0"/>
              <a:t>Bastien </a:t>
            </a:r>
            <a:r>
              <a:rPr lang="fr-CA" dirty="0" err="1" smtClean="0"/>
              <a:t>Lamontagne</a:t>
            </a:r>
            <a:r>
              <a:rPr lang="fr-CA" dirty="0" smtClean="0"/>
              <a:t>, chef </a:t>
            </a:r>
            <a:r>
              <a:rPr lang="fr-CA" dirty="0"/>
              <a:t>de service : </a:t>
            </a:r>
            <a:r>
              <a:rPr lang="fr-CA" dirty="0" smtClean="0">
                <a:hlinkClick r:id="rId6"/>
              </a:rPr>
              <a:t>bastien.lamontagne.cnmtl@ssss.gouv.qc.ca</a:t>
            </a:r>
            <a:endParaRPr lang="fr-CA" dirty="0" smtClean="0"/>
          </a:p>
          <a:p>
            <a:pPr lvl="1"/>
            <a:r>
              <a:rPr lang="fr-CA" dirty="0" smtClean="0"/>
              <a:t>Anne Maheu, présidente de la table des pharmaciens, </a:t>
            </a:r>
            <a:r>
              <a:rPr lang="fr-CA" dirty="0" smtClean="0">
                <a:hlinkClick r:id="rId7"/>
              </a:rPr>
              <a:t>anne.maheu.cnmtl@ssss.gouv.qc.ca</a:t>
            </a:r>
            <a:endParaRPr lang="fr-CA" dirty="0" smtClean="0"/>
          </a:p>
          <a:p>
            <a:pPr lvl="1"/>
            <a:r>
              <a:rPr lang="fr-CA" dirty="0" smtClean="0"/>
              <a:t>Zone professionnel : </a:t>
            </a:r>
            <a:r>
              <a:rPr lang="fr-CA" dirty="0" smtClean="0">
                <a:hlinkClick r:id="rId8"/>
              </a:rPr>
              <a:t>https://www.ciusssnordmtl.ca/zone-des-professionnels/pharmaciens-communautaires/</a:t>
            </a:r>
            <a:endParaRPr lang="fr-CA" dirty="0" smtClean="0"/>
          </a:p>
          <a:p>
            <a:pPr marL="457200" lvl="1" indent="0">
              <a:buNone/>
            </a:pPr>
            <a:endParaRPr lang="fr-CA" dirty="0" smtClean="0"/>
          </a:p>
          <a:p>
            <a:pPr lvl="1"/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723428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Responsables GAP dans vos CIUSSS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83703"/>
            <a:ext cx="10515600" cy="4873658"/>
          </a:xfrm>
        </p:spPr>
        <p:txBody>
          <a:bodyPr>
            <a:normAutofit fontScale="92500" lnSpcReduction="20000"/>
          </a:bodyPr>
          <a:lstStyle/>
          <a:p>
            <a:r>
              <a:rPr lang="fr-CA" b="1" dirty="0" err="1" smtClean="0"/>
              <a:t>CIUSSS-du-Centre-Sud-de-l’île-de-Montréal</a:t>
            </a:r>
            <a:endParaRPr lang="fr-CA" b="1" dirty="0" smtClean="0"/>
          </a:p>
          <a:p>
            <a:pPr lvl="1"/>
            <a:r>
              <a:rPr lang="fr-CA" dirty="0" smtClean="0"/>
              <a:t>Rafael St-Pierre, chef de service, </a:t>
            </a:r>
            <a:r>
              <a:rPr lang="fr-CA" dirty="0" smtClean="0">
                <a:hlinkClick r:id="rId2"/>
              </a:rPr>
              <a:t>rafael.st-pierre.ccsmtl@ssss.gouv.qc.ca</a:t>
            </a:r>
            <a:r>
              <a:rPr lang="fr-CA" dirty="0" smtClean="0"/>
              <a:t> </a:t>
            </a:r>
          </a:p>
          <a:p>
            <a:pPr lvl="1"/>
            <a:r>
              <a:rPr lang="fr-CA" dirty="0" smtClean="0"/>
              <a:t>Caroline </a:t>
            </a:r>
            <a:r>
              <a:rPr lang="fr-CA" dirty="0" err="1" smtClean="0"/>
              <a:t>Fouré</a:t>
            </a:r>
            <a:r>
              <a:rPr lang="fr-CA" dirty="0" smtClean="0"/>
              <a:t>, chef de service par </a:t>
            </a:r>
            <a:r>
              <a:rPr lang="fr-CA" dirty="0" err="1" smtClean="0"/>
              <a:t>interim</a:t>
            </a:r>
            <a:r>
              <a:rPr lang="fr-CA" dirty="0" smtClean="0"/>
              <a:t>, </a:t>
            </a:r>
            <a:r>
              <a:rPr lang="fr-CA" dirty="0" smtClean="0">
                <a:hlinkClick r:id="rId3"/>
              </a:rPr>
              <a:t>caroline.foure.ccsmtl@ssss.gouv.qc.ca</a:t>
            </a:r>
            <a:r>
              <a:rPr lang="fr-CA" dirty="0" smtClean="0"/>
              <a:t> </a:t>
            </a:r>
          </a:p>
          <a:p>
            <a:pPr lvl="1"/>
            <a:r>
              <a:rPr lang="fr-CA" dirty="0" smtClean="0"/>
              <a:t>Samir Bouras, président de la table des pharmaciens (Sud-Ouest-Verdun), </a:t>
            </a:r>
            <a:r>
              <a:rPr lang="fr-CA" dirty="0" smtClean="0">
                <a:hlinkClick r:id="rId4"/>
              </a:rPr>
              <a:t>samirbouras@hotmail.com</a:t>
            </a:r>
            <a:endParaRPr lang="fr-CA" dirty="0" smtClean="0"/>
          </a:p>
          <a:p>
            <a:pPr lvl="1"/>
            <a:r>
              <a:rPr lang="fr-CA" dirty="0" smtClean="0"/>
              <a:t>Julie </a:t>
            </a:r>
            <a:r>
              <a:rPr lang="fr-CA" dirty="0" err="1" smtClean="0"/>
              <a:t>Dansereau</a:t>
            </a:r>
            <a:r>
              <a:rPr lang="fr-CA" dirty="0" smtClean="0"/>
              <a:t>, présidente de la table des pharmaciens (Jeanne-Mance) , </a:t>
            </a:r>
            <a:r>
              <a:rPr lang="fr-CA" dirty="0" smtClean="0">
                <a:hlinkClick r:id="rId5"/>
              </a:rPr>
              <a:t>jdansereau@pjcplateau.com</a:t>
            </a:r>
            <a:r>
              <a:rPr lang="fr-CA" dirty="0" smtClean="0"/>
              <a:t> </a:t>
            </a:r>
          </a:p>
          <a:p>
            <a:pPr lvl="1"/>
            <a:r>
              <a:rPr lang="fr-CA" dirty="0" smtClean="0"/>
              <a:t>Zone professionnel : </a:t>
            </a:r>
            <a:r>
              <a:rPr lang="fr-CA" dirty="0">
                <a:hlinkClick r:id="rId6" tooltip="URL d'origine : https://ccsmtlpro.ca/medecins-pharmaciens-et-professionnels/guichet-dacces-a-la-premiere-ligne-gap/. Cliquez ou appuyez si vous faites confiance à ce lien."/>
              </a:rPr>
              <a:t>https://ccsmtlpro.ca/medecins-pharmaciens-et-professionnels/guichet-dacces-a-la-premiere-ligne-gap/</a:t>
            </a:r>
            <a:endParaRPr lang="fr-CA" dirty="0" smtClean="0"/>
          </a:p>
          <a:p>
            <a:pPr marL="457200" lvl="1" indent="0">
              <a:buNone/>
            </a:pPr>
            <a:endParaRPr lang="fr-CA" dirty="0"/>
          </a:p>
          <a:p>
            <a:r>
              <a:rPr lang="fr-CA" b="1" dirty="0" smtClean="0"/>
              <a:t>CIUSSS-de-l’Ouest-de-l’île-de-Montréal</a:t>
            </a:r>
          </a:p>
          <a:p>
            <a:pPr lvl="1"/>
            <a:r>
              <a:rPr lang="fr-CA" dirty="0" smtClean="0"/>
              <a:t>Christine Clermont, </a:t>
            </a:r>
            <a:r>
              <a:rPr lang="fr-CA" dirty="0" err="1" smtClean="0"/>
              <a:t>coordonatrice</a:t>
            </a:r>
            <a:r>
              <a:rPr lang="fr-CA" dirty="0" smtClean="0"/>
              <a:t> processus d’accès la première ligne, </a:t>
            </a:r>
            <a:r>
              <a:rPr lang="fr-CA" dirty="0" smtClean="0">
                <a:hlinkClick r:id="rId7"/>
              </a:rPr>
              <a:t>christine.clermont.odi@ssss.gouv.qc.ca</a:t>
            </a:r>
            <a:r>
              <a:rPr lang="fr-CA" dirty="0" smtClean="0"/>
              <a:t> </a:t>
            </a:r>
          </a:p>
          <a:p>
            <a:pPr lvl="1"/>
            <a:r>
              <a:rPr lang="fr-CA" dirty="0" smtClean="0"/>
              <a:t>Nada </a:t>
            </a:r>
            <a:r>
              <a:rPr lang="fr-CA" dirty="0" err="1" smtClean="0"/>
              <a:t>Dabbagh</a:t>
            </a:r>
            <a:r>
              <a:rPr lang="fr-CA" dirty="0" smtClean="0"/>
              <a:t>, présidente de la table des pharmaciens : </a:t>
            </a:r>
            <a:r>
              <a:rPr lang="fr-CA" dirty="0" smtClean="0">
                <a:hlinkClick r:id="rId8"/>
              </a:rPr>
              <a:t>nada.dabbagh.dll@ssss.gouv.qc.ca</a:t>
            </a:r>
            <a:endParaRPr lang="fr-CA" dirty="0" smtClean="0"/>
          </a:p>
          <a:p>
            <a:pPr lvl="1"/>
            <a:r>
              <a:rPr lang="fr-CA" dirty="0" err="1"/>
              <a:t>Oana</a:t>
            </a:r>
            <a:r>
              <a:rPr lang="fr-CA" dirty="0"/>
              <a:t>-Cristina </a:t>
            </a:r>
            <a:r>
              <a:rPr lang="fr-CA" dirty="0" err="1" smtClean="0"/>
              <a:t>Popescu</a:t>
            </a:r>
            <a:r>
              <a:rPr lang="fr-CA" dirty="0" smtClean="0"/>
              <a:t>, pharmacienne représentante au GAP : </a:t>
            </a:r>
            <a:r>
              <a:rPr lang="fr-CA" dirty="0" smtClean="0">
                <a:hlinkClick r:id="rId9"/>
              </a:rPr>
              <a:t>fphx1614@pharmaprix.ca</a:t>
            </a: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43884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Responsables GAP dans vos CIUSSS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b="1" dirty="0" err="1" smtClean="0"/>
              <a:t>CIUSSS-du-Centre-Ouest-de-l’île-de-Montréal</a:t>
            </a:r>
            <a:endParaRPr lang="fr-CA" b="1" dirty="0" smtClean="0"/>
          </a:p>
          <a:p>
            <a:pPr lvl="1"/>
            <a:r>
              <a:rPr lang="fr-CA" dirty="0" smtClean="0"/>
              <a:t>Marie-Christine Gras, chef d’administration de programmes GMF-GAMF, </a:t>
            </a:r>
            <a:r>
              <a:rPr lang="fr-CA" dirty="0" smtClean="0">
                <a:hlinkClick r:id="rId2"/>
              </a:rPr>
              <a:t>marie-christine.gras.ccomtl@ssss.gouv.qc.ca</a:t>
            </a:r>
            <a:r>
              <a:rPr lang="fr-CA" dirty="0" smtClean="0"/>
              <a:t>  </a:t>
            </a:r>
          </a:p>
          <a:p>
            <a:pPr lvl="1"/>
            <a:r>
              <a:rPr lang="fr-CA" dirty="0" smtClean="0"/>
              <a:t>Alexandre Chadi, président de la table des pharmaciens (de la Montagne), </a:t>
            </a:r>
            <a:r>
              <a:rPr lang="fr-CA" dirty="0" smtClean="0">
                <a:hlinkClick r:id="rId3"/>
              </a:rPr>
              <a:t>alexandrechadi@gmail.com</a:t>
            </a:r>
            <a:r>
              <a:rPr lang="fr-CA" dirty="0" smtClean="0"/>
              <a:t> </a:t>
            </a:r>
          </a:p>
          <a:p>
            <a:pPr lvl="1"/>
            <a:r>
              <a:rPr lang="fr-CA" dirty="0" smtClean="0"/>
              <a:t>Larissa </a:t>
            </a:r>
            <a:r>
              <a:rPr lang="fr-CA" dirty="0" err="1" smtClean="0"/>
              <a:t>Feldman</a:t>
            </a:r>
            <a:r>
              <a:rPr lang="fr-CA" dirty="0" smtClean="0"/>
              <a:t>, présidente de la table des pharmaciens (Cavendish), </a:t>
            </a:r>
            <a:r>
              <a:rPr lang="fr-CA" dirty="0" smtClean="0">
                <a:hlinkClick r:id="rId4"/>
              </a:rPr>
              <a:t>larissa@fmpharmacy.ca</a:t>
            </a:r>
            <a:r>
              <a:rPr lang="fr-CA" dirty="0" smtClean="0"/>
              <a:t>   </a:t>
            </a:r>
          </a:p>
          <a:p>
            <a:pPr lvl="1"/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3883107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655" y="226579"/>
            <a:ext cx="10515600" cy="1325563"/>
          </a:xfrm>
        </p:spPr>
        <p:txBody>
          <a:bodyPr/>
          <a:lstStyle/>
          <a:p>
            <a:r>
              <a:rPr lang="fr-CA" dirty="0" smtClean="0"/>
              <a:t>Coordonnées GAP pour </a:t>
            </a:r>
            <a:r>
              <a:rPr lang="fr-CA" dirty="0" smtClean="0"/>
              <a:t>professionnels </a:t>
            </a:r>
            <a:br>
              <a:rPr lang="fr-CA" dirty="0" smtClean="0"/>
            </a:br>
            <a:r>
              <a:rPr lang="fr-CA" dirty="0" smtClean="0"/>
              <a:t>(ne pas diffuser aux usagers)</a:t>
            </a:r>
            <a:endParaRPr lang="fr-CA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354" y="1477818"/>
            <a:ext cx="10575141" cy="538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097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Démarrage des GAP à </a:t>
            </a:r>
            <a:r>
              <a:rPr lang="fr-CA" dirty="0" smtClean="0"/>
              <a:t>Montréal </a:t>
            </a:r>
            <a:br>
              <a:rPr lang="fr-CA" dirty="0" smtClean="0"/>
            </a:br>
            <a:r>
              <a:rPr lang="fr-CA" dirty="0" smtClean="0"/>
              <a:t>(sujet à changement)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A" b="1" dirty="0"/>
              <a:t>CIUSSS-de-l’Est-de-l’île-de-Montréal</a:t>
            </a:r>
          </a:p>
          <a:p>
            <a:pPr lvl="1"/>
            <a:r>
              <a:rPr lang="fr-CA" dirty="0" smtClean="0"/>
              <a:t>1</a:t>
            </a:r>
            <a:r>
              <a:rPr lang="fr-CA" baseline="30000" dirty="0" smtClean="0"/>
              <a:t>er</a:t>
            </a:r>
            <a:r>
              <a:rPr lang="fr-CA" dirty="0" smtClean="0"/>
              <a:t> </a:t>
            </a:r>
            <a:r>
              <a:rPr lang="fr-CA" dirty="0" smtClean="0"/>
              <a:t>juin (référence par professionnels et auto-référencement de la clientèle ≥ 60 ans)</a:t>
            </a:r>
            <a:endParaRPr lang="fr-CA" dirty="0"/>
          </a:p>
          <a:p>
            <a:r>
              <a:rPr lang="fr-CA" b="1" dirty="0" err="1" smtClean="0"/>
              <a:t>CIUSSS-du-Nord-de-l’île-de-Montréal</a:t>
            </a:r>
            <a:endParaRPr lang="fr-CA" b="1" dirty="0" smtClean="0"/>
          </a:p>
          <a:p>
            <a:pPr lvl="1"/>
            <a:r>
              <a:rPr lang="fr-CA" dirty="0" smtClean="0"/>
              <a:t>4 mai </a:t>
            </a:r>
            <a:r>
              <a:rPr lang="fr-CA" dirty="0" smtClean="0"/>
              <a:t>(référence par professionnels seulement)</a:t>
            </a:r>
          </a:p>
          <a:p>
            <a:pPr lvl="1"/>
            <a:r>
              <a:rPr lang="fr-CA" dirty="0"/>
              <a:t>1</a:t>
            </a:r>
            <a:r>
              <a:rPr lang="fr-CA" baseline="30000" dirty="0"/>
              <a:t>er</a:t>
            </a:r>
            <a:r>
              <a:rPr lang="fr-CA" dirty="0"/>
              <a:t> juin (référence par professionnels et auto-référencement de la clientèle ≥ 60 ans</a:t>
            </a:r>
            <a:r>
              <a:rPr lang="fr-CA" dirty="0" smtClean="0"/>
              <a:t>)</a:t>
            </a:r>
            <a:endParaRPr lang="fr-CA" dirty="0" smtClean="0"/>
          </a:p>
          <a:p>
            <a:r>
              <a:rPr lang="fr-CA" b="1" dirty="0" err="1" smtClean="0"/>
              <a:t>CIUSSS-du-Centre-Sud-de-l’île-de-Montréal</a:t>
            </a:r>
            <a:endParaRPr lang="fr-CA" b="1" dirty="0" smtClean="0"/>
          </a:p>
          <a:p>
            <a:pPr lvl="1"/>
            <a:r>
              <a:rPr lang="fr-CA" dirty="0" smtClean="0"/>
              <a:t>2 mai </a:t>
            </a:r>
            <a:r>
              <a:rPr lang="fr-CA" dirty="0" smtClean="0"/>
              <a:t>(référence par professionnels seulement)</a:t>
            </a:r>
          </a:p>
          <a:p>
            <a:pPr lvl="1"/>
            <a:r>
              <a:rPr lang="fr-CA" dirty="0"/>
              <a:t>1</a:t>
            </a:r>
            <a:r>
              <a:rPr lang="fr-CA" baseline="30000" dirty="0"/>
              <a:t>er</a:t>
            </a:r>
            <a:r>
              <a:rPr lang="fr-CA" dirty="0"/>
              <a:t> juin (référence par professionnels et auto-référencement de la clientèle ≥ 60 ans</a:t>
            </a:r>
            <a:r>
              <a:rPr lang="fr-CA" dirty="0" smtClean="0"/>
              <a:t>)</a:t>
            </a:r>
            <a:endParaRPr lang="fr-CA" dirty="0" smtClean="0"/>
          </a:p>
          <a:p>
            <a:r>
              <a:rPr lang="fr-CA" b="1" dirty="0" smtClean="0"/>
              <a:t>CIUSSS-de-l’Ouest-de-l’île-de-Montréal</a:t>
            </a:r>
          </a:p>
          <a:p>
            <a:pPr lvl="1"/>
            <a:r>
              <a:rPr lang="fr-CA" dirty="0" smtClean="0"/>
              <a:t>23 mai (référence par professionnels seulement)</a:t>
            </a:r>
          </a:p>
          <a:p>
            <a:pPr lvl="1"/>
            <a:r>
              <a:rPr lang="fr-CA" dirty="0" smtClean="0"/>
              <a:t>1</a:t>
            </a:r>
            <a:r>
              <a:rPr lang="fr-CA" baseline="30000" dirty="0" smtClean="0"/>
              <a:t>er</a:t>
            </a:r>
            <a:r>
              <a:rPr lang="fr-CA" dirty="0" smtClean="0"/>
              <a:t> </a:t>
            </a:r>
            <a:r>
              <a:rPr lang="fr-CA" dirty="0"/>
              <a:t>juin (référence par professionnels et auto-référencement de la clientèle ≥ 60 ans</a:t>
            </a:r>
            <a:r>
              <a:rPr lang="fr-CA" dirty="0" smtClean="0"/>
              <a:t>)</a:t>
            </a:r>
            <a:endParaRPr lang="fr-CA" dirty="0" smtClean="0"/>
          </a:p>
          <a:p>
            <a:r>
              <a:rPr lang="fr-CA" b="1" dirty="0" err="1" smtClean="0"/>
              <a:t>CIUSSS-du-Centre-Ouest-de-l’île-de-Montréal</a:t>
            </a:r>
            <a:endParaRPr lang="fr-CA" b="1" dirty="0" smtClean="0"/>
          </a:p>
          <a:p>
            <a:pPr lvl="1"/>
            <a:r>
              <a:rPr lang="fr-CA" dirty="0" smtClean="0"/>
              <a:t>22 février 2021 </a:t>
            </a:r>
            <a:r>
              <a:rPr lang="fr-CA" dirty="0" smtClean="0"/>
              <a:t>(référence par professionnels pour clientèle de tous âges)</a:t>
            </a:r>
          </a:p>
          <a:p>
            <a:pPr lvl="1"/>
            <a:r>
              <a:rPr lang="fr-CA" dirty="0"/>
              <a:t>1</a:t>
            </a:r>
            <a:r>
              <a:rPr lang="fr-CA" baseline="30000" dirty="0"/>
              <a:t>er</a:t>
            </a:r>
            <a:r>
              <a:rPr lang="fr-CA" dirty="0"/>
              <a:t> juin (référence par professionnels et auto-référencement de la clientèle ≥ 60 ans</a:t>
            </a:r>
            <a:r>
              <a:rPr lang="fr-CA" dirty="0" smtClean="0"/>
              <a:t>)</a:t>
            </a:r>
            <a:endParaRPr lang="fr-CA" dirty="0"/>
          </a:p>
          <a:p>
            <a:pPr marL="0" indent="0">
              <a:buNone/>
            </a:pPr>
            <a:endParaRPr lang="fr-CA" b="1" dirty="0"/>
          </a:p>
          <a:p>
            <a:endParaRPr lang="fr-CA" b="1" dirty="0"/>
          </a:p>
          <a:p>
            <a:pPr lvl="1"/>
            <a:endParaRPr lang="fr-CA" dirty="0" smtClean="0"/>
          </a:p>
          <a:p>
            <a:pPr lvl="1"/>
            <a:endParaRPr lang="fr-CA" dirty="0"/>
          </a:p>
          <a:p>
            <a:pPr lvl="1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903248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332</Words>
  <Application>Microsoft Office PowerPoint</Application>
  <PresentationFormat>Grand écran</PresentationFormat>
  <Paragraphs>47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Responsables GAP dans vos CIUSSS</vt:lpstr>
      <vt:lpstr>Responsables GAP dans vos CIUSSS</vt:lpstr>
      <vt:lpstr>Responsables GAP dans vos CIUSSS</vt:lpstr>
      <vt:lpstr>Coordonnées GAP pour professionnels  (ne pas diffuser aux usagers)</vt:lpstr>
      <vt:lpstr>Démarrage des GAP à Montréal  (sujet à changement)</vt:lpstr>
    </vt:vector>
  </TitlesOfParts>
  <Company>CIUSSS Centre-Sud-de-l'Ile-de-Montreal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GAP dans vos CIUSSS</dc:title>
  <dc:creator>Venessa Doyon-Kemp</dc:creator>
  <cp:lastModifiedBy>Venessa Doyon-Kemp</cp:lastModifiedBy>
  <cp:revision>21</cp:revision>
  <dcterms:created xsi:type="dcterms:W3CDTF">2022-04-27T16:37:51Z</dcterms:created>
  <dcterms:modified xsi:type="dcterms:W3CDTF">2022-05-09T21:37:28Z</dcterms:modified>
</cp:coreProperties>
</file>