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6"/>
  </p:notesMasterIdLst>
  <p:handoutMasterIdLst>
    <p:handoutMasterId r:id="rId67"/>
  </p:handoutMasterIdLst>
  <p:sldIdLst>
    <p:sldId id="264" r:id="rId2"/>
    <p:sldId id="267" r:id="rId3"/>
    <p:sldId id="268" r:id="rId4"/>
    <p:sldId id="274" r:id="rId5"/>
    <p:sldId id="275" r:id="rId6"/>
    <p:sldId id="277" r:id="rId7"/>
    <p:sldId id="269" r:id="rId8"/>
    <p:sldId id="278" r:id="rId9"/>
    <p:sldId id="283" r:id="rId10"/>
    <p:sldId id="338" r:id="rId11"/>
    <p:sldId id="284" r:id="rId12"/>
    <p:sldId id="281" r:id="rId13"/>
    <p:sldId id="280" r:id="rId14"/>
    <p:sldId id="285" r:id="rId15"/>
    <p:sldId id="286" r:id="rId16"/>
    <p:sldId id="297" r:id="rId17"/>
    <p:sldId id="332" r:id="rId18"/>
    <p:sldId id="344" r:id="rId19"/>
    <p:sldId id="290" r:id="rId20"/>
    <p:sldId id="289" r:id="rId21"/>
    <p:sldId id="291" r:id="rId22"/>
    <p:sldId id="288" r:id="rId23"/>
    <p:sldId id="331" r:id="rId24"/>
    <p:sldId id="345" r:id="rId25"/>
    <p:sldId id="295" r:id="rId26"/>
    <p:sldId id="333" r:id="rId27"/>
    <p:sldId id="294" r:id="rId28"/>
    <p:sldId id="334" r:id="rId29"/>
    <p:sldId id="293" r:id="rId30"/>
    <p:sldId id="335" r:id="rId31"/>
    <p:sldId id="308" r:id="rId32"/>
    <p:sldId id="271" r:id="rId33"/>
    <p:sldId id="309" r:id="rId34"/>
    <p:sldId id="327" r:id="rId35"/>
    <p:sldId id="328" r:id="rId36"/>
    <p:sldId id="339" r:id="rId37"/>
    <p:sldId id="340" r:id="rId38"/>
    <p:sldId id="299" r:id="rId39"/>
    <p:sldId id="301" r:id="rId40"/>
    <p:sldId id="302" r:id="rId41"/>
    <p:sldId id="317" r:id="rId42"/>
    <p:sldId id="313" r:id="rId43"/>
    <p:sldId id="303" r:id="rId44"/>
    <p:sldId id="342" r:id="rId45"/>
    <p:sldId id="315" r:id="rId46"/>
    <p:sldId id="346" r:id="rId47"/>
    <p:sldId id="319" r:id="rId48"/>
    <p:sldId id="316" r:id="rId49"/>
    <p:sldId id="318" r:id="rId50"/>
    <p:sldId id="337" r:id="rId51"/>
    <p:sldId id="323" r:id="rId52"/>
    <p:sldId id="320" r:id="rId53"/>
    <p:sldId id="326" r:id="rId54"/>
    <p:sldId id="347" r:id="rId55"/>
    <p:sldId id="272" r:id="rId56"/>
    <p:sldId id="343" r:id="rId57"/>
    <p:sldId id="348" r:id="rId58"/>
    <p:sldId id="349" r:id="rId59"/>
    <p:sldId id="321" r:id="rId60"/>
    <p:sldId id="296" r:id="rId61"/>
    <p:sldId id="330" r:id="rId62"/>
    <p:sldId id="322" r:id="rId63"/>
    <p:sldId id="279" r:id="rId64"/>
    <p:sldId id="350" r:id="rId6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8573"/>
    <a:srgbClr val="2C758C"/>
    <a:srgbClr val="C8DBF0"/>
    <a:srgbClr val="E2F6EC"/>
    <a:srgbClr val="176B55"/>
    <a:srgbClr val="188284"/>
    <a:srgbClr val="5C5C5C"/>
    <a:srgbClr val="7E7E7E"/>
    <a:srgbClr val="CDEFDE"/>
    <a:srgbClr val="04E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376" autoAdjust="0"/>
  </p:normalViewPr>
  <p:slideViewPr>
    <p:cSldViewPr snapToGrid="0" snapToObjects="1">
      <p:cViewPr varScale="1">
        <p:scale>
          <a:sx n="69" d="100"/>
          <a:sy n="69" d="100"/>
        </p:scale>
        <p:origin x="141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13" d="100"/>
          <a:sy n="113" d="100"/>
        </p:scale>
        <p:origin x="-3320"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34F5C67C-9E59-4FD4-A7DD-557AD0CF1668}" type="datetime1">
              <a:rPr lang="en-US"/>
              <a:pPr>
                <a:defRPr/>
              </a:pPr>
              <a:t>5/5/2020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034C53E-C8B3-484D-A21A-78E5F48A99C0}" type="slidenum">
              <a:rPr lang="en-US"/>
              <a:pPr>
                <a:defRPr/>
              </a:pPr>
              <a:t>‹N°›</a:t>
            </a:fld>
            <a:endParaRPr lang="en-US"/>
          </a:p>
        </p:txBody>
      </p:sp>
    </p:spTree>
    <p:extLst>
      <p:ext uri="{BB962C8B-B14F-4D97-AF65-F5344CB8AC3E}">
        <p14:creationId xmlns:p14="http://schemas.microsoft.com/office/powerpoint/2010/main" val="411743382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D900E09E-2100-4BE4-B72D-2BDD995F1186}" type="datetime1">
              <a:rPr lang="en-US"/>
              <a:pPr>
                <a:defRPr/>
              </a:pPr>
              <a:t>5/5/2020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fr-CA" noProof="0" smtClean="0"/>
              <a:t>Click to edit Master text styles</a:t>
            </a:r>
          </a:p>
          <a:p>
            <a:pPr lvl="1"/>
            <a:r>
              <a:rPr lang="fr-CA" noProof="0" smtClean="0"/>
              <a:t>Second level</a:t>
            </a:r>
          </a:p>
          <a:p>
            <a:pPr lvl="2"/>
            <a:r>
              <a:rPr lang="fr-CA" noProof="0" smtClean="0"/>
              <a:t>Third level</a:t>
            </a:r>
          </a:p>
          <a:p>
            <a:pPr lvl="3"/>
            <a:r>
              <a:rPr lang="fr-CA" noProof="0" smtClean="0"/>
              <a:t>Fourth level</a:t>
            </a:r>
          </a:p>
          <a:p>
            <a:pPr lvl="4"/>
            <a:r>
              <a:rPr lang="fr-CA"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0290894A-819E-443C-BD99-FFB6BC37D40B}" type="slidenum">
              <a:rPr lang="en-US"/>
              <a:pPr>
                <a:defRPr/>
              </a:pPr>
              <a:t>‹N°›</a:t>
            </a:fld>
            <a:endParaRPr lang="en-US"/>
          </a:p>
        </p:txBody>
      </p:sp>
    </p:spTree>
    <p:extLst>
      <p:ext uri="{BB962C8B-B14F-4D97-AF65-F5344CB8AC3E}">
        <p14:creationId xmlns:p14="http://schemas.microsoft.com/office/powerpoint/2010/main" val="1019818876"/>
      </p:ext>
    </p:extLst>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J’ai le</a:t>
            </a:r>
            <a:r>
              <a:rPr lang="fr-CA" baseline="0" dirty="0" smtClean="0"/>
              <a:t> plaisir de discuter avec vous d’un sujet chaud que j’affectionne particulièrement, alors, je remercie le CRSP de m’avoir invité pour vous en parler aujourd’hui.  Pour la formule, je compte faire ma présentation en entier et je pourrai prendre les questions à la fin, on aura un peu de temps aussi pour discuter.</a:t>
            </a:r>
            <a:endParaRPr lang="fr-CA" dirty="0"/>
          </a:p>
        </p:txBody>
      </p:sp>
    </p:spTree>
    <p:extLst>
      <p:ext uri="{BB962C8B-B14F-4D97-AF65-F5344CB8AC3E}">
        <p14:creationId xmlns:p14="http://schemas.microsoft.com/office/powerpoint/2010/main" val="2435604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Et</a:t>
            </a:r>
            <a:r>
              <a:rPr lang="fr-CA" baseline="0" dirty="0" smtClean="0"/>
              <a:t> le pharmacien aussi a un rôle à jouer: </a:t>
            </a:r>
            <a:endParaRPr lang="fr-CA" dirty="0"/>
          </a:p>
        </p:txBody>
      </p:sp>
    </p:spTree>
    <p:extLst>
      <p:ext uri="{BB962C8B-B14F-4D97-AF65-F5344CB8AC3E}">
        <p14:creationId xmlns:p14="http://schemas.microsoft.com/office/powerpoint/2010/main" val="1099699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Donc,</a:t>
            </a:r>
            <a:r>
              <a:rPr lang="fr-CA" baseline="0" dirty="0" smtClean="0"/>
              <a:t> on vient de voir un modèle de continuité des soins, mais, il y a un autre modèle qu’on voit de plus en plus souvent avec le virage ambulatoire : c’est le modèle que j’appelle en tandem.</a:t>
            </a:r>
            <a:endParaRPr lang="fr-CA" dirty="0"/>
          </a:p>
        </p:txBody>
      </p:sp>
    </p:spTree>
    <p:extLst>
      <p:ext uri="{BB962C8B-B14F-4D97-AF65-F5344CB8AC3E}">
        <p14:creationId xmlns:p14="http://schemas.microsoft.com/office/powerpoint/2010/main" val="4006874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Alors, un tandem c’est quoi : bien</a:t>
            </a:r>
            <a:r>
              <a:rPr lang="fr-CA" baseline="0" dirty="0" smtClean="0"/>
              <a:t> sûr c’est un vélo pour 2 personnes mais au-delà de ça il faut savoir qu’en tandem, les 2 cyclistes pédalent….</a:t>
            </a:r>
            <a:endParaRPr lang="fr-CA" dirty="0"/>
          </a:p>
        </p:txBody>
      </p:sp>
    </p:spTree>
    <p:extLst>
      <p:ext uri="{BB962C8B-B14F-4D97-AF65-F5344CB8AC3E}">
        <p14:creationId xmlns:p14="http://schemas.microsoft.com/office/powerpoint/2010/main" val="1576166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Le tandem, ça ressemble beaucoup</a:t>
            </a:r>
            <a:r>
              <a:rPr lang="fr-CA" baseline="0" dirty="0" smtClean="0"/>
              <a:t> à ce qui se passe quand un patient est suivi en clinique ambulatoire : 2 pharmaciens (ou plus) prennent soin du même patient en même temps. On peut par exemple, penser au modèle en clinique externe d’oncologie, où un pharmacien en ES et un en communautaire prennent simultanément soin du même patient.</a:t>
            </a:r>
            <a:endParaRPr lang="fr-CA" dirty="0"/>
          </a:p>
        </p:txBody>
      </p:sp>
    </p:spTree>
    <p:extLst>
      <p:ext uri="{BB962C8B-B14F-4D97-AF65-F5344CB8AC3E}">
        <p14:creationId xmlns:p14="http://schemas.microsoft.com/office/powerpoint/2010/main" val="2425260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Le modèle en tandem est plus complexe que le modèle d</a:t>
            </a:r>
            <a:r>
              <a:rPr lang="fr-CA" baseline="0" dirty="0" smtClean="0"/>
              <a:t>e poursuite par équipe notamment parce qu’il y a la notion de lien (comme la chaîne qui relie les pédaliers). Il y a aussi une possibilité de chevauchement dans les activités ou même de duplication, on partage les responsabilités simultanément. Il faut aussi garder en tête que le tandem, à 3 personnes et plus, ça existe !</a:t>
            </a:r>
            <a:endParaRPr lang="fr-CA" dirty="0"/>
          </a:p>
        </p:txBody>
      </p:sp>
    </p:spTree>
    <p:extLst>
      <p:ext uri="{BB962C8B-B14F-4D97-AF65-F5344CB8AC3E}">
        <p14:creationId xmlns:p14="http://schemas.microsoft.com/office/powerpoint/2010/main" val="787068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Les défis : </a:t>
            </a:r>
            <a:endParaRPr lang="fr-CA" dirty="0"/>
          </a:p>
        </p:txBody>
      </p:sp>
    </p:spTree>
    <p:extLst>
      <p:ext uri="{BB962C8B-B14F-4D97-AF65-F5344CB8AC3E}">
        <p14:creationId xmlns:p14="http://schemas.microsoft.com/office/powerpoint/2010/main" val="3811870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19431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CA" dirty="0" smtClean="0"/>
              <a:t>Je suis une</a:t>
            </a:r>
            <a:r>
              <a:rPr lang="fr-CA" baseline="0" dirty="0" smtClean="0"/>
              <a:t> bonne cycliste, mon conjoint est un excellent cycliste. Chacun sur notre vélo, on se débrouille assez bien.  On pensait que se mettre au tandem serait facile et qu’on irait plus vite instantanément, hélas non…au début, pédaler ensemble a été tout un défi.</a:t>
            </a:r>
          </a:p>
          <a:p>
            <a:endParaRPr lang="fr-CA" baseline="0" dirty="0" smtClean="0"/>
          </a:p>
          <a:p>
            <a:pPr rtl="0"/>
            <a:r>
              <a:rPr lang="fr-CA" sz="1200" kern="1200" dirty="0" smtClean="0">
                <a:solidFill>
                  <a:schemeClr val="tx1"/>
                </a:solidFill>
                <a:effectLst/>
                <a:latin typeface="+mn-lt"/>
                <a:ea typeface="ＭＳ Ｐゴシック" charset="-128"/>
                <a:cs typeface="ＭＳ Ｐゴシック" charset="-128"/>
              </a:rPr>
              <a:t>J'avais l'impression que les 2 ensemble, ça ne donnait pas de résultat.   Souvent on faisait même de moins bonnes moyennes que lorsque l'on roulait chacun sur notre vélo.  Au début, j'avais l'impression de souvent nuire au coup de pédale ou encore que ce que je déployais comme force ne servait à rien (analogie ici le pharmacien d'es qui pense que ca ne sert à rien de parler au pharmacien communautaire). </a:t>
            </a:r>
          </a:p>
          <a:p>
            <a:pPr rtl="0"/>
            <a:endParaRPr lang="fr-CA" sz="1200" kern="1200" dirty="0" smtClean="0">
              <a:solidFill>
                <a:schemeClr val="tx1"/>
              </a:solidFill>
              <a:effectLst/>
              <a:latin typeface="+mn-lt"/>
              <a:ea typeface="ＭＳ Ｐゴシック" charset="-128"/>
              <a:cs typeface="ＭＳ Ｐゴシック" charset="-128"/>
            </a:endParaRPr>
          </a:p>
          <a:p>
            <a:pPr rtl="0"/>
            <a:r>
              <a:rPr lang="fr-CA" sz="1200" kern="1200" dirty="0" smtClean="0">
                <a:solidFill>
                  <a:schemeClr val="tx1"/>
                </a:solidFill>
                <a:effectLst/>
                <a:latin typeface="+mn-lt"/>
                <a:ea typeface="ＭＳ Ｐゴシック" charset="-128"/>
                <a:cs typeface="ＭＳ Ｐゴシック" charset="-128"/>
              </a:rPr>
              <a:t>Des fois, mon conjoint pédalait à son rythme,</a:t>
            </a:r>
            <a:r>
              <a:rPr lang="fr-CA" sz="1200" kern="1200" baseline="0" dirty="0" smtClean="0">
                <a:solidFill>
                  <a:schemeClr val="tx1"/>
                </a:solidFill>
                <a:effectLst/>
                <a:latin typeface="+mn-lt"/>
                <a:ea typeface="ＭＳ Ｐゴシック" charset="-128"/>
                <a:cs typeface="ＭＳ Ｐゴシック" charset="-128"/>
              </a:rPr>
              <a:t> et moi j’</a:t>
            </a:r>
            <a:r>
              <a:rPr lang="fr-CA" sz="1200" kern="1200" baseline="0" dirty="0" err="1" smtClean="0">
                <a:solidFill>
                  <a:schemeClr val="tx1"/>
                </a:solidFill>
                <a:effectLst/>
                <a:latin typeface="+mn-lt"/>
                <a:ea typeface="ＭＳ Ｐゴシック" charset="-128"/>
                <a:cs typeface="ＭＳ Ｐゴシック" charset="-128"/>
              </a:rPr>
              <a:t>esseyais</a:t>
            </a:r>
            <a:r>
              <a:rPr lang="fr-CA" sz="1200" kern="1200" baseline="0" dirty="0" smtClean="0">
                <a:solidFill>
                  <a:schemeClr val="tx1"/>
                </a:solidFill>
                <a:effectLst/>
                <a:latin typeface="+mn-lt"/>
                <a:ea typeface="ＭＳ Ｐゴシック" charset="-128"/>
                <a:cs typeface="ＭＳ Ｐゴシック" charset="-128"/>
              </a:rPr>
              <a:t> de pédaler à mon rythme.. C’était contre productif.  On savait qu’on pouvait atteindre l’objectif, mais que ça nous prendrait plus de temps que si on avait été chacun sur notre propre vélo. C’était un peu frustrant.</a:t>
            </a:r>
          </a:p>
          <a:p>
            <a:pPr rtl="0"/>
            <a:endParaRPr lang="fr-CA" sz="1200" kern="1200" baseline="0" dirty="0" smtClean="0">
              <a:solidFill>
                <a:schemeClr val="tx1"/>
              </a:solidFill>
              <a:effectLst/>
              <a:latin typeface="+mn-lt"/>
              <a:ea typeface="ＭＳ Ｐゴシック" charset="-128"/>
              <a:cs typeface="ＭＳ Ｐゴシック" charset="-128"/>
            </a:endParaRPr>
          </a:p>
          <a:p>
            <a:pPr rtl="0"/>
            <a:r>
              <a:rPr lang="fr-CA" sz="1200" kern="1200" baseline="0" dirty="0" smtClean="0">
                <a:solidFill>
                  <a:schemeClr val="tx1"/>
                </a:solidFill>
                <a:effectLst/>
                <a:latin typeface="+mn-lt"/>
                <a:ea typeface="ＭＳ Ｐゴシック" charset="-128"/>
                <a:cs typeface="ＭＳ Ｐゴシック" charset="-128"/>
              </a:rPr>
              <a:t>C’est un peu la même chose avec la continuité des soin, au début, c’est difficile, ça demande du temps, ça ne va pas vite, on peut avoir l’impression que c’est contre productif et ça peut être un peu frustrant, surtout si on est habitué à travailler seul</a:t>
            </a:r>
          </a:p>
          <a:p>
            <a:pPr rtl="0"/>
            <a:endParaRPr lang="fr-CA" sz="1200" kern="1200" dirty="0" smtClean="0">
              <a:solidFill>
                <a:schemeClr val="tx1"/>
              </a:solidFill>
              <a:effectLst/>
              <a:latin typeface="+mn-lt"/>
              <a:ea typeface="ＭＳ Ｐゴシック" charset="-128"/>
              <a:cs typeface="ＭＳ Ｐゴシック" charset="-128"/>
            </a:endParaRPr>
          </a:p>
          <a:p>
            <a:pPr rtl="0"/>
            <a:endParaRPr lang="fr-CA" sz="1200" kern="1200" dirty="0" smtClean="0">
              <a:solidFill>
                <a:schemeClr val="tx1"/>
              </a:solidFill>
              <a:effectLst/>
              <a:latin typeface="+mn-lt"/>
              <a:ea typeface="ＭＳ Ｐゴシック" charset="-128"/>
              <a:cs typeface="ＭＳ Ｐゴシック" charset="-128"/>
            </a:endParaRPr>
          </a:p>
          <a:p>
            <a:endParaRPr lang="fr-CA" baseline="0" dirty="0" smtClean="0"/>
          </a:p>
          <a:p>
            <a:endParaRPr lang="fr-CA" dirty="0"/>
          </a:p>
        </p:txBody>
      </p:sp>
    </p:spTree>
    <p:extLst>
      <p:ext uri="{BB962C8B-B14F-4D97-AF65-F5344CB8AC3E}">
        <p14:creationId xmlns:p14="http://schemas.microsoft.com/office/powerpoint/2010/main" val="19431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Un jour, on a discuté avec un de nos amis cyclistes qui pilote un tandem avec un non-voyant aux paralympiques, ce duo est champion</a:t>
            </a:r>
            <a:r>
              <a:rPr lang="fr-CA" baseline="0" dirty="0" smtClean="0"/>
              <a:t> canadien, alors on en a profité pour leur poser quelques questions et leur demandé des trucs pour</a:t>
            </a:r>
            <a:r>
              <a:rPr lang="fr-CA" dirty="0" smtClean="0"/>
              <a:t> devenir meilleurs</a:t>
            </a:r>
            <a:r>
              <a:rPr lang="fr-CA" baseline="0" dirty="0" smtClean="0"/>
              <a:t> en tandem. Leur réponse était simple</a:t>
            </a:r>
            <a:r>
              <a:rPr lang="fr-CA" dirty="0" smtClean="0"/>
              <a:t> :</a:t>
            </a:r>
            <a:r>
              <a:rPr lang="fr-CA" baseline="0" dirty="0" smtClean="0"/>
              <a:t> </a:t>
            </a:r>
            <a:r>
              <a:rPr lang="fr-CA" dirty="0" smtClean="0"/>
              <a:t>le seul truc que je peux vous donner c'est : la communication.  </a:t>
            </a:r>
          </a:p>
          <a:p>
            <a:endParaRPr lang="fr-CA" dirty="0" smtClean="0"/>
          </a:p>
          <a:p>
            <a:r>
              <a:rPr lang="fr-CA" dirty="0" smtClean="0"/>
              <a:t>Alors, il commence à nous dire que lui et son partenaire ils se parlent tout le temps : je lui décris tout le temps ce qui s'en vient, ce je que vais faire, si on se met à pousser fort ou si on relax un peu, je lui dit tout </a:t>
            </a:r>
            <a:r>
              <a:rPr lang="fr-CA" dirty="0" err="1" smtClean="0"/>
              <a:t>tout</a:t>
            </a:r>
            <a:r>
              <a:rPr lang="fr-CA" dirty="0" smtClean="0"/>
              <a:t> </a:t>
            </a:r>
            <a:r>
              <a:rPr lang="fr-CA" dirty="0" err="1" smtClean="0"/>
              <a:t>tout</a:t>
            </a:r>
            <a:r>
              <a:rPr lang="fr-CA" dirty="0" smtClean="0"/>
              <a:t> et lui doit me dire comment il se sent, s'il veut que j'accélère ou non, si l'intensité est bonne, s'il veut que je m'adapte, etc. </a:t>
            </a:r>
          </a:p>
          <a:p>
            <a:endParaRPr lang="fr-CA" dirty="0" smtClean="0"/>
          </a:p>
          <a:p>
            <a:r>
              <a:rPr lang="fr-CA" dirty="0" smtClean="0"/>
              <a:t>Et voilà la clé ! En tandem,  comme en situation de collaboration intra-professionnelle, pour atteindre l'objectif avec aisance et succès, c'est simple, il faut communiquer !</a:t>
            </a:r>
            <a:endParaRPr lang="fr-CA" dirty="0"/>
          </a:p>
        </p:txBody>
      </p:sp>
    </p:spTree>
    <p:extLst>
      <p:ext uri="{BB962C8B-B14F-4D97-AF65-F5344CB8AC3E}">
        <p14:creationId xmlns:p14="http://schemas.microsoft.com/office/powerpoint/2010/main" val="3857829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On voit tout de suite que ça pédale mal et on va croche : pour reprendre</a:t>
            </a:r>
            <a:r>
              <a:rPr lang="fr-CA" baseline="0" dirty="0" smtClean="0"/>
              <a:t> une expression cycliste : on a une roue voilée. Ça à l’OPQ, on le sait, et on travaille sur le sujet, mais c’est délicats car ça implique plusieurs partis : le ministère, Santé canada, les compagnies pharmaceutiques…  Nous le travail, en attendant c’est d’éviter les trous dans la continuité des soins.  Il faut savoir les éviter ces trous dans la chaussée si on ne veut pas que le vélo tombe dedans…</a:t>
            </a:r>
            <a:endParaRPr lang="fr-CA" dirty="0"/>
          </a:p>
        </p:txBody>
      </p:sp>
    </p:spTree>
    <p:extLst>
      <p:ext uri="{BB962C8B-B14F-4D97-AF65-F5344CB8AC3E}">
        <p14:creationId xmlns:p14="http://schemas.microsoft.com/office/powerpoint/2010/main" val="235920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Voici</a:t>
            </a:r>
            <a:r>
              <a:rPr lang="fr-CA" baseline="0" dirty="0" smtClean="0"/>
              <a:t> les objectifs de ma présentation.  Mon objectifs à moi, personnel, par contre, c’est de vous faire réaliser que le temps du travail en </a:t>
            </a:r>
            <a:r>
              <a:rPr lang="fr-CA" baseline="0" dirty="0" err="1" smtClean="0"/>
              <a:t>silot</a:t>
            </a:r>
            <a:r>
              <a:rPr lang="fr-CA" baseline="0" dirty="0" smtClean="0"/>
              <a:t> est révolu !</a:t>
            </a:r>
            <a:endParaRPr lang="fr-CA" dirty="0"/>
          </a:p>
        </p:txBody>
      </p:sp>
    </p:spTree>
    <p:extLst>
      <p:ext uri="{BB962C8B-B14F-4D97-AF65-F5344CB8AC3E}">
        <p14:creationId xmlns:p14="http://schemas.microsoft.com/office/powerpoint/2010/main" val="47002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Oui,</a:t>
            </a:r>
            <a:r>
              <a:rPr lang="fr-CA" baseline="0" dirty="0" smtClean="0"/>
              <a:t> c’est difficile, oui ça peut paraître compliqué ou prendre du temps au début, mais dites vous que si vous ne faites pas ça, c’est le patient qui en subira les conséquences.  Vous ne faites pas ça pour faire plaisir à l’autre pharmacien ou même à l’OPQ, mais c’est pour le patient que vous le faites.</a:t>
            </a:r>
            <a:endParaRPr lang="fr-CA" dirty="0"/>
          </a:p>
        </p:txBody>
      </p:sp>
    </p:spTree>
    <p:extLst>
      <p:ext uri="{BB962C8B-B14F-4D97-AF65-F5344CB8AC3E}">
        <p14:creationId xmlns:p14="http://schemas.microsoft.com/office/powerpoint/2010/main" val="2354775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Outre le fait que je suis une</a:t>
            </a:r>
            <a:r>
              <a:rPr lang="fr-CA" baseline="0" dirty="0" smtClean="0"/>
              <a:t> passionnée de vélo et que j’ai toujours un parti favorable envers les cyclistes, je n’ai pas d’autres conflits d’intérêt à dévoiler.  Là, vous vous demander pourquoi je parle de vélo, mais vous comprendrez mieux pourquoi je fais référence à ça au fil de ma présentation.</a:t>
            </a:r>
            <a:endParaRPr lang="fr-CA" dirty="0"/>
          </a:p>
        </p:txBody>
      </p:sp>
    </p:spTree>
    <p:extLst>
      <p:ext uri="{BB962C8B-B14F-4D97-AF65-F5344CB8AC3E}">
        <p14:creationId xmlns:p14="http://schemas.microsoft.com/office/powerpoint/2010/main" val="3108808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On a commencé à parler de continuité</a:t>
            </a:r>
            <a:r>
              <a:rPr lang="fr-CA" baseline="0" dirty="0" smtClean="0"/>
              <a:t> des soins avec le virage ambulatoire autour des années 1995. C’est à ce moment là qu’on a commencé à introduire un système de soins dans lequel le milieu de vie devient le lieu de dispensation des soins. On a donc assisté à une décentralisation des soins.  On a beaucoup parler de collaboration interprofessionnelle mais moins de collaboration </a:t>
            </a:r>
            <a:r>
              <a:rPr lang="fr-CA" baseline="0" dirty="0" err="1" smtClean="0"/>
              <a:t>intraprofessinonelle</a:t>
            </a:r>
            <a:r>
              <a:rPr lang="fr-CA" baseline="0" dirty="0" smtClean="0"/>
              <a:t>, et maintenant, c’est là que nous sommes rendus.  Pour moi la continuité des soins, je vois ça comme un sport d’équipe.  Ça me fait penser à 2 disciplines reliées au cyclisme : La poursuite par équipe, et la pratique du tandem.</a:t>
            </a:r>
            <a:endParaRPr lang="fr-CA" dirty="0"/>
          </a:p>
        </p:txBody>
      </p:sp>
    </p:spTree>
    <p:extLst>
      <p:ext uri="{BB962C8B-B14F-4D97-AF65-F5344CB8AC3E}">
        <p14:creationId xmlns:p14="http://schemas.microsoft.com/office/powerpoint/2010/main" val="3364419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Donc le premier modèle de continuité des soins, je l’appelle le modèle de la</a:t>
            </a:r>
            <a:r>
              <a:rPr lang="fr-CA" baseline="0" dirty="0" smtClean="0"/>
              <a:t> Poursuite par équipe. Est-ce que vous êtes familiers avec cette discipline ?</a:t>
            </a:r>
            <a:endParaRPr lang="fr-CA" dirty="0"/>
          </a:p>
        </p:txBody>
      </p:sp>
    </p:spTree>
    <p:extLst>
      <p:ext uri="{BB962C8B-B14F-4D97-AF65-F5344CB8AC3E}">
        <p14:creationId xmlns:p14="http://schemas.microsoft.com/office/powerpoint/2010/main" val="2523509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La poursuite</a:t>
            </a:r>
            <a:r>
              <a:rPr lang="fr-CA" baseline="0" dirty="0" smtClean="0"/>
              <a:t> par équipe, c’est une compétition </a:t>
            </a:r>
            <a:r>
              <a:rPr lang="fr-CA" baseline="0" dirty="0" err="1" smtClean="0"/>
              <a:t>cyliste</a:t>
            </a:r>
            <a:r>
              <a:rPr lang="fr-CA" baseline="0" dirty="0" smtClean="0"/>
              <a:t> sur piste. Le but est de parcourir en équipe la distance prévue le plus rapidement possible. A vélo, vous êtes probablement familier avec l’effet d’aspiration (communément appelée </a:t>
            </a:r>
            <a:r>
              <a:rPr lang="fr-CA" baseline="0" dirty="0" err="1" smtClean="0"/>
              <a:t>draft</a:t>
            </a:r>
            <a:r>
              <a:rPr lang="fr-CA" baseline="0" dirty="0" smtClean="0"/>
              <a:t>). Donc, le cycliste en avant lui travaille beaucoup plus fort parce que les autres profites de l’aspiration.  Pour aller vite, la stratégie est de se reposer quand on est dans le </a:t>
            </a:r>
            <a:r>
              <a:rPr lang="fr-CA" baseline="0" dirty="0" err="1" smtClean="0"/>
              <a:t>draft</a:t>
            </a:r>
            <a:r>
              <a:rPr lang="fr-CA" baseline="0" dirty="0" smtClean="0"/>
              <a:t>, mais aussi de passer en avant à tour de rôle  en prenant un relai et fournir l’effort pour l’équipe. C’est une de mes courses sur piste préférée parce que c’est gracieux, c’est élégant mais surtout parce que chaque cycliste apporte sa contribution à l’équipe et que la réussite de l’épreuve repose sur les épaules de tous les cyclistes.  Évidemment, c’est un sport qui demande aussi une certaine coordination et synchronisation. </a:t>
            </a:r>
            <a:endParaRPr lang="fr-CA" dirty="0"/>
          </a:p>
        </p:txBody>
      </p:sp>
    </p:spTree>
    <p:extLst>
      <p:ext uri="{BB962C8B-B14F-4D97-AF65-F5344CB8AC3E}">
        <p14:creationId xmlns:p14="http://schemas.microsoft.com/office/powerpoint/2010/main" val="659873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La poursuite par équipe, ça me fait beaucoup</a:t>
            </a:r>
            <a:r>
              <a:rPr lang="fr-CA" baseline="0" dirty="0" smtClean="0"/>
              <a:t> penser à ce qui se passe quand un patient est hospitalisé.  Le patient, avant d’aller à l’hôpital, était suivi par un pharmacien communautaire.  Arrive un événement X, il est hospitalisé, c’est maintenant le pharmacien d’établissement qui suit le patient et prend le relais. Au congé, ce sera à nouveau au tour du pharmacien communautaire de reprendre le suivi de ce patient. Donc, les pharmaciens prennent soin du patient à tour de rôle, et le but est de bien traiter le patient pour éviter les </a:t>
            </a:r>
            <a:r>
              <a:rPr lang="fr-CA" baseline="0" dirty="0" err="1" smtClean="0"/>
              <a:t>réhospitalisations</a:t>
            </a:r>
            <a:r>
              <a:rPr lang="fr-CA" baseline="0" dirty="0" smtClean="0"/>
              <a:t>, entre autre. Ça ressemble beaucoup à la poursuite par équipe, ça demande évidemment du synchronisme et de la coordination.</a:t>
            </a:r>
            <a:endParaRPr lang="fr-CA" dirty="0"/>
          </a:p>
        </p:txBody>
      </p:sp>
    </p:spTree>
    <p:extLst>
      <p:ext uri="{BB962C8B-B14F-4D97-AF65-F5344CB8AC3E}">
        <p14:creationId xmlns:p14="http://schemas.microsoft.com/office/powerpoint/2010/main" val="1096210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En gros, le modèle</a:t>
            </a:r>
            <a:r>
              <a:rPr lang="fr-CA" baseline="0" dirty="0" smtClean="0"/>
              <a:t> de poursuite par équipe est assez simple. Il n’y a pas de chevauchement dans les activités, c’ est plus un relais. En poursuite par équipe, vous vous imaginez bien que les cyclistes doivent se parler. C’est un peu la même chose avec la continuité des soins, la communication est la clé du transfert de l’information.   Dans les standards de pratique, on a abordé ces éléments et on dit : </a:t>
            </a:r>
            <a:endParaRPr lang="fr-CA" dirty="0"/>
          </a:p>
        </p:txBody>
      </p:sp>
    </p:spTree>
    <p:extLst>
      <p:ext uri="{BB962C8B-B14F-4D97-AF65-F5344CB8AC3E}">
        <p14:creationId xmlns:p14="http://schemas.microsoft.com/office/powerpoint/2010/main" val="1018884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Donc, quelle pourrait</a:t>
            </a:r>
            <a:r>
              <a:rPr lang="fr-CA" baseline="0" dirty="0" smtClean="0"/>
              <a:t> être la contribution du pharmacien communautaire : </a:t>
            </a:r>
            <a:endParaRPr lang="fr-CA" dirty="0"/>
          </a:p>
        </p:txBody>
      </p:sp>
    </p:spTree>
    <p:extLst>
      <p:ext uri="{BB962C8B-B14F-4D97-AF65-F5344CB8AC3E}">
        <p14:creationId xmlns:p14="http://schemas.microsoft.com/office/powerpoint/2010/main" val="353715696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0">
          <a:blip r:embed="rId2">
            <a:extLst>
              <a:ext uri="{BEBA8EAE-BF5A-486C-A8C5-ECC9F3942E4B}">
                <a14:imgProps xmlns:a14="http://schemas.microsoft.com/office/drawing/2010/main">
                  <a14:imgLayer r:embed="rId3">
                    <a14:imgEffect>
                      <a14:saturation sat="33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0" y="5889625"/>
            <a:ext cx="9144000" cy="968375"/>
          </a:xfrm>
          <a:prstGeom prst="rect">
            <a:avLst/>
          </a:prstGeom>
          <a:solidFill>
            <a:schemeClr val="bg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pic>
        <p:nvPicPr>
          <p:cNvPr id="8" name="Picture 4" descr="logo-01.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35288" y="5764213"/>
            <a:ext cx="3273425"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625406" y="2270566"/>
            <a:ext cx="3662114" cy="1222963"/>
          </a:xfrm>
          <a:prstGeom prst="rect">
            <a:avLst/>
          </a:prstGeom>
        </p:spPr>
        <p:txBody>
          <a:bodyPr/>
          <a:lstStyle>
            <a:lvl1pPr>
              <a:defRPr sz="2000" i="1" baseline="0">
                <a:solidFill>
                  <a:schemeClr val="bg1"/>
                </a:solidFill>
                <a:latin typeface="Arial"/>
              </a:defRPr>
            </a:lvl1pPr>
          </a:lstStyle>
          <a:p>
            <a:r>
              <a:rPr lang="fr-FR" dirty="0" smtClean="0"/>
              <a:t/>
            </a:r>
            <a:br>
              <a:rPr lang="fr-FR" dirty="0" smtClean="0"/>
            </a:br>
            <a:endParaRPr lang="en-US" dirty="0"/>
          </a:p>
        </p:txBody>
      </p:sp>
      <p:sp>
        <p:nvSpPr>
          <p:cNvPr id="3" name="Subtitle 2"/>
          <p:cNvSpPr>
            <a:spLocks noGrp="1"/>
          </p:cNvSpPr>
          <p:nvPr>
            <p:ph type="subTitle" idx="1"/>
          </p:nvPr>
        </p:nvSpPr>
        <p:spPr>
          <a:xfrm>
            <a:off x="4534370" y="3188633"/>
            <a:ext cx="4430908" cy="376767"/>
          </a:xfrm>
          <a:prstGeom prst="rect">
            <a:avLst/>
          </a:prstGeom>
        </p:spPr>
        <p:txBody>
          <a:bodyPr/>
          <a:lstStyle>
            <a:lvl1pPr marL="0" indent="0" algn="ctr">
              <a:buNone/>
              <a:defRPr sz="2000" b="1" i="0" baseline="0">
                <a:solidFill>
                  <a:schemeClr val="accent5">
                    <a:lumMod val="60000"/>
                    <a:lumOff val="40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2" name="Text Placeholder 11"/>
          <p:cNvSpPr>
            <a:spLocks noGrp="1"/>
          </p:cNvSpPr>
          <p:nvPr>
            <p:ph type="body" sz="quarter" idx="13"/>
          </p:nvPr>
        </p:nvSpPr>
        <p:spPr>
          <a:xfrm>
            <a:off x="822960" y="1343000"/>
            <a:ext cx="3253105" cy="809039"/>
          </a:xfrm>
          <a:prstGeom prst="rect">
            <a:avLst/>
          </a:prstGeom>
        </p:spPr>
        <p:txBody>
          <a:bodyPr/>
          <a:lstStyle>
            <a:lvl1pPr marL="0" algn="ctr">
              <a:lnSpc>
                <a:spcPct val="100000"/>
              </a:lnSpc>
              <a:buNone/>
              <a:defRPr sz="2400" b="1" i="0" cap="all" spc="0" baseline="0">
                <a:solidFill>
                  <a:schemeClr val="accent5">
                    <a:lumMod val="75000"/>
                  </a:schemeClr>
                </a:solidFill>
                <a:latin typeface="Arial"/>
              </a:defRPr>
            </a:lvl1pPr>
          </a:lstStyle>
          <a:p>
            <a:pPr lvl="0"/>
            <a:endParaRPr lang="fr-FR" dirty="0" smtClean="0"/>
          </a:p>
        </p:txBody>
      </p:sp>
      <p:sp>
        <p:nvSpPr>
          <p:cNvPr id="14" name="Text Placeholder 13"/>
          <p:cNvSpPr>
            <a:spLocks noGrp="1"/>
          </p:cNvSpPr>
          <p:nvPr>
            <p:ph type="body" sz="quarter" idx="14"/>
          </p:nvPr>
        </p:nvSpPr>
        <p:spPr>
          <a:xfrm>
            <a:off x="950913" y="3694901"/>
            <a:ext cx="3084512" cy="527519"/>
          </a:xfrm>
          <a:prstGeom prst="rect">
            <a:avLst/>
          </a:prstGeom>
        </p:spPr>
        <p:txBody>
          <a:bodyPr/>
          <a:lstStyle>
            <a:lvl1pPr marL="0" algn="ctr">
              <a:lnSpc>
                <a:spcPct val="100000"/>
              </a:lnSpc>
              <a:buNone/>
              <a:defRPr sz="1300" baseline="0">
                <a:solidFill>
                  <a:schemeClr val="bg1"/>
                </a:solidFill>
                <a:latin typeface="Arial"/>
              </a:defRPr>
            </a:lvl1pPr>
          </a:lstStyle>
          <a:p>
            <a:pPr lvl="0"/>
            <a:endParaRPr lang="fr-FR" dirty="0" smtClean="0"/>
          </a:p>
        </p:txBody>
      </p:sp>
      <p:pic>
        <p:nvPicPr>
          <p:cNvPr id="4" name="Imag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08454" y="98461"/>
            <a:ext cx="3724066" cy="2650375"/>
          </a:xfrm>
          <a:prstGeom prst="rect">
            <a:avLst/>
          </a:prstGeom>
          <a:ln>
            <a:noFill/>
          </a:ln>
          <a:effectLst>
            <a:softEdge rad="112500"/>
          </a:effectLst>
        </p:spPr>
      </p:pic>
    </p:spTree>
    <p:extLst>
      <p:ext uri="{BB962C8B-B14F-4D97-AF65-F5344CB8AC3E}">
        <p14:creationId xmlns:p14="http://schemas.microsoft.com/office/powerpoint/2010/main" val="13321224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bg>
      <p:bgPr>
        <a:blipFill dpi="0" rotWithShape="0">
          <a:blip r:embed="rId2">
            <a:extLst>
              <a:ext uri="{BEBA8EAE-BF5A-486C-A8C5-ECC9F3942E4B}">
                <a14:imgProps xmlns:a14="http://schemas.microsoft.com/office/drawing/2010/main">
                  <a14:imgLayer r:embed="rId3">
                    <a14:imgEffect>
                      <a14:saturation sat="33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519430" y="843280"/>
            <a:ext cx="8147050" cy="920750"/>
          </a:xfrm>
          <a:prstGeom prst="rect">
            <a:avLst/>
          </a:prstGeom>
        </p:spPr>
        <p:txBody>
          <a:bodyPr/>
          <a:lstStyle>
            <a:lvl1pPr marL="0">
              <a:buNone/>
              <a:defRPr sz="3200" b="1" baseline="0">
                <a:solidFill>
                  <a:schemeClr val="accent5">
                    <a:lumMod val="75000"/>
                  </a:schemeClr>
                </a:solidFill>
                <a:latin typeface="Arial"/>
              </a:defRPr>
            </a:lvl1pPr>
          </a:lstStyle>
          <a:p>
            <a:pPr lvl="0"/>
            <a:r>
              <a:rPr lang="fr-FR" dirty="0" smtClean="0"/>
              <a:t>Titre</a:t>
            </a:r>
          </a:p>
        </p:txBody>
      </p:sp>
      <p:sp>
        <p:nvSpPr>
          <p:cNvPr id="11" name="Text Placeholder 10"/>
          <p:cNvSpPr>
            <a:spLocks noGrp="1"/>
          </p:cNvSpPr>
          <p:nvPr>
            <p:ph type="body" sz="quarter" idx="14"/>
          </p:nvPr>
        </p:nvSpPr>
        <p:spPr>
          <a:xfrm>
            <a:off x="742950" y="1895475"/>
            <a:ext cx="8147050" cy="4103688"/>
          </a:xfrm>
          <a:prstGeom prst="rect">
            <a:avLst/>
          </a:prstGeom>
        </p:spPr>
        <p:txBody>
          <a:bodyPr vert="horz"/>
          <a:lstStyle>
            <a:lvl1pPr marL="342900" indent="-342900" eaLnBrk="0" hangingPunct="0">
              <a:spcBef>
                <a:spcPct val="20000"/>
              </a:spcBef>
              <a:buClr>
                <a:schemeClr val="accent5">
                  <a:lumMod val="60000"/>
                  <a:lumOff val="40000"/>
                </a:schemeClr>
              </a:buClr>
              <a:buSzPct val="120000"/>
              <a:buFont typeface="Arial"/>
              <a:buChar char="•"/>
              <a:defRPr sz="2400" baseline="0">
                <a:solidFill>
                  <a:srgbClr val="5C5C5C"/>
                </a:solidFill>
                <a:latin typeface="Arial"/>
              </a:defRPr>
            </a:lvl1pPr>
            <a:lvl2pPr marL="742950" indent="-285750" eaLnBrk="0" hangingPunct="0">
              <a:spcBef>
                <a:spcPct val="20000"/>
              </a:spcBef>
              <a:buClr>
                <a:schemeClr val="accent5">
                  <a:lumMod val="60000"/>
                  <a:lumOff val="40000"/>
                </a:schemeClr>
              </a:buClr>
              <a:buSzPct val="120000"/>
              <a:buFont typeface="Arial"/>
              <a:buChar char="•"/>
              <a:defRPr sz="2200" baseline="0">
                <a:solidFill>
                  <a:srgbClr val="5C5C5C"/>
                </a:solidFill>
                <a:latin typeface="Arial"/>
              </a:defRPr>
            </a:lvl2pPr>
            <a:lvl3pPr marL="1143000" indent="-228600" eaLnBrk="0" hangingPunct="0">
              <a:spcBef>
                <a:spcPct val="20000"/>
              </a:spcBef>
              <a:buClr>
                <a:schemeClr val="accent5">
                  <a:lumMod val="60000"/>
                  <a:lumOff val="40000"/>
                </a:schemeClr>
              </a:buClr>
              <a:buSzPct val="120000"/>
              <a:buFont typeface="Arial"/>
              <a:buChar char="•"/>
              <a:defRPr sz="2000" baseline="0">
                <a:solidFill>
                  <a:srgbClr val="5C5C5C"/>
                </a:solidFill>
                <a:latin typeface="Arial"/>
              </a:defRPr>
            </a:lvl3pPr>
            <a:lvl4pPr>
              <a:buClr>
                <a:schemeClr val="accent5">
                  <a:lumMod val="60000"/>
                  <a:lumOff val="40000"/>
                </a:schemeClr>
              </a:buClr>
              <a:buFont typeface="Arial"/>
              <a:buChar char="•"/>
              <a:defRPr baseline="0">
                <a:solidFill>
                  <a:srgbClr val="5C5C5C"/>
                </a:solidFill>
                <a:latin typeface="Arial"/>
              </a:defRPr>
            </a:lvl4pPr>
            <a:lvl5pPr>
              <a:buClr>
                <a:schemeClr val="accent5">
                  <a:lumMod val="60000"/>
                  <a:lumOff val="40000"/>
                </a:schemeClr>
              </a:buClr>
              <a:buFont typeface="Arial"/>
              <a:buChar char="•"/>
              <a:defRPr baseline="0">
                <a:solidFill>
                  <a:srgbClr val="5C5C5C"/>
                </a:solidFill>
                <a:latin typeface="Arial"/>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A" dirty="0" smtClean="0"/>
          </a:p>
        </p:txBody>
      </p:sp>
      <p:pic>
        <p:nvPicPr>
          <p:cNvPr id="3" name="Imag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62750" y="27560"/>
            <a:ext cx="2292350" cy="1631439"/>
          </a:xfrm>
          <a:prstGeom prst="ellipse">
            <a:avLst/>
          </a:prstGeom>
          <a:ln>
            <a:noFill/>
          </a:ln>
          <a:effectLst>
            <a:softEdge rad="112500"/>
          </a:effectLst>
        </p:spPr>
      </p:pic>
    </p:spTree>
    <p:extLst>
      <p:ext uri="{BB962C8B-B14F-4D97-AF65-F5344CB8AC3E}">
        <p14:creationId xmlns:p14="http://schemas.microsoft.com/office/powerpoint/2010/main" val="35894092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
    <p:bg>
      <p:bgPr>
        <a:blipFill dpi="0" rotWithShape="0">
          <a:blip r:embed="rId2">
            <a:extLst>
              <a:ext uri="{BEBA8EAE-BF5A-486C-A8C5-ECC9F3942E4B}">
                <a14:imgProps xmlns:a14="http://schemas.microsoft.com/office/drawing/2010/main">
                  <a14:imgLayer r:embed="rId3">
                    <a14:imgEffect>
                      <a14:saturation sat="33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165600" y="282992"/>
            <a:ext cx="4480560" cy="832430"/>
          </a:xfrm>
          <a:prstGeom prst="rect">
            <a:avLst/>
          </a:prstGeom>
        </p:spPr>
        <p:txBody>
          <a:bodyPr/>
          <a:lstStyle>
            <a:lvl1pPr algn="l">
              <a:defRPr sz="2400" b="1" i="0" cap="all" baseline="0">
                <a:solidFill>
                  <a:schemeClr val="accent5">
                    <a:lumMod val="75000"/>
                  </a:schemeClr>
                </a:solidFill>
                <a:latin typeface="Arial"/>
              </a:defRPr>
            </a:lvl1pPr>
          </a:lstStyle>
          <a:p>
            <a:r>
              <a:rPr lang="fr-FR" dirty="0" smtClean="0"/>
              <a:t>Modifiez le style </a:t>
            </a:r>
            <a:br>
              <a:rPr lang="fr-FR" dirty="0" smtClean="0"/>
            </a:br>
            <a:r>
              <a:rPr lang="fr-FR" dirty="0" smtClean="0"/>
              <a:t>du titre</a:t>
            </a:r>
            <a:endParaRPr lang="en-US" dirty="0"/>
          </a:p>
        </p:txBody>
      </p:sp>
      <p:pic>
        <p:nvPicPr>
          <p:cNvPr id="2" name="Imag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82652" y="130858"/>
            <a:ext cx="1597187" cy="1136699"/>
          </a:xfrm>
          <a:prstGeom prst="ellipse">
            <a:avLst/>
          </a:prstGeom>
          <a:ln>
            <a:noFill/>
          </a:ln>
          <a:effectLst>
            <a:softEdge rad="112500"/>
          </a:effectLst>
        </p:spPr>
      </p:pic>
    </p:spTree>
    <p:extLst>
      <p:ext uri="{BB962C8B-B14F-4D97-AF65-F5344CB8AC3E}">
        <p14:creationId xmlns:p14="http://schemas.microsoft.com/office/powerpoint/2010/main" val="42846530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section">
    <p:bg>
      <p:bgPr>
        <a:blipFill dpi="0" rotWithShape="0">
          <a:blip r:embed="rId2">
            <a:extLst>
              <a:ext uri="{BEBA8EAE-BF5A-486C-A8C5-ECC9F3942E4B}">
                <a14:imgProps xmlns:a14="http://schemas.microsoft.com/office/drawing/2010/main">
                  <a14:imgLayer r:embed="rId3">
                    <a14:imgEffect>
                      <a14:saturation sat="33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5920" y="2718753"/>
            <a:ext cx="8392159" cy="497840"/>
          </a:xfrm>
          <a:prstGeom prst="rect">
            <a:avLst/>
          </a:prstGeom>
        </p:spPr>
        <p:txBody>
          <a:bodyPr anchor="t"/>
          <a:lstStyle>
            <a:lvl1pPr algn="ctr">
              <a:defRPr sz="2900" b="1" cap="all" baseline="0">
                <a:solidFill>
                  <a:schemeClr val="accent5">
                    <a:lumMod val="75000"/>
                  </a:schemeClr>
                </a:solidFill>
                <a:latin typeface="Arial"/>
              </a:defRPr>
            </a:lvl1pPr>
          </a:lstStyle>
          <a:p>
            <a:r>
              <a:rPr lang="fr-FR" dirty="0" smtClean="0"/>
              <a:t>Modifiez le style du titre</a:t>
            </a:r>
            <a:endParaRPr lang="en-US" dirty="0"/>
          </a:p>
        </p:txBody>
      </p:sp>
      <p:sp>
        <p:nvSpPr>
          <p:cNvPr id="8" name="Text Placeholder 7"/>
          <p:cNvSpPr>
            <a:spLocks noGrp="1"/>
          </p:cNvSpPr>
          <p:nvPr>
            <p:ph type="body" sz="quarter" idx="10"/>
          </p:nvPr>
        </p:nvSpPr>
        <p:spPr>
          <a:xfrm>
            <a:off x="376238" y="3231198"/>
            <a:ext cx="8391525" cy="487362"/>
          </a:xfrm>
          <a:prstGeom prst="rect">
            <a:avLst/>
          </a:prstGeom>
        </p:spPr>
        <p:txBody>
          <a:bodyPr vert="horz"/>
          <a:lstStyle>
            <a:lvl1pPr marL="0" algn="ctr">
              <a:buNone/>
              <a:defRPr sz="2200" b="1" i="0" baseline="0">
                <a:solidFill>
                  <a:schemeClr val="bg1"/>
                </a:solidFill>
                <a:latin typeface="Arial"/>
              </a:defRPr>
            </a:lvl1pPr>
          </a:lstStyle>
          <a:p>
            <a:pPr lvl="0"/>
            <a:r>
              <a:rPr lang="fr-FR" dirty="0" smtClean="0"/>
              <a:t>Modifiez les styles du texte du masque</a:t>
            </a:r>
          </a:p>
        </p:txBody>
      </p:sp>
      <p:sp>
        <p:nvSpPr>
          <p:cNvPr id="10" name="Text Placeholder 9"/>
          <p:cNvSpPr>
            <a:spLocks noGrp="1"/>
          </p:cNvSpPr>
          <p:nvPr>
            <p:ph type="body" sz="quarter" idx="11"/>
          </p:nvPr>
        </p:nvSpPr>
        <p:spPr>
          <a:xfrm>
            <a:off x="376238" y="3718243"/>
            <a:ext cx="8391525" cy="386397"/>
          </a:xfrm>
          <a:prstGeom prst="rect">
            <a:avLst/>
          </a:prstGeom>
        </p:spPr>
        <p:txBody>
          <a:bodyPr vert="horz"/>
          <a:lstStyle>
            <a:lvl1pPr marL="0" algn="ctr">
              <a:buNone/>
              <a:defRPr sz="2000" baseline="0">
                <a:solidFill>
                  <a:schemeClr val="bg1"/>
                </a:solidFill>
                <a:latin typeface="Arial"/>
              </a:defRPr>
            </a:lvl1pPr>
          </a:lstStyle>
          <a:p>
            <a:pPr lvl="0"/>
            <a:r>
              <a:rPr lang="fr-FR" smtClean="0"/>
              <a:t>Modifiez les styles du texte du masque</a:t>
            </a:r>
          </a:p>
        </p:txBody>
      </p:sp>
      <p:pic>
        <p:nvPicPr>
          <p:cNvPr id="3" name="Imag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97342" y="1671319"/>
            <a:ext cx="1283254" cy="913277"/>
          </a:xfrm>
          <a:prstGeom prst="ellipse">
            <a:avLst/>
          </a:prstGeom>
          <a:ln>
            <a:noFill/>
          </a:ln>
          <a:effectLst>
            <a:softEdge rad="112500"/>
          </a:effectLst>
        </p:spPr>
      </p:pic>
    </p:spTree>
    <p:extLst>
      <p:ext uri="{BB962C8B-B14F-4D97-AF65-F5344CB8AC3E}">
        <p14:creationId xmlns:p14="http://schemas.microsoft.com/office/powerpoint/2010/main" val="37393005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alphaModFix amt="0"/>
          </a:blip>
          <a:srcRect/>
          <a:stretch>
            <a:fillRect/>
          </a:stretch>
        </a:blipFill>
        <a:effectLst/>
      </p:bgPr>
    </p:bg>
    <p:spTree>
      <p:nvGrpSpPr>
        <p:cNvPr id="1" name=""/>
        <p:cNvGrpSpPr/>
        <p:nvPr/>
      </p:nvGrpSpPr>
      <p:grpSpPr>
        <a:xfrm>
          <a:off x="0" y="0"/>
          <a:ext cx="0" cy="0"/>
          <a:chOff x="0" y="0"/>
          <a:chExt cx="0" cy="0"/>
        </a:xfrm>
      </p:grpSpPr>
      <p:pic>
        <p:nvPicPr>
          <p:cNvPr id="1026" name="Picture 7" descr="logo-01.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6303963"/>
            <a:ext cx="19812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5949950" y="6530975"/>
            <a:ext cx="3043238" cy="277813"/>
          </a:xfrm>
          <a:prstGeom prst="rect">
            <a:avLst/>
          </a:prstGeom>
          <a:noFill/>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sz="1200" smtClean="0">
                <a:solidFill>
                  <a:srgbClr val="9E9E9E"/>
                </a:solidFill>
              </a:rPr>
              <a:t>Titre de la présentation</a:t>
            </a:r>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Lst>
  <p:timing>
    <p:tnLst>
      <p:par>
        <p:cTn id="1" dur="indefinite" restart="never" nodeType="tmRoot"/>
      </p:par>
    </p:tnLst>
  </p:timing>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11.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dirty="0" smtClean="0"/>
              <a:t/>
            </a:r>
            <a:br>
              <a:rPr lang="fr-CA" dirty="0" smtClean="0"/>
            </a:br>
            <a:r>
              <a:rPr lang="fr-CA" dirty="0" smtClean="0"/>
              <a:t>Un travail d’équipe pour de meilleurs soins au patient.</a:t>
            </a:r>
            <a:endParaRPr lang="fr-CA" dirty="0"/>
          </a:p>
        </p:txBody>
      </p:sp>
      <p:sp>
        <p:nvSpPr>
          <p:cNvPr id="3" name="Sous-titre 2"/>
          <p:cNvSpPr>
            <a:spLocks noGrp="1"/>
          </p:cNvSpPr>
          <p:nvPr>
            <p:ph type="subTitle" idx="1"/>
          </p:nvPr>
        </p:nvSpPr>
        <p:spPr/>
        <p:txBody>
          <a:bodyPr/>
          <a:lstStyle/>
          <a:p>
            <a:r>
              <a:rPr lang="fr-CA" dirty="0" smtClean="0"/>
              <a:t>Par </a:t>
            </a:r>
          </a:p>
          <a:p>
            <a:r>
              <a:rPr lang="fr-CA" dirty="0" smtClean="0"/>
              <a:t>Pascale Gervais, inspectrice</a:t>
            </a:r>
          </a:p>
        </p:txBody>
      </p:sp>
      <p:sp>
        <p:nvSpPr>
          <p:cNvPr id="4" name="Espace réservé du texte 3"/>
          <p:cNvSpPr>
            <a:spLocks noGrp="1"/>
          </p:cNvSpPr>
          <p:nvPr>
            <p:ph type="body" sz="quarter" idx="13"/>
          </p:nvPr>
        </p:nvSpPr>
        <p:spPr>
          <a:xfrm>
            <a:off x="822960" y="1515720"/>
            <a:ext cx="3253105" cy="809039"/>
          </a:xfrm>
        </p:spPr>
        <p:txBody>
          <a:bodyPr/>
          <a:lstStyle/>
          <a:p>
            <a:r>
              <a:rPr lang="fr-CA" dirty="0" smtClean="0"/>
              <a:t>La continuité</a:t>
            </a:r>
          </a:p>
          <a:p>
            <a:r>
              <a:rPr lang="fr-CA" dirty="0" smtClean="0"/>
              <a:t>Des soins : </a:t>
            </a:r>
            <a:endParaRPr lang="fr-CA" dirty="0"/>
          </a:p>
        </p:txBody>
      </p:sp>
      <p:sp>
        <p:nvSpPr>
          <p:cNvPr id="5" name="Espace réservé du texte 4"/>
          <p:cNvSpPr>
            <a:spLocks noGrp="1"/>
          </p:cNvSpPr>
          <p:nvPr>
            <p:ph type="body" sz="quarter" idx="14"/>
          </p:nvPr>
        </p:nvSpPr>
        <p:spPr/>
        <p:txBody>
          <a:bodyPr/>
          <a:lstStyle/>
          <a:p>
            <a:r>
              <a:rPr lang="fr-CA" dirty="0" smtClean="0"/>
              <a:t>Présentation au Comité régional sur les services pharmaceutiques</a:t>
            </a:r>
            <a:endParaRPr lang="fr-CA" dirty="0"/>
          </a:p>
        </p:txBody>
      </p:sp>
    </p:spTree>
    <p:extLst>
      <p:ext uri="{BB962C8B-B14F-4D97-AF65-F5344CB8AC3E}">
        <p14:creationId xmlns:p14="http://schemas.microsoft.com/office/powerpoint/2010/main" val="3103912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CA" dirty="0" smtClean="0"/>
              <a:t>Modèle : Poursuite par équipe</a:t>
            </a:r>
            <a:endParaRPr lang="fr-CA" dirty="0"/>
          </a:p>
        </p:txBody>
      </p:sp>
      <p:sp>
        <p:nvSpPr>
          <p:cNvPr id="3" name="Espace réservé du texte 2"/>
          <p:cNvSpPr>
            <a:spLocks noGrp="1"/>
          </p:cNvSpPr>
          <p:nvPr>
            <p:ph type="body" sz="quarter" idx="14"/>
          </p:nvPr>
        </p:nvSpPr>
        <p:spPr/>
        <p:txBody>
          <a:bodyPr/>
          <a:lstStyle/>
          <a:p>
            <a:pPr marL="0" indent="0">
              <a:buNone/>
            </a:pPr>
            <a:r>
              <a:rPr lang="fr-CA" dirty="0" smtClean="0"/>
              <a:t>Contribution du </a:t>
            </a:r>
            <a:r>
              <a:rPr lang="fr-CA" b="1" dirty="0" smtClean="0"/>
              <a:t>Pharmacien communautaire </a:t>
            </a:r>
            <a:r>
              <a:rPr lang="fr-CA" dirty="0" smtClean="0"/>
              <a:t>(exemple) : </a:t>
            </a:r>
          </a:p>
          <a:p>
            <a:pPr lvl="1"/>
            <a:endParaRPr lang="fr-CA" dirty="0" smtClean="0"/>
          </a:p>
          <a:p>
            <a:pPr marL="457200" lvl="1" indent="0">
              <a:buNone/>
            </a:pPr>
            <a:endParaRPr lang="fr-CA" dirty="0" smtClean="0"/>
          </a:p>
          <a:p>
            <a:pPr marL="0" indent="0" algn="ctr">
              <a:buNone/>
            </a:pPr>
            <a:r>
              <a:rPr lang="fr-CA" u="sng" dirty="0" smtClean="0">
                <a:sym typeface="Wingdings" panose="05000000000000000000" pitchFamily="2" charset="2"/>
              </a:rPr>
              <a:t>Guide d’application des standards </a:t>
            </a:r>
            <a:r>
              <a:rPr lang="fr-CA" dirty="0" smtClean="0">
                <a:sym typeface="Wingdings" panose="05000000000000000000" pitchFamily="2" charset="2"/>
              </a:rPr>
              <a:t>: Outils</a:t>
            </a:r>
          </a:p>
          <a:p>
            <a:pPr marL="0" indent="0" algn="ctr">
              <a:buNone/>
            </a:pPr>
            <a:endParaRPr lang="fr-CA" dirty="0" smtClean="0">
              <a:sym typeface="Wingdings" panose="05000000000000000000" pitchFamily="2" charset="2"/>
            </a:endParaRPr>
          </a:p>
          <a:p>
            <a:pPr lvl="1">
              <a:buFont typeface="Wingdings"/>
              <a:buChar char="à"/>
            </a:pPr>
            <a:r>
              <a:rPr lang="fr-CA" b="1" dirty="0" smtClean="0">
                <a:sym typeface="Wingdings" panose="05000000000000000000" pitchFamily="2" charset="2"/>
              </a:rPr>
              <a:t> Liste : Renseignements à communiquer à l’équipe traitante pour favoriser la continuité des soins.</a:t>
            </a:r>
            <a:endParaRPr lang="fr-CA" b="1" dirty="0"/>
          </a:p>
        </p:txBody>
      </p:sp>
      <p:sp>
        <p:nvSpPr>
          <p:cNvPr id="4" name="ZoneTexte 3"/>
          <p:cNvSpPr txBox="1"/>
          <p:nvPr/>
        </p:nvSpPr>
        <p:spPr>
          <a:xfrm>
            <a:off x="7277100" y="6419334"/>
            <a:ext cx="1670050"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1203963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CA" dirty="0" smtClean="0"/>
              <a:t>Modèle : Poursuite par équipe</a:t>
            </a:r>
            <a:endParaRPr lang="fr-CA" dirty="0"/>
          </a:p>
        </p:txBody>
      </p:sp>
      <p:sp>
        <p:nvSpPr>
          <p:cNvPr id="3" name="Espace réservé du texte 2"/>
          <p:cNvSpPr>
            <a:spLocks noGrp="1"/>
          </p:cNvSpPr>
          <p:nvPr>
            <p:ph type="body" sz="quarter" idx="14"/>
          </p:nvPr>
        </p:nvSpPr>
        <p:spPr/>
        <p:txBody>
          <a:bodyPr/>
          <a:lstStyle/>
          <a:p>
            <a:pPr marL="0" indent="0">
              <a:buNone/>
            </a:pPr>
            <a:r>
              <a:rPr lang="fr-CA" dirty="0" smtClean="0"/>
              <a:t>Contribution du </a:t>
            </a:r>
            <a:r>
              <a:rPr lang="fr-CA" b="1" dirty="0" smtClean="0"/>
              <a:t>Pharmacien d’ES </a:t>
            </a:r>
            <a:r>
              <a:rPr lang="fr-CA" dirty="0" smtClean="0"/>
              <a:t>(exemple) :</a:t>
            </a:r>
          </a:p>
          <a:p>
            <a:endParaRPr lang="fr-CA" dirty="0"/>
          </a:p>
          <a:p>
            <a:pPr lvl="1"/>
            <a:r>
              <a:rPr lang="fr-CA" dirty="0" smtClean="0"/>
              <a:t>Au congé du patient, communique avec le pharmacien communautaire du patient;</a:t>
            </a:r>
          </a:p>
          <a:p>
            <a:pPr lvl="1"/>
            <a:r>
              <a:rPr lang="fr-CA" dirty="0" smtClean="0"/>
              <a:t>Communication verbale ou écrite : </a:t>
            </a:r>
          </a:p>
          <a:p>
            <a:pPr lvl="2"/>
            <a:r>
              <a:rPr lang="fr-CA" dirty="0" smtClean="0"/>
              <a:t>Plan de transfert</a:t>
            </a:r>
          </a:p>
          <a:p>
            <a:pPr lvl="2"/>
            <a:r>
              <a:rPr lang="fr-CA" dirty="0" smtClean="0"/>
              <a:t>BCM au congé</a:t>
            </a:r>
          </a:p>
          <a:p>
            <a:pPr lvl="2"/>
            <a:endParaRPr lang="fr-CA" dirty="0"/>
          </a:p>
          <a:p>
            <a:pPr marL="0" indent="0">
              <a:buNone/>
            </a:pPr>
            <a:r>
              <a:rPr lang="fr-CA" dirty="0" smtClean="0">
                <a:solidFill>
                  <a:schemeClr val="accent5">
                    <a:lumMod val="75000"/>
                  </a:schemeClr>
                </a:solidFill>
                <a:sym typeface="Wingdings" panose="05000000000000000000" pitchFamily="2" charset="2"/>
              </a:rPr>
              <a:t></a:t>
            </a:r>
            <a:r>
              <a:rPr lang="fr-CA" dirty="0" smtClean="0">
                <a:sym typeface="Wingdings" panose="05000000000000000000" pitchFamily="2" charset="2"/>
              </a:rPr>
              <a:t> </a:t>
            </a:r>
            <a:r>
              <a:rPr lang="fr-CA" i="1" dirty="0" smtClean="0"/>
              <a:t>D’autant plus important si de nombreux changements à la thérapie médicamenteuse ont eu lieu durant l’hospitalisation</a:t>
            </a:r>
            <a:r>
              <a:rPr lang="fr-CA" dirty="0" smtClean="0"/>
              <a:t>.</a:t>
            </a:r>
          </a:p>
          <a:p>
            <a:pPr marL="0" indent="0">
              <a:buNone/>
            </a:pPr>
            <a:endParaRPr lang="fr-CA" dirty="0" smtClean="0"/>
          </a:p>
          <a:p>
            <a:pPr marL="0" indent="0">
              <a:buNone/>
            </a:pPr>
            <a:endParaRPr lang="fr-CA" dirty="0" smtClean="0"/>
          </a:p>
        </p:txBody>
      </p:sp>
      <p:sp>
        <p:nvSpPr>
          <p:cNvPr id="4" name="ZoneTexte 3"/>
          <p:cNvSpPr txBox="1"/>
          <p:nvPr/>
        </p:nvSpPr>
        <p:spPr>
          <a:xfrm>
            <a:off x="7277100" y="6419334"/>
            <a:ext cx="1670050"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23862397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Continuité des soins</a:t>
            </a:r>
            <a:endParaRPr lang="fr-CA" dirty="0"/>
          </a:p>
        </p:txBody>
      </p:sp>
      <p:sp>
        <p:nvSpPr>
          <p:cNvPr id="3" name="Espace réservé du texte 2"/>
          <p:cNvSpPr>
            <a:spLocks noGrp="1"/>
          </p:cNvSpPr>
          <p:nvPr>
            <p:ph type="body" sz="quarter" idx="10"/>
          </p:nvPr>
        </p:nvSpPr>
        <p:spPr/>
        <p:txBody>
          <a:bodyPr/>
          <a:lstStyle/>
          <a:p>
            <a:r>
              <a:rPr lang="fr-CA" dirty="0" smtClean="0"/>
              <a:t>Un sport d’équipe </a:t>
            </a:r>
          </a:p>
          <a:p>
            <a:endParaRPr lang="fr-CA" dirty="0"/>
          </a:p>
        </p:txBody>
      </p:sp>
      <p:sp>
        <p:nvSpPr>
          <p:cNvPr id="4" name="Espace réservé du texte 3"/>
          <p:cNvSpPr>
            <a:spLocks noGrp="1"/>
          </p:cNvSpPr>
          <p:nvPr>
            <p:ph type="body" sz="quarter" idx="11"/>
          </p:nvPr>
        </p:nvSpPr>
        <p:spPr/>
        <p:txBody>
          <a:bodyPr/>
          <a:lstStyle/>
          <a:p>
            <a:r>
              <a:rPr lang="fr-CA" dirty="0" smtClean="0"/>
              <a:t>Modèle EN TANDEM</a:t>
            </a:r>
            <a:endParaRPr lang="fr-CA" dirty="0"/>
          </a:p>
        </p:txBody>
      </p:sp>
      <p:sp>
        <p:nvSpPr>
          <p:cNvPr id="5" name="ZoneTexte 4"/>
          <p:cNvSpPr txBox="1"/>
          <p:nvPr/>
        </p:nvSpPr>
        <p:spPr>
          <a:xfrm>
            <a:off x="7277100" y="6419334"/>
            <a:ext cx="1670050"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39026648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106333" y="311984"/>
            <a:ext cx="4480560" cy="832430"/>
          </a:xfrm>
        </p:spPr>
        <p:txBody>
          <a:bodyPr/>
          <a:lstStyle/>
          <a:p>
            <a:r>
              <a:rPr lang="fr-CA" sz="2800" i="1" dirty="0" smtClean="0"/>
              <a:t>Modèle </a:t>
            </a:r>
            <a:br>
              <a:rPr lang="fr-CA" sz="2800" i="1" dirty="0" smtClean="0"/>
            </a:br>
            <a:r>
              <a:rPr lang="fr-CA" sz="2800" i="1" dirty="0" smtClean="0"/>
              <a:t>EN TANDEM</a:t>
            </a:r>
            <a:endParaRPr lang="fr-CA" sz="2800" i="1" dirty="0"/>
          </a:p>
        </p:txBody>
      </p:sp>
      <p:sp>
        <p:nvSpPr>
          <p:cNvPr id="8" name="ZoneTexte 7"/>
          <p:cNvSpPr txBox="1"/>
          <p:nvPr/>
        </p:nvSpPr>
        <p:spPr>
          <a:xfrm>
            <a:off x="2868204" y="1566272"/>
            <a:ext cx="184731" cy="707886"/>
          </a:xfrm>
          <a:prstGeom prst="rect">
            <a:avLst/>
          </a:prstGeom>
          <a:noFill/>
        </p:spPr>
        <p:txBody>
          <a:bodyPr wrap="none" rtlCol="0">
            <a:spAutoFit/>
          </a:bodyPr>
          <a:lstStyle/>
          <a:p>
            <a:endParaRPr lang="fr-CA" sz="2000" dirty="0"/>
          </a:p>
          <a:p>
            <a:endParaRPr lang="fr-CA" sz="2000"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669" y="2274158"/>
            <a:ext cx="6410431" cy="4507642"/>
          </a:xfrm>
          <a:prstGeom prst="rect">
            <a:avLst/>
          </a:prstGeom>
        </p:spPr>
      </p:pic>
      <p:sp>
        <p:nvSpPr>
          <p:cNvPr id="5" name="ZoneTexte 4"/>
          <p:cNvSpPr txBox="1"/>
          <p:nvPr/>
        </p:nvSpPr>
        <p:spPr>
          <a:xfrm>
            <a:off x="3592618" y="1320799"/>
            <a:ext cx="312906" cy="369332"/>
          </a:xfrm>
          <a:prstGeom prst="rect">
            <a:avLst/>
          </a:prstGeom>
          <a:noFill/>
        </p:spPr>
        <p:txBody>
          <a:bodyPr wrap="none" rtlCol="0">
            <a:spAutoFit/>
          </a:bodyPr>
          <a:lstStyle/>
          <a:p>
            <a:r>
              <a:rPr lang="fr-CA" dirty="0" smtClean="0"/>
              <a:t>. </a:t>
            </a:r>
            <a:endParaRPr lang="fr-CA" dirty="0"/>
          </a:p>
        </p:txBody>
      </p:sp>
      <p:sp>
        <p:nvSpPr>
          <p:cNvPr id="10" name="Carré corné 9"/>
          <p:cNvSpPr/>
          <p:nvPr/>
        </p:nvSpPr>
        <p:spPr>
          <a:xfrm>
            <a:off x="5402430" y="1320798"/>
            <a:ext cx="3528210" cy="3073461"/>
          </a:xfrm>
          <a:prstGeom prst="foldedCorner">
            <a:avLst/>
          </a:prstGeom>
          <a:solidFill>
            <a:srgbClr val="176B55"/>
          </a:solidFill>
        </p:spPr>
        <p:style>
          <a:lnRef idx="1">
            <a:schemeClr val="accent1"/>
          </a:lnRef>
          <a:fillRef idx="3">
            <a:schemeClr val="accent1"/>
          </a:fillRef>
          <a:effectRef idx="2">
            <a:schemeClr val="accent1"/>
          </a:effectRef>
          <a:fontRef idx="minor">
            <a:schemeClr val="lt1"/>
          </a:fontRef>
        </p:style>
        <p:txBody>
          <a:bodyPr rtlCol="0" anchor="ctr"/>
          <a:lstStyle/>
          <a:p>
            <a:endParaRPr lang="fr-CA" dirty="0" smtClean="0"/>
          </a:p>
          <a:p>
            <a:r>
              <a:rPr lang="fr-CA" sz="2000" b="1" u="sng" dirty="0" smtClean="0"/>
              <a:t>Tandem </a:t>
            </a:r>
            <a:r>
              <a:rPr lang="fr-CA" sz="2000" dirty="0" smtClean="0"/>
              <a:t>: Vélo conçu pour être actionné par </a:t>
            </a:r>
            <a:r>
              <a:rPr lang="fr-CA" sz="2000" dirty="0"/>
              <a:t>2 personnes simultanément.</a:t>
            </a:r>
          </a:p>
          <a:p>
            <a:endParaRPr lang="fr-CA" sz="2000" dirty="0"/>
          </a:p>
          <a:p>
            <a:r>
              <a:rPr lang="fr-CA" sz="2000" i="1" dirty="0"/>
              <a:t>Les 2 cyclistes pédalent à la même cadence,  </a:t>
            </a:r>
            <a:r>
              <a:rPr lang="fr-CA" sz="2000" i="1" dirty="0" smtClean="0"/>
              <a:t>leurs </a:t>
            </a:r>
            <a:r>
              <a:rPr lang="fr-CA" sz="2000" i="1" dirty="0"/>
              <a:t>pédaliers respectifs sont reliés </a:t>
            </a:r>
            <a:r>
              <a:rPr lang="fr-CA" sz="2000" i="1" dirty="0" smtClean="0"/>
              <a:t>par </a:t>
            </a:r>
            <a:r>
              <a:rPr lang="fr-CA" sz="2000" i="1" dirty="0"/>
              <a:t>une chaîne montée sur des </a:t>
            </a:r>
            <a:r>
              <a:rPr lang="fr-CA" sz="2000" i="1" dirty="0" smtClean="0"/>
              <a:t>plateaux de </a:t>
            </a:r>
            <a:r>
              <a:rPr lang="fr-CA" sz="2000" i="1" dirty="0"/>
              <a:t>taille </a:t>
            </a:r>
            <a:r>
              <a:rPr lang="fr-CA" sz="2000" i="1" dirty="0" smtClean="0"/>
              <a:t>identique.</a:t>
            </a:r>
            <a:endParaRPr lang="fr-CA" sz="2000" i="1" dirty="0"/>
          </a:p>
        </p:txBody>
      </p:sp>
      <p:sp>
        <p:nvSpPr>
          <p:cNvPr id="7" name="ZoneTexte 6"/>
          <p:cNvSpPr txBox="1"/>
          <p:nvPr/>
        </p:nvSpPr>
        <p:spPr>
          <a:xfrm>
            <a:off x="7277100" y="6419334"/>
            <a:ext cx="1670050"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37108590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093177" y="172671"/>
            <a:ext cx="4480560" cy="832430"/>
          </a:xfrm>
        </p:spPr>
        <p:txBody>
          <a:bodyPr/>
          <a:lstStyle/>
          <a:p>
            <a:r>
              <a:rPr lang="fr-CA" sz="2800" i="1" dirty="0" smtClean="0"/>
              <a:t>Modèle </a:t>
            </a:r>
            <a:br>
              <a:rPr lang="fr-CA" sz="2800" i="1" dirty="0" smtClean="0"/>
            </a:br>
            <a:r>
              <a:rPr lang="fr-CA" sz="2800" i="1" dirty="0" smtClean="0"/>
              <a:t>En Tandem</a:t>
            </a:r>
            <a:endParaRPr lang="fr-CA" sz="2800" i="1" dirty="0"/>
          </a:p>
        </p:txBody>
      </p:sp>
      <p:pic>
        <p:nvPicPr>
          <p:cNvPr id="1027" name="Picture 3" descr="C:\Program Files (x86)\Microsoft Office\MEDIA\CAGCAT10\j0185604.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6143" y="2387494"/>
            <a:ext cx="1081075" cy="1082146"/>
          </a:xfrm>
          <a:prstGeom prst="rect">
            <a:avLst/>
          </a:prstGeom>
          <a:noFill/>
          <a:extLst>
            <a:ext uri="{909E8E84-426E-40DD-AFC4-6F175D3DCCD1}">
              <a14:hiddenFill xmlns:a14="http://schemas.microsoft.com/office/drawing/2010/main">
                <a:solidFill>
                  <a:srgbClr val="FFFFFF"/>
                </a:solidFill>
              </a14:hiddenFill>
            </a:ext>
          </a:extLst>
        </p:spPr>
      </p:pic>
      <p:sp>
        <p:nvSpPr>
          <p:cNvPr id="16" name="Ellipse 15"/>
          <p:cNvSpPr/>
          <p:nvPr/>
        </p:nvSpPr>
        <p:spPr>
          <a:xfrm>
            <a:off x="6565900" y="4536356"/>
            <a:ext cx="2467750" cy="822960"/>
          </a:xfrm>
          <a:prstGeom prst="ellipse">
            <a:avLst/>
          </a:prstGeom>
          <a:solidFill>
            <a:srgbClr val="176B55"/>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fr-CA" dirty="0" smtClean="0">
                <a:solidFill>
                  <a:schemeClr val="bg1"/>
                </a:solidFill>
              </a:rPr>
              <a:t>Pharmacien communautaire</a:t>
            </a:r>
            <a:endParaRPr lang="fr-CA" dirty="0">
              <a:solidFill>
                <a:schemeClr val="bg1"/>
              </a:solidFill>
            </a:endParaRPr>
          </a:p>
        </p:txBody>
      </p:sp>
      <p:sp>
        <p:nvSpPr>
          <p:cNvPr id="18" name="Ellipse 17"/>
          <p:cNvSpPr/>
          <p:nvPr/>
        </p:nvSpPr>
        <p:spPr>
          <a:xfrm>
            <a:off x="1168367" y="4546516"/>
            <a:ext cx="2377440" cy="812800"/>
          </a:xfrm>
          <a:prstGeom prst="ellipse">
            <a:avLst/>
          </a:prstGeom>
          <a:solidFill>
            <a:srgbClr val="2C758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smtClean="0"/>
              <a:t>Pharmacien d’établissement</a:t>
            </a:r>
            <a:endParaRPr lang="fr-CA" dirty="0"/>
          </a:p>
        </p:txBody>
      </p:sp>
      <p:pic>
        <p:nvPicPr>
          <p:cNvPr id="1028" name="Picture 4" descr="C:\Program Files (x86)\Microsoft Office\MEDIA\CAGCAT10\j0235319.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6640" y="2197022"/>
            <a:ext cx="1432993" cy="1463091"/>
          </a:xfrm>
          <a:prstGeom prst="rect">
            <a:avLst/>
          </a:prstGeom>
          <a:noFill/>
          <a:extLst>
            <a:ext uri="{909E8E84-426E-40DD-AFC4-6F175D3DCCD1}">
              <a14:hiddenFill xmlns:a14="http://schemas.microsoft.com/office/drawing/2010/main">
                <a:solidFill>
                  <a:srgbClr val="FFFFFF"/>
                </a:solidFill>
              </a14:hiddenFill>
            </a:ext>
          </a:extLst>
        </p:spPr>
      </p:pic>
      <p:sp>
        <p:nvSpPr>
          <p:cNvPr id="2" name="Double flèche horizontale 1"/>
          <p:cNvSpPr/>
          <p:nvPr/>
        </p:nvSpPr>
        <p:spPr>
          <a:xfrm>
            <a:off x="3778471" y="2596681"/>
            <a:ext cx="2472723" cy="331886"/>
          </a:xfrm>
          <a:prstGeom prst="leftRightArrow">
            <a:avLst/>
          </a:prstGeom>
          <a:solidFill>
            <a:srgbClr val="E2F6E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3773" y="3769090"/>
            <a:ext cx="2084127" cy="1483249"/>
          </a:xfrm>
          <a:prstGeom prst="rect">
            <a:avLst/>
          </a:prstGeom>
        </p:spPr>
      </p:pic>
      <p:sp>
        <p:nvSpPr>
          <p:cNvPr id="5" name="Double flèche horizontale 4"/>
          <p:cNvSpPr/>
          <p:nvPr/>
        </p:nvSpPr>
        <p:spPr>
          <a:xfrm>
            <a:off x="3604717" y="4249651"/>
            <a:ext cx="2816893" cy="1396199"/>
          </a:xfrm>
          <a:prstGeom prst="leftRightArrow">
            <a:avLst/>
          </a:prstGeom>
          <a:solidFill>
            <a:srgbClr val="CDEF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0" name="ZoneTexte 9"/>
          <p:cNvSpPr txBox="1"/>
          <p:nvPr/>
        </p:nvSpPr>
        <p:spPr>
          <a:xfrm>
            <a:off x="7277100" y="6419334"/>
            <a:ext cx="1670050"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4497119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CA" dirty="0" smtClean="0"/>
              <a:t>Modèle : En Tandem</a:t>
            </a:r>
            <a:endParaRPr lang="fr-CA" dirty="0"/>
          </a:p>
        </p:txBody>
      </p:sp>
      <p:sp>
        <p:nvSpPr>
          <p:cNvPr id="3" name="Espace réservé du texte 2"/>
          <p:cNvSpPr>
            <a:spLocks noGrp="1"/>
          </p:cNvSpPr>
          <p:nvPr>
            <p:ph type="body" sz="quarter" idx="14"/>
          </p:nvPr>
        </p:nvSpPr>
        <p:spPr/>
        <p:txBody>
          <a:bodyPr/>
          <a:lstStyle/>
          <a:p>
            <a:pPr marL="0" indent="0">
              <a:buNone/>
            </a:pPr>
            <a:r>
              <a:rPr lang="fr-CA" dirty="0" smtClean="0"/>
              <a:t>Modèle plus complexe : </a:t>
            </a:r>
          </a:p>
          <a:p>
            <a:pPr lvl="1"/>
            <a:endParaRPr lang="fr-CA" dirty="0" smtClean="0"/>
          </a:p>
          <a:p>
            <a:pPr lvl="1"/>
            <a:r>
              <a:rPr lang="fr-CA" dirty="0" smtClean="0"/>
              <a:t>2 pharmaciens prennent soin simultanément du même patient;</a:t>
            </a:r>
          </a:p>
          <a:p>
            <a:pPr lvl="2"/>
            <a:r>
              <a:rPr lang="fr-CA" dirty="0"/>
              <a:t>L</a:t>
            </a:r>
            <a:r>
              <a:rPr lang="fr-CA" dirty="0" smtClean="0"/>
              <a:t>ien entre les pharmaciens = chaîne entre les pédaliers</a:t>
            </a:r>
          </a:p>
          <a:p>
            <a:pPr marL="457200" lvl="1" indent="0">
              <a:buNone/>
            </a:pPr>
            <a:endParaRPr lang="fr-CA" dirty="0" smtClean="0"/>
          </a:p>
          <a:p>
            <a:pPr lvl="1"/>
            <a:r>
              <a:rPr lang="fr-CA" dirty="0" smtClean="0"/>
              <a:t>Chevauchement des activités et partage des responsabilités;</a:t>
            </a:r>
          </a:p>
          <a:p>
            <a:pPr marL="457200" lvl="1" indent="0">
              <a:buNone/>
            </a:pPr>
            <a:endParaRPr lang="fr-CA" dirty="0" smtClean="0"/>
          </a:p>
          <a:p>
            <a:pPr lvl="1"/>
            <a:r>
              <a:rPr lang="fr-CA" dirty="0" smtClean="0"/>
              <a:t>Des tandems à 3 personnes et plus… ça existe !</a:t>
            </a:r>
          </a:p>
          <a:p>
            <a:pPr marL="457200" lvl="1" indent="0">
              <a:buNone/>
            </a:pPr>
            <a:endParaRPr lang="fr-CA" dirty="0" smtClean="0"/>
          </a:p>
          <a:p>
            <a:pPr lvl="1"/>
            <a:endParaRPr lang="fr-CA" dirty="0" smtClean="0"/>
          </a:p>
          <a:p>
            <a:pPr lvl="1"/>
            <a:endParaRPr lang="fr-CA" dirty="0" smtClean="0"/>
          </a:p>
          <a:p>
            <a:pPr lvl="1"/>
            <a:endParaRPr lang="fr-CA" dirty="0" smtClean="0"/>
          </a:p>
          <a:p>
            <a:pPr marL="0" indent="0">
              <a:buNone/>
            </a:pPr>
            <a:endParaRPr lang="fr-CA" dirty="0" smtClean="0"/>
          </a:p>
        </p:txBody>
      </p:sp>
      <p:sp>
        <p:nvSpPr>
          <p:cNvPr id="4" name="ZoneTexte 3"/>
          <p:cNvSpPr txBox="1"/>
          <p:nvPr/>
        </p:nvSpPr>
        <p:spPr>
          <a:xfrm>
            <a:off x="7277100" y="6419334"/>
            <a:ext cx="1670050"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37141935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CA" dirty="0" smtClean="0"/>
              <a:t>Modèle : En Tandem</a:t>
            </a:r>
            <a:endParaRPr lang="fr-CA" dirty="0"/>
          </a:p>
        </p:txBody>
      </p:sp>
      <p:sp>
        <p:nvSpPr>
          <p:cNvPr id="3" name="Espace réservé du texte 2"/>
          <p:cNvSpPr>
            <a:spLocks noGrp="1"/>
          </p:cNvSpPr>
          <p:nvPr>
            <p:ph type="body" sz="quarter" idx="14"/>
          </p:nvPr>
        </p:nvSpPr>
        <p:spPr/>
        <p:txBody>
          <a:bodyPr/>
          <a:lstStyle/>
          <a:p>
            <a:pPr marL="0" indent="0">
              <a:buNone/>
            </a:pPr>
            <a:r>
              <a:rPr lang="fr-CA" b="1" dirty="0" smtClean="0">
                <a:solidFill>
                  <a:schemeClr val="accent5"/>
                </a:solidFill>
              </a:rPr>
              <a:t>Défis :</a:t>
            </a:r>
          </a:p>
          <a:p>
            <a:pPr marL="0" indent="0">
              <a:buNone/>
            </a:pPr>
            <a:endParaRPr lang="fr-CA" dirty="0" smtClean="0"/>
          </a:p>
          <a:p>
            <a:pPr lvl="1"/>
            <a:r>
              <a:rPr lang="fr-CA" dirty="0" smtClean="0"/>
              <a:t>Qui fait quoi ?</a:t>
            </a:r>
          </a:p>
          <a:p>
            <a:pPr lvl="2"/>
            <a:r>
              <a:rPr lang="fr-CA" dirty="0" smtClean="0"/>
              <a:t>Éviter les bris dans les soins au patient</a:t>
            </a:r>
          </a:p>
          <a:p>
            <a:pPr lvl="2"/>
            <a:r>
              <a:rPr lang="fr-CA" dirty="0" smtClean="0"/>
              <a:t>Éviter le dédoublement des actions</a:t>
            </a:r>
          </a:p>
          <a:p>
            <a:pPr marL="914400" lvl="2" indent="0">
              <a:buNone/>
            </a:pPr>
            <a:endParaRPr lang="fr-CA" dirty="0" smtClean="0"/>
          </a:p>
          <a:p>
            <a:pPr lvl="1"/>
            <a:r>
              <a:rPr lang="fr-CA" dirty="0"/>
              <a:t>Travailler </a:t>
            </a:r>
            <a:r>
              <a:rPr lang="fr-CA" dirty="0" smtClean="0"/>
              <a:t>ensemble et avoir un objectif commun</a:t>
            </a:r>
          </a:p>
          <a:p>
            <a:pPr marL="457200" lvl="1" indent="0">
              <a:buNone/>
            </a:pPr>
            <a:endParaRPr lang="fr-CA" dirty="0"/>
          </a:p>
          <a:p>
            <a:pPr lvl="1"/>
            <a:r>
              <a:rPr lang="fr-CA" dirty="0" smtClean="0"/>
              <a:t>Communiquer</a:t>
            </a:r>
            <a:endParaRPr lang="fr-CA" dirty="0"/>
          </a:p>
          <a:p>
            <a:pPr marL="457200" lvl="1" indent="0">
              <a:buNone/>
            </a:pPr>
            <a:endParaRPr lang="fr-CA" dirty="0" smtClean="0"/>
          </a:p>
          <a:p>
            <a:pPr lvl="1"/>
            <a:endParaRPr lang="fr-CA" dirty="0" smtClean="0"/>
          </a:p>
          <a:p>
            <a:pPr lvl="1"/>
            <a:endParaRPr lang="fr-CA" dirty="0" smtClean="0"/>
          </a:p>
          <a:p>
            <a:pPr lvl="1"/>
            <a:endParaRPr lang="fr-CA" dirty="0" smtClean="0"/>
          </a:p>
          <a:p>
            <a:pPr marL="0" indent="0">
              <a:buNone/>
            </a:pPr>
            <a:endParaRPr lang="fr-CA" dirty="0" smtClean="0"/>
          </a:p>
        </p:txBody>
      </p:sp>
      <p:sp>
        <p:nvSpPr>
          <p:cNvPr id="4" name="ZoneTexte 3"/>
          <p:cNvSpPr txBox="1"/>
          <p:nvPr/>
        </p:nvSpPr>
        <p:spPr>
          <a:xfrm>
            <a:off x="7277100" y="6419334"/>
            <a:ext cx="1670050"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1231975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CA" dirty="0" smtClean="0"/>
              <a:t>Modèle : En Tandem</a:t>
            </a:r>
          </a:p>
          <a:p>
            <a:r>
              <a:rPr lang="fr-CA" dirty="0" smtClean="0">
                <a:solidFill>
                  <a:schemeClr val="accent5"/>
                </a:solidFill>
              </a:rPr>
              <a:t>Qui fait quoi ?</a:t>
            </a:r>
          </a:p>
          <a:p>
            <a:endParaRPr lang="fr-CA" dirty="0"/>
          </a:p>
          <a:p>
            <a:endParaRPr lang="fr-CA" dirty="0" smtClean="0"/>
          </a:p>
        </p:txBody>
      </p:sp>
      <p:sp>
        <p:nvSpPr>
          <p:cNvPr id="3" name="Espace réservé du texte 2"/>
          <p:cNvSpPr>
            <a:spLocks noGrp="1"/>
          </p:cNvSpPr>
          <p:nvPr>
            <p:ph type="body" sz="quarter" idx="14"/>
          </p:nvPr>
        </p:nvSpPr>
        <p:spPr>
          <a:xfrm>
            <a:off x="742950" y="2045698"/>
            <a:ext cx="8147050" cy="4103688"/>
          </a:xfrm>
        </p:spPr>
        <p:txBody>
          <a:bodyPr/>
          <a:lstStyle/>
          <a:p>
            <a:pPr marL="0" indent="0">
              <a:buNone/>
            </a:pPr>
            <a:r>
              <a:rPr lang="fr-CA" dirty="0" smtClean="0"/>
              <a:t>Le code de déontologie (article 36) : </a:t>
            </a:r>
          </a:p>
          <a:p>
            <a:pPr marL="457200" lvl="1" indent="0">
              <a:buNone/>
            </a:pPr>
            <a:r>
              <a:rPr lang="fr-CA" i="1" dirty="0" smtClean="0"/>
              <a:t>Le pharmacien </a:t>
            </a:r>
            <a:r>
              <a:rPr lang="fr-CA" i="1" dirty="0"/>
              <a:t>qui fournit des services pharmaceutiques à un patient est responsable d’assurer le suivi requis, à moins de s’être assuré qu’un confrère ou un autre professionnel l’ait pris en charge. </a:t>
            </a:r>
            <a:endParaRPr lang="fr-CA" i="1" dirty="0" smtClean="0"/>
          </a:p>
          <a:p>
            <a:pPr marL="457200" lvl="1" indent="0">
              <a:buNone/>
            </a:pPr>
            <a:endParaRPr lang="fr-CA" i="1" dirty="0" smtClean="0">
              <a:solidFill>
                <a:srgbClr val="2C758C"/>
              </a:solidFill>
            </a:endParaRPr>
          </a:p>
          <a:p>
            <a:pPr marL="0" indent="0" algn="ctr">
              <a:buNone/>
            </a:pPr>
            <a:endParaRPr lang="fr-CA" dirty="0">
              <a:solidFill>
                <a:srgbClr val="2C758C"/>
              </a:solidFill>
              <a:sym typeface="Wingdings" panose="05000000000000000000" pitchFamily="2" charset="2"/>
            </a:endParaRPr>
          </a:p>
          <a:p>
            <a:pPr marL="0" indent="0" algn="ctr">
              <a:buNone/>
            </a:pPr>
            <a:endParaRPr lang="fr-CA" dirty="0" smtClean="0"/>
          </a:p>
        </p:txBody>
      </p:sp>
      <p:sp>
        <p:nvSpPr>
          <p:cNvPr id="5" name="ZoneTexte 4"/>
          <p:cNvSpPr txBox="1"/>
          <p:nvPr/>
        </p:nvSpPr>
        <p:spPr>
          <a:xfrm>
            <a:off x="7277100" y="6419334"/>
            <a:ext cx="1670050"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36175514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CA" dirty="0" smtClean="0"/>
              <a:t>Modèle : En Tandem</a:t>
            </a:r>
          </a:p>
          <a:p>
            <a:r>
              <a:rPr lang="fr-CA" dirty="0" smtClean="0">
                <a:solidFill>
                  <a:schemeClr val="accent5"/>
                </a:solidFill>
              </a:rPr>
              <a:t>Qui fait quoi ?</a:t>
            </a:r>
          </a:p>
          <a:p>
            <a:endParaRPr lang="fr-CA" dirty="0"/>
          </a:p>
          <a:p>
            <a:endParaRPr lang="fr-CA" dirty="0" smtClean="0"/>
          </a:p>
        </p:txBody>
      </p:sp>
      <p:sp>
        <p:nvSpPr>
          <p:cNvPr id="3" name="Espace réservé du texte 2"/>
          <p:cNvSpPr>
            <a:spLocks noGrp="1"/>
          </p:cNvSpPr>
          <p:nvPr>
            <p:ph type="body" sz="quarter" idx="14"/>
          </p:nvPr>
        </p:nvSpPr>
        <p:spPr>
          <a:xfrm>
            <a:off x="742950" y="2045698"/>
            <a:ext cx="8147050" cy="4103688"/>
          </a:xfrm>
        </p:spPr>
        <p:txBody>
          <a:bodyPr/>
          <a:lstStyle/>
          <a:p>
            <a:pPr marL="0" indent="0">
              <a:buNone/>
            </a:pPr>
            <a:r>
              <a:rPr lang="fr-CA" dirty="0" smtClean="0"/>
              <a:t>Le code de déontologie (article 36) : </a:t>
            </a:r>
          </a:p>
          <a:p>
            <a:pPr marL="457200" lvl="1" indent="0">
              <a:buNone/>
            </a:pPr>
            <a:r>
              <a:rPr lang="fr-CA" i="1" dirty="0" smtClean="0"/>
              <a:t>Le pharmacien </a:t>
            </a:r>
            <a:r>
              <a:rPr lang="fr-CA" i="1" dirty="0"/>
              <a:t>qui fournit des services pharmaceutiques à un patient est responsable d’assurer le suivi requis, à moins de s’être assuré qu’un confrère ou un autre professionnel l’ait pris en charge. </a:t>
            </a:r>
            <a:endParaRPr lang="fr-CA" i="1" dirty="0" smtClean="0"/>
          </a:p>
          <a:p>
            <a:pPr marL="457200" lvl="1" indent="0">
              <a:buNone/>
            </a:pPr>
            <a:endParaRPr lang="fr-CA" i="1" dirty="0" smtClean="0">
              <a:solidFill>
                <a:srgbClr val="2C758C"/>
              </a:solidFill>
            </a:endParaRPr>
          </a:p>
          <a:p>
            <a:pPr marL="0" indent="0" algn="ctr">
              <a:buNone/>
            </a:pPr>
            <a:r>
              <a:rPr lang="fr-CA" dirty="0" smtClean="0">
                <a:solidFill>
                  <a:srgbClr val="2C758C"/>
                </a:solidFill>
                <a:sym typeface="Wingdings" panose="05000000000000000000" pitchFamily="2" charset="2"/>
              </a:rPr>
              <a:t></a:t>
            </a:r>
            <a:endParaRPr lang="fr-CA" dirty="0" smtClean="0"/>
          </a:p>
        </p:txBody>
      </p:sp>
      <p:sp>
        <p:nvSpPr>
          <p:cNvPr id="5" name="ZoneTexte 4"/>
          <p:cNvSpPr txBox="1"/>
          <p:nvPr/>
        </p:nvSpPr>
        <p:spPr>
          <a:xfrm>
            <a:off x="7277100" y="6419334"/>
            <a:ext cx="1670050" cy="369332"/>
          </a:xfrm>
          <a:prstGeom prst="rect">
            <a:avLst/>
          </a:prstGeom>
          <a:solidFill>
            <a:schemeClr val="bg1"/>
          </a:solidFill>
        </p:spPr>
        <p:txBody>
          <a:bodyPr wrap="square" rtlCol="0">
            <a:spAutoFit/>
          </a:bodyPr>
          <a:lstStyle/>
          <a:p>
            <a:endParaRPr lang="fr-FR" dirty="0"/>
          </a:p>
        </p:txBody>
      </p:sp>
      <p:sp>
        <p:nvSpPr>
          <p:cNvPr id="4" name="Carré corné 3"/>
          <p:cNvSpPr/>
          <p:nvPr/>
        </p:nvSpPr>
        <p:spPr>
          <a:xfrm>
            <a:off x="5631180" y="3797300"/>
            <a:ext cx="2978150" cy="2781300"/>
          </a:xfrm>
          <a:prstGeom prst="foldedCorner">
            <a:avLst/>
          </a:prstGeom>
          <a:solidFill>
            <a:srgbClr val="2C758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b="1" i="1" dirty="0" smtClean="0"/>
          </a:p>
          <a:p>
            <a:pPr algn="ctr"/>
            <a:r>
              <a:rPr lang="fr-CA" i="1" dirty="0" smtClean="0"/>
              <a:t>Peu </a:t>
            </a:r>
            <a:r>
              <a:rPr lang="fr-CA" i="1" dirty="0"/>
              <a:t>importe le médicament en cause et le type de clientèle, le pharmacien impliqué dans le traitement d’un patient a </a:t>
            </a:r>
            <a:r>
              <a:rPr lang="fr-CA" b="1" i="1" dirty="0"/>
              <a:t>l’obligation légale </a:t>
            </a:r>
            <a:r>
              <a:rPr lang="fr-CA" i="1" dirty="0"/>
              <a:t>de </a:t>
            </a:r>
            <a:r>
              <a:rPr lang="fr-CA" b="1" i="1" dirty="0"/>
              <a:t>surveiller</a:t>
            </a:r>
            <a:r>
              <a:rPr lang="fr-CA" i="1" dirty="0"/>
              <a:t> la thérapie de ce patient </a:t>
            </a:r>
            <a:r>
              <a:rPr lang="fr-CA" b="1" i="1" u="sng" dirty="0" smtClean="0"/>
              <a:t>OU</a:t>
            </a:r>
            <a:r>
              <a:rPr lang="fr-CA" b="1" i="1" dirty="0" smtClean="0"/>
              <a:t> </a:t>
            </a:r>
            <a:r>
              <a:rPr lang="fr-CA" i="1" dirty="0"/>
              <a:t>de </a:t>
            </a:r>
            <a:r>
              <a:rPr lang="fr-CA" b="1" i="1" dirty="0"/>
              <a:t>s’assurer </a:t>
            </a:r>
            <a:r>
              <a:rPr lang="fr-CA" i="1" dirty="0"/>
              <a:t>que la surveillance est </a:t>
            </a:r>
            <a:r>
              <a:rPr lang="fr-CA" b="1" i="1" dirty="0"/>
              <a:t>réalisée par un confrère.</a:t>
            </a:r>
          </a:p>
        </p:txBody>
      </p:sp>
    </p:spTree>
    <p:extLst>
      <p:ext uri="{BB962C8B-B14F-4D97-AF65-F5344CB8AC3E}">
        <p14:creationId xmlns:p14="http://schemas.microsoft.com/office/powerpoint/2010/main" val="139987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519430" y="565574"/>
            <a:ext cx="8147050" cy="920750"/>
          </a:xfrm>
        </p:spPr>
        <p:txBody>
          <a:bodyPr/>
          <a:lstStyle/>
          <a:p>
            <a:r>
              <a:rPr lang="fr-CA" dirty="0" smtClean="0"/>
              <a:t>Modèle : En Tandem</a:t>
            </a:r>
          </a:p>
          <a:p>
            <a:r>
              <a:rPr lang="fr-CA" dirty="0" smtClean="0"/>
              <a:t>Qui fait Quoi ?</a:t>
            </a:r>
            <a:endParaRPr lang="fr-CA" dirty="0"/>
          </a:p>
        </p:txBody>
      </p:sp>
      <p:sp>
        <p:nvSpPr>
          <p:cNvPr id="3" name="Espace réservé du texte 2"/>
          <p:cNvSpPr>
            <a:spLocks noGrp="1"/>
          </p:cNvSpPr>
          <p:nvPr>
            <p:ph type="body" sz="quarter" idx="14"/>
          </p:nvPr>
        </p:nvSpPr>
        <p:spPr>
          <a:xfrm>
            <a:off x="742949" y="1895475"/>
            <a:ext cx="8505553" cy="4103688"/>
          </a:xfrm>
        </p:spPr>
        <p:txBody>
          <a:bodyPr/>
          <a:lstStyle/>
          <a:p>
            <a:pPr marL="0" indent="0">
              <a:buNone/>
            </a:pPr>
            <a:r>
              <a:rPr lang="fr-CA" b="1" dirty="0" smtClean="0"/>
              <a:t>Clarifier les rôles et les responsabilités de chacun</a:t>
            </a:r>
          </a:p>
          <a:p>
            <a:pPr marL="0" indent="0">
              <a:buNone/>
            </a:pPr>
            <a:r>
              <a:rPr lang="fr-CA" dirty="0" smtClean="0"/>
              <a:t> </a:t>
            </a:r>
          </a:p>
          <a:p>
            <a:pPr lvl="1"/>
            <a:r>
              <a:rPr lang="fr-CA" dirty="0" smtClean="0"/>
              <a:t>Éviter les bris dans les soins au patient;</a:t>
            </a:r>
          </a:p>
          <a:p>
            <a:pPr lvl="2"/>
            <a:r>
              <a:rPr lang="fr-CA" dirty="0" smtClean="0"/>
              <a:t>Ne jamais assumer qu’une tâche est réalisée par un confrère</a:t>
            </a:r>
          </a:p>
          <a:p>
            <a:pPr marL="914400" lvl="2" indent="0">
              <a:buNone/>
            </a:pPr>
            <a:endParaRPr lang="fr-CA" dirty="0" smtClean="0"/>
          </a:p>
          <a:p>
            <a:pPr lvl="1"/>
            <a:r>
              <a:rPr lang="fr-CA" dirty="0" smtClean="0"/>
              <a:t>Éviter le dédoublement des actions;</a:t>
            </a:r>
          </a:p>
          <a:p>
            <a:pPr lvl="2"/>
            <a:r>
              <a:rPr lang="fr-CA" dirty="0" smtClean="0"/>
              <a:t>Afin d’être plus efficient en équipe</a:t>
            </a:r>
          </a:p>
          <a:p>
            <a:pPr marL="914400" lvl="2" indent="0">
              <a:buNone/>
            </a:pPr>
            <a:endParaRPr lang="fr-CA" dirty="0" smtClean="0"/>
          </a:p>
          <a:p>
            <a:pPr lvl="1"/>
            <a:r>
              <a:rPr lang="fr-CA" dirty="0" smtClean="0"/>
              <a:t>Éviter que 2 pharmaciens établissent 2 façons de faire différentes/fournissent 2 informations différentes.</a:t>
            </a:r>
          </a:p>
          <a:p>
            <a:pPr lvl="2"/>
            <a:r>
              <a:rPr lang="fr-CA" dirty="0" smtClean="0"/>
              <a:t>Pour que le message au patient soit conséquent</a:t>
            </a:r>
          </a:p>
          <a:p>
            <a:pPr lvl="1"/>
            <a:endParaRPr lang="fr-CA" dirty="0" smtClean="0"/>
          </a:p>
          <a:p>
            <a:pPr lvl="1"/>
            <a:endParaRPr lang="fr-CA" dirty="0" smtClean="0"/>
          </a:p>
          <a:p>
            <a:endParaRPr lang="fr-CA" dirty="0" smtClean="0"/>
          </a:p>
          <a:p>
            <a:pPr marL="0" indent="0">
              <a:buNone/>
            </a:pPr>
            <a:endParaRPr lang="fr-CA" dirty="0" smtClean="0">
              <a:solidFill>
                <a:srgbClr val="2C758C"/>
              </a:solidFill>
              <a:sym typeface="Wingdings" panose="05000000000000000000" pitchFamily="2" charset="2"/>
            </a:endParaRPr>
          </a:p>
          <a:p>
            <a:pPr marL="0" indent="0">
              <a:buNone/>
            </a:pPr>
            <a:endParaRPr lang="fr-CA" b="1" dirty="0" smtClean="0">
              <a:solidFill>
                <a:srgbClr val="2C758C"/>
              </a:solidFill>
              <a:sym typeface="Wingdings" panose="05000000000000000000" pitchFamily="2" charset="2"/>
            </a:endParaRPr>
          </a:p>
          <a:p>
            <a:pPr marL="0" indent="0">
              <a:buNone/>
            </a:pPr>
            <a:endParaRPr lang="fr-CA" b="1" dirty="0" smtClean="0">
              <a:solidFill>
                <a:srgbClr val="2C758C"/>
              </a:solidFill>
              <a:sym typeface="Wingdings" panose="05000000000000000000" pitchFamily="2" charset="2"/>
            </a:endParaRPr>
          </a:p>
          <a:p>
            <a:pPr marL="0" indent="0">
              <a:buNone/>
            </a:pPr>
            <a:endParaRPr lang="fr-CA" b="1" dirty="0">
              <a:solidFill>
                <a:srgbClr val="2C758C"/>
              </a:solidFill>
              <a:sym typeface="Wingdings" panose="05000000000000000000" pitchFamily="2" charset="2"/>
            </a:endParaRPr>
          </a:p>
          <a:p>
            <a:pPr marL="0" indent="0">
              <a:buNone/>
            </a:pPr>
            <a:endParaRPr lang="fr-CA" b="1" dirty="0" smtClean="0"/>
          </a:p>
          <a:p>
            <a:pPr lvl="1"/>
            <a:endParaRPr lang="fr-CA" dirty="0" smtClean="0"/>
          </a:p>
          <a:p>
            <a:pPr lvl="1"/>
            <a:endParaRPr lang="fr-CA" dirty="0" smtClean="0"/>
          </a:p>
          <a:p>
            <a:pPr marL="0" indent="0">
              <a:buNone/>
            </a:pPr>
            <a:endParaRPr lang="fr-CA" dirty="0" smtClean="0"/>
          </a:p>
        </p:txBody>
      </p:sp>
      <p:sp>
        <p:nvSpPr>
          <p:cNvPr id="4" name="ZoneTexte 3"/>
          <p:cNvSpPr txBox="1"/>
          <p:nvPr/>
        </p:nvSpPr>
        <p:spPr>
          <a:xfrm>
            <a:off x="7277100" y="6419334"/>
            <a:ext cx="1670050"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900410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CA" dirty="0" smtClean="0"/>
              <a:t>Objectifs</a:t>
            </a:r>
            <a:endParaRPr lang="fr-CA" dirty="0"/>
          </a:p>
        </p:txBody>
      </p:sp>
      <p:sp>
        <p:nvSpPr>
          <p:cNvPr id="3" name="Espace réservé du texte 2"/>
          <p:cNvSpPr>
            <a:spLocks noGrp="1"/>
          </p:cNvSpPr>
          <p:nvPr>
            <p:ph type="body" sz="quarter" idx="14"/>
          </p:nvPr>
        </p:nvSpPr>
        <p:spPr>
          <a:xfrm>
            <a:off x="742950" y="1895475"/>
            <a:ext cx="8147050" cy="4103688"/>
          </a:xfrm>
        </p:spPr>
        <p:txBody>
          <a:bodyPr/>
          <a:lstStyle/>
          <a:p>
            <a:pPr marL="0">
              <a:spcBef>
                <a:spcPts val="0"/>
              </a:spcBef>
              <a:spcAft>
                <a:spcPts val="0"/>
              </a:spcAft>
            </a:pPr>
            <a:endParaRPr lang="fr-CA" sz="2000" i="1" dirty="0" smtClean="0">
              <a:latin typeface="Calibri"/>
            </a:endParaRPr>
          </a:p>
          <a:p>
            <a:pPr marL="0">
              <a:spcBef>
                <a:spcPts val="0"/>
              </a:spcBef>
              <a:spcAft>
                <a:spcPts val="0"/>
              </a:spcAft>
            </a:pPr>
            <a:r>
              <a:rPr lang="fr-CA" sz="2000" i="1" dirty="0" smtClean="0">
                <a:latin typeface="Calibri"/>
              </a:rPr>
              <a:t>Se </a:t>
            </a:r>
            <a:r>
              <a:rPr lang="fr-CA" sz="2000" i="1" dirty="0">
                <a:latin typeface="Calibri"/>
              </a:rPr>
              <a:t>familiariser avec les principes de continuité des soins lorsque plusieurs pharmaciens sont impliqués auprès d'un même </a:t>
            </a:r>
            <a:r>
              <a:rPr lang="fr-CA" sz="2000" i="1" dirty="0" smtClean="0">
                <a:latin typeface="Calibri"/>
              </a:rPr>
              <a:t>patient.</a:t>
            </a:r>
          </a:p>
          <a:p>
            <a:pPr marL="0" indent="0">
              <a:spcBef>
                <a:spcPts val="0"/>
              </a:spcBef>
              <a:spcAft>
                <a:spcPts val="0"/>
              </a:spcAft>
              <a:buNone/>
            </a:pPr>
            <a:endParaRPr lang="fr-CA" sz="2000" dirty="0" smtClean="0">
              <a:latin typeface="Calibri"/>
            </a:endParaRPr>
          </a:p>
          <a:p>
            <a:pPr marL="0">
              <a:spcBef>
                <a:spcPts val="0"/>
              </a:spcBef>
              <a:spcAft>
                <a:spcPts val="0"/>
              </a:spcAft>
            </a:pPr>
            <a:r>
              <a:rPr lang="fr-CA" sz="2000" i="1" dirty="0">
                <a:latin typeface="Calibri"/>
              </a:rPr>
              <a:t>R</a:t>
            </a:r>
            <a:r>
              <a:rPr lang="fr-CA" sz="2000" i="1" dirty="0" smtClean="0">
                <a:latin typeface="Calibri"/>
              </a:rPr>
              <a:t>éfléchir </a:t>
            </a:r>
            <a:r>
              <a:rPr lang="fr-CA" sz="2000" i="1" dirty="0">
                <a:latin typeface="Calibri"/>
              </a:rPr>
              <a:t>aux responsabilités de chaque </a:t>
            </a:r>
            <a:r>
              <a:rPr lang="fr-CA" sz="2000" i="1" dirty="0" smtClean="0">
                <a:latin typeface="Calibri"/>
              </a:rPr>
              <a:t>pharmacien impliqué </a:t>
            </a:r>
            <a:r>
              <a:rPr lang="fr-CA" sz="2000" i="1" dirty="0">
                <a:latin typeface="Calibri"/>
              </a:rPr>
              <a:t>auprès du patient</a:t>
            </a:r>
            <a:r>
              <a:rPr lang="fr-CA" sz="2000" i="1" dirty="0" smtClean="0">
                <a:latin typeface="Calibri"/>
              </a:rPr>
              <a:t>.</a:t>
            </a:r>
          </a:p>
          <a:p>
            <a:pPr marL="0" indent="0">
              <a:spcBef>
                <a:spcPts val="0"/>
              </a:spcBef>
              <a:spcAft>
                <a:spcPts val="0"/>
              </a:spcAft>
              <a:buNone/>
            </a:pPr>
            <a:endParaRPr lang="fr-CA" sz="2000" dirty="0">
              <a:latin typeface="Calibri"/>
            </a:endParaRPr>
          </a:p>
          <a:p>
            <a:pPr marL="0">
              <a:spcBef>
                <a:spcPts val="0"/>
              </a:spcBef>
              <a:spcAft>
                <a:spcPts val="0"/>
              </a:spcAft>
            </a:pPr>
            <a:r>
              <a:rPr lang="fr-CA" sz="2000" i="1" dirty="0" smtClean="0">
                <a:latin typeface="Calibri"/>
              </a:rPr>
              <a:t>Discuter </a:t>
            </a:r>
            <a:r>
              <a:rPr lang="fr-CA" sz="2000" i="1" dirty="0">
                <a:latin typeface="Calibri"/>
              </a:rPr>
              <a:t>des mesures à mettre en place pour assurer la continuité des soins et sécuriser les processus</a:t>
            </a:r>
            <a:r>
              <a:rPr lang="fr-CA" sz="2000" i="1" dirty="0" smtClean="0">
                <a:latin typeface="Calibri"/>
              </a:rPr>
              <a:t>.</a:t>
            </a:r>
          </a:p>
          <a:p>
            <a:pPr marL="0" indent="0">
              <a:spcBef>
                <a:spcPts val="0"/>
              </a:spcBef>
              <a:spcAft>
                <a:spcPts val="0"/>
              </a:spcAft>
              <a:buNone/>
            </a:pPr>
            <a:endParaRPr lang="fr-CA" sz="2000" dirty="0">
              <a:latin typeface="Calibri"/>
            </a:endParaRPr>
          </a:p>
          <a:p>
            <a:pPr marL="0">
              <a:spcBef>
                <a:spcPts val="0"/>
              </a:spcBef>
              <a:spcAft>
                <a:spcPts val="0"/>
              </a:spcAft>
            </a:pPr>
            <a:r>
              <a:rPr lang="fr-CA" sz="2000" i="1" dirty="0" smtClean="0">
                <a:latin typeface="Calibri"/>
              </a:rPr>
              <a:t>Discuter </a:t>
            </a:r>
            <a:r>
              <a:rPr lang="fr-CA" sz="2000" i="1" dirty="0">
                <a:latin typeface="Calibri"/>
              </a:rPr>
              <a:t>des différents modèles de collaboration </a:t>
            </a:r>
            <a:r>
              <a:rPr lang="fr-CA" sz="2000" i="1" dirty="0" smtClean="0">
                <a:latin typeface="Calibri"/>
              </a:rPr>
              <a:t>intra professionnelle </a:t>
            </a:r>
            <a:r>
              <a:rPr lang="fr-CA" sz="2000" i="1" dirty="0">
                <a:latin typeface="Calibri"/>
              </a:rPr>
              <a:t>et de l'importance de la communication entre les intervenants.</a:t>
            </a:r>
            <a:endParaRPr lang="fr-CA" sz="2000" dirty="0">
              <a:latin typeface="Calibri"/>
            </a:endParaRPr>
          </a:p>
          <a:p>
            <a:pPr marL="0" indent="0">
              <a:spcBef>
                <a:spcPts val="0"/>
              </a:spcBef>
              <a:spcAft>
                <a:spcPts val="0"/>
              </a:spcAft>
              <a:buNone/>
            </a:pPr>
            <a:r>
              <a:rPr lang="fr-CA" sz="2000" i="1" dirty="0">
                <a:latin typeface="Calibri"/>
              </a:rPr>
              <a:t/>
            </a:r>
            <a:br>
              <a:rPr lang="fr-CA" sz="2000" i="1" dirty="0">
                <a:latin typeface="Calibri"/>
              </a:rPr>
            </a:br>
            <a:endParaRPr lang="fr-CA" sz="2000" dirty="0">
              <a:latin typeface="Calibri"/>
            </a:endParaRPr>
          </a:p>
          <a:p>
            <a:pPr marL="0" indent="0">
              <a:buNone/>
            </a:pPr>
            <a:endParaRPr lang="fr-CA" dirty="0"/>
          </a:p>
        </p:txBody>
      </p:sp>
      <p:sp>
        <p:nvSpPr>
          <p:cNvPr id="5" name="ZoneTexte 4"/>
          <p:cNvSpPr txBox="1"/>
          <p:nvPr/>
        </p:nvSpPr>
        <p:spPr>
          <a:xfrm>
            <a:off x="7277100" y="6419334"/>
            <a:ext cx="1670050"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496946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CA" dirty="0" smtClean="0"/>
              <a:t>Modèle : En Tandem</a:t>
            </a:r>
            <a:endParaRPr lang="fr-CA" dirty="0"/>
          </a:p>
        </p:txBody>
      </p:sp>
      <p:sp>
        <p:nvSpPr>
          <p:cNvPr id="3" name="Espace réservé du texte 2"/>
          <p:cNvSpPr>
            <a:spLocks noGrp="1"/>
          </p:cNvSpPr>
          <p:nvPr>
            <p:ph type="body" sz="quarter" idx="14"/>
          </p:nvPr>
        </p:nvSpPr>
        <p:spPr>
          <a:xfrm>
            <a:off x="742949" y="1895475"/>
            <a:ext cx="8505553" cy="4103688"/>
          </a:xfrm>
        </p:spPr>
        <p:txBody>
          <a:bodyPr/>
          <a:lstStyle/>
          <a:p>
            <a:pPr marL="0" indent="0">
              <a:buNone/>
            </a:pPr>
            <a:r>
              <a:rPr lang="fr-CA" b="1" dirty="0" smtClean="0">
                <a:solidFill>
                  <a:schemeClr val="accent5"/>
                </a:solidFill>
              </a:rPr>
              <a:t>Travailler ensemble et avoir un objectif commun</a:t>
            </a:r>
          </a:p>
          <a:p>
            <a:pPr marL="0" indent="0">
              <a:buNone/>
            </a:pPr>
            <a:endParaRPr lang="fr-CA" dirty="0" smtClean="0">
              <a:solidFill>
                <a:srgbClr val="2C758C"/>
              </a:solidFill>
              <a:sym typeface="Wingdings" panose="05000000000000000000" pitchFamily="2" charset="2"/>
            </a:endParaRPr>
          </a:p>
          <a:p>
            <a:endParaRPr lang="fr-CA" sz="2000" b="1" dirty="0" smtClean="0">
              <a:sym typeface="Wingdings" panose="05000000000000000000" pitchFamily="2" charset="2"/>
            </a:endParaRPr>
          </a:p>
          <a:p>
            <a:endParaRPr lang="fr-CA" sz="2000" dirty="0" smtClean="0">
              <a:sym typeface="Wingdings" panose="05000000000000000000" pitchFamily="2" charset="2"/>
            </a:endParaRPr>
          </a:p>
          <a:p>
            <a:endParaRPr lang="fr-CA" sz="2000" dirty="0">
              <a:sym typeface="Wingdings" panose="05000000000000000000" pitchFamily="2" charset="2"/>
            </a:endParaRPr>
          </a:p>
          <a:p>
            <a:endParaRPr lang="fr-CA" sz="2000" dirty="0" smtClean="0">
              <a:sym typeface="Wingdings" panose="05000000000000000000" pitchFamily="2" charset="2"/>
            </a:endParaRPr>
          </a:p>
          <a:p>
            <a:endParaRPr lang="fr-CA" sz="2000" dirty="0" smtClean="0">
              <a:sym typeface="Wingdings" panose="05000000000000000000" pitchFamily="2" charset="2"/>
            </a:endParaRPr>
          </a:p>
          <a:p>
            <a:r>
              <a:rPr lang="fr-CA" sz="2000" dirty="0" smtClean="0">
                <a:sym typeface="Wingdings" panose="05000000000000000000" pitchFamily="2" charset="2"/>
              </a:rPr>
              <a:t>Difficile au début;</a:t>
            </a:r>
          </a:p>
          <a:p>
            <a:r>
              <a:rPr lang="fr-CA" sz="2000" dirty="0" smtClean="0">
                <a:sym typeface="Wingdings" panose="05000000000000000000" pitchFamily="2" charset="2"/>
              </a:rPr>
              <a:t>Possible que ça soit moins rapide au début; </a:t>
            </a:r>
          </a:p>
          <a:p>
            <a:r>
              <a:rPr lang="fr-CA" sz="2000" dirty="0" smtClean="0">
                <a:sym typeface="Wingdings" panose="05000000000000000000" pitchFamily="2" charset="2"/>
              </a:rPr>
              <a:t>Sensation de faire les choses pour rien ou d’être contre-productif;</a:t>
            </a:r>
          </a:p>
          <a:p>
            <a:r>
              <a:rPr lang="fr-CA" sz="2000" dirty="0" smtClean="0">
                <a:sym typeface="Wingdings" panose="05000000000000000000" pitchFamily="2" charset="2"/>
              </a:rPr>
              <a:t>Demande des ajustements.</a:t>
            </a:r>
          </a:p>
          <a:p>
            <a:pPr marL="0" indent="0">
              <a:buNone/>
            </a:pPr>
            <a:endParaRPr lang="fr-CA" sz="2000" b="1" dirty="0" smtClean="0">
              <a:sym typeface="Wingdings" panose="05000000000000000000" pitchFamily="2" charset="2"/>
            </a:endParaRPr>
          </a:p>
          <a:p>
            <a:endParaRPr lang="fr-CA" b="1" dirty="0">
              <a:solidFill>
                <a:srgbClr val="2C758C"/>
              </a:solidFill>
              <a:sym typeface="Wingdings" panose="05000000000000000000" pitchFamily="2" charset="2"/>
            </a:endParaRPr>
          </a:p>
          <a:p>
            <a:pPr marL="0" indent="0">
              <a:buNone/>
            </a:pPr>
            <a:endParaRPr lang="fr-CA" b="1" dirty="0" smtClean="0">
              <a:solidFill>
                <a:srgbClr val="2C758C"/>
              </a:solidFill>
              <a:sym typeface="Wingdings" panose="05000000000000000000" pitchFamily="2" charset="2"/>
            </a:endParaRPr>
          </a:p>
          <a:p>
            <a:pPr marL="0" indent="0">
              <a:buNone/>
            </a:pPr>
            <a:endParaRPr lang="fr-CA" b="1" dirty="0" smtClean="0">
              <a:solidFill>
                <a:srgbClr val="2C758C"/>
              </a:solidFill>
              <a:sym typeface="Wingdings" panose="05000000000000000000" pitchFamily="2" charset="2"/>
            </a:endParaRPr>
          </a:p>
          <a:p>
            <a:pPr marL="0" indent="0">
              <a:buNone/>
            </a:pPr>
            <a:endParaRPr lang="fr-CA" b="1" dirty="0">
              <a:solidFill>
                <a:srgbClr val="2C758C"/>
              </a:solidFill>
              <a:sym typeface="Wingdings" panose="05000000000000000000" pitchFamily="2" charset="2"/>
            </a:endParaRPr>
          </a:p>
          <a:p>
            <a:pPr marL="0" indent="0">
              <a:buNone/>
            </a:pPr>
            <a:endParaRPr lang="fr-CA" b="1" dirty="0" smtClean="0"/>
          </a:p>
          <a:p>
            <a:pPr lvl="1"/>
            <a:endParaRPr lang="fr-CA" dirty="0" smtClean="0"/>
          </a:p>
          <a:p>
            <a:pPr lvl="1"/>
            <a:endParaRPr lang="fr-CA" dirty="0" smtClean="0"/>
          </a:p>
          <a:p>
            <a:pPr marL="0" indent="0">
              <a:buNone/>
            </a:pPr>
            <a:endParaRPr lang="fr-CA" dirty="0" smtClean="0"/>
          </a:p>
        </p:txBody>
      </p:sp>
      <p:sp>
        <p:nvSpPr>
          <p:cNvPr id="4" name="Carré corné 3"/>
          <p:cNvSpPr/>
          <p:nvPr/>
        </p:nvSpPr>
        <p:spPr>
          <a:xfrm>
            <a:off x="1809750" y="2546348"/>
            <a:ext cx="5334000" cy="1863725"/>
          </a:xfrm>
          <a:prstGeom prst="foldedCorner">
            <a:avLst/>
          </a:prstGeom>
          <a:solidFill>
            <a:srgbClr val="CDEFDE"/>
          </a:solidFill>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endParaRPr lang="fr-CA" sz="2000" b="1" dirty="0" smtClean="0">
              <a:solidFill>
                <a:srgbClr val="2C758C"/>
              </a:solidFill>
              <a:sym typeface="Wingdings" panose="05000000000000000000" pitchFamily="2" charset="2"/>
            </a:endParaRPr>
          </a:p>
          <a:p>
            <a:pPr marL="0" indent="0" algn="ctr">
              <a:buNone/>
            </a:pPr>
            <a:r>
              <a:rPr lang="fr-CA" sz="2000" b="1" dirty="0" smtClean="0">
                <a:solidFill>
                  <a:srgbClr val="2C758C"/>
                </a:solidFill>
                <a:sym typeface="Wingdings" panose="05000000000000000000" pitchFamily="2" charset="2"/>
              </a:rPr>
              <a:t>Apprendre </a:t>
            </a:r>
            <a:r>
              <a:rPr lang="fr-CA" sz="2000" b="1" dirty="0">
                <a:solidFill>
                  <a:srgbClr val="2C758C"/>
                </a:solidFill>
                <a:sym typeface="Wingdings" panose="05000000000000000000" pitchFamily="2" charset="2"/>
              </a:rPr>
              <a:t>à faire du tandem et pédaler ensemble </a:t>
            </a:r>
          </a:p>
          <a:p>
            <a:pPr marL="0" indent="0" algn="ctr">
              <a:buNone/>
            </a:pPr>
            <a:r>
              <a:rPr lang="fr-CA" sz="2800" b="1" dirty="0">
                <a:solidFill>
                  <a:srgbClr val="2C758C"/>
                </a:solidFill>
                <a:sym typeface="Wingdings" panose="05000000000000000000" pitchFamily="2" charset="2"/>
              </a:rPr>
              <a:t>=</a:t>
            </a:r>
          </a:p>
          <a:p>
            <a:pPr marL="0" indent="0" algn="ctr">
              <a:buNone/>
            </a:pPr>
            <a:r>
              <a:rPr lang="fr-CA" sz="2000" b="1" dirty="0">
                <a:solidFill>
                  <a:srgbClr val="2C758C"/>
                </a:solidFill>
                <a:sym typeface="Wingdings" panose="05000000000000000000" pitchFamily="2" charset="2"/>
              </a:rPr>
              <a:t>Apprendre à travailler ensemble en continuité des soins</a:t>
            </a:r>
          </a:p>
        </p:txBody>
      </p:sp>
      <p:sp>
        <p:nvSpPr>
          <p:cNvPr id="5" name="ZoneTexte 4"/>
          <p:cNvSpPr txBox="1"/>
          <p:nvPr/>
        </p:nvSpPr>
        <p:spPr>
          <a:xfrm>
            <a:off x="7277100" y="6419334"/>
            <a:ext cx="1670050"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359459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Modèle : </a:t>
            </a:r>
            <a:br>
              <a:rPr lang="fr-CA" dirty="0" smtClean="0"/>
            </a:br>
            <a:r>
              <a:rPr lang="fr-CA" dirty="0" smtClean="0"/>
              <a:t>En </a:t>
            </a:r>
            <a:r>
              <a:rPr lang="fr-CA" dirty="0" err="1" smtClean="0"/>
              <a:t>TandeM</a:t>
            </a:r>
            <a:endParaRPr lang="fr-CA" dirty="0"/>
          </a:p>
        </p:txBody>
      </p:sp>
      <p:sp>
        <p:nvSpPr>
          <p:cNvPr id="4" name="Rectangle 3"/>
          <p:cNvSpPr/>
          <p:nvPr/>
        </p:nvSpPr>
        <p:spPr>
          <a:xfrm>
            <a:off x="2713480" y="2012910"/>
            <a:ext cx="4570482" cy="923330"/>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fr-FR" sz="5400" b="1" cap="none" spc="0" dirty="0" smtClean="0">
                <a:ln/>
                <a:solidFill>
                  <a:srgbClr val="188284"/>
                </a:solidFill>
                <a:effectLst/>
              </a:rPr>
              <a:t>La Solution ?</a:t>
            </a:r>
            <a:endParaRPr lang="fr-FR" sz="5400" b="1" cap="none" spc="0" dirty="0">
              <a:ln/>
              <a:solidFill>
                <a:srgbClr val="188284"/>
              </a:solidFill>
              <a:effectLst/>
            </a:endParaRPr>
          </a:p>
        </p:txBody>
      </p:sp>
      <p:sp>
        <p:nvSpPr>
          <p:cNvPr id="5" name="Égal 4"/>
          <p:cNvSpPr/>
          <p:nvPr/>
        </p:nvSpPr>
        <p:spPr>
          <a:xfrm>
            <a:off x="4165600" y="3176694"/>
            <a:ext cx="1341120" cy="792480"/>
          </a:xfrm>
          <a:prstGeom prst="mathEqual">
            <a:avLst/>
          </a:prstGeom>
          <a:solidFill>
            <a:schemeClr val="accent5"/>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fr-CA">
              <a:solidFill>
                <a:schemeClr val="accent5"/>
              </a:solidFill>
            </a:endParaRPr>
          </a:p>
        </p:txBody>
      </p:sp>
      <p:sp>
        <p:nvSpPr>
          <p:cNvPr id="6" name="Rectangle 5"/>
          <p:cNvSpPr/>
          <p:nvPr/>
        </p:nvSpPr>
        <p:spPr>
          <a:xfrm>
            <a:off x="1681780" y="4200081"/>
            <a:ext cx="6417141" cy="923330"/>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fr-FR" sz="5400" b="1" cap="none" spc="0" dirty="0" smtClean="0">
                <a:ln/>
                <a:solidFill>
                  <a:srgbClr val="188284"/>
                </a:solidFill>
                <a:effectLst/>
              </a:rPr>
              <a:t>La Communication</a:t>
            </a:r>
            <a:endParaRPr lang="fr-FR" sz="5400" b="1" cap="none" spc="0" dirty="0">
              <a:ln/>
              <a:solidFill>
                <a:srgbClr val="188284"/>
              </a:solidFill>
              <a:effectLst/>
            </a:endParaRPr>
          </a:p>
        </p:txBody>
      </p:sp>
      <p:sp>
        <p:nvSpPr>
          <p:cNvPr id="7" name="ZoneTexte 6"/>
          <p:cNvSpPr txBox="1"/>
          <p:nvPr/>
        </p:nvSpPr>
        <p:spPr>
          <a:xfrm>
            <a:off x="7277100" y="6419334"/>
            <a:ext cx="1670050"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331890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CA" dirty="0" smtClean="0"/>
              <a:t>Les étapes </a:t>
            </a:r>
            <a:endParaRPr lang="fr-CA" dirty="0"/>
          </a:p>
        </p:txBody>
      </p:sp>
      <p:sp>
        <p:nvSpPr>
          <p:cNvPr id="3" name="Espace réservé du texte 2"/>
          <p:cNvSpPr>
            <a:spLocks noGrp="1"/>
          </p:cNvSpPr>
          <p:nvPr>
            <p:ph type="body" sz="quarter" idx="14"/>
          </p:nvPr>
        </p:nvSpPr>
        <p:spPr/>
        <p:txBody>
          <a:bodyPr/>
          <a:lstStyle/>
          <a:p>
            <a:pPr marL="0" indent="0">
              <a:buNone/>
            </a:pPr>
            <a:endParaRPr lang="fr-CA" dirty="0" smtClean="0"/>
          </a:p>
          <a:p>
            <a:pPr lvl="1"/>
            <a:r>
              <a:rPr lang="fr-CA" dirty="0" smtClean="0"/>
              <a:t>Choix du pharmacien qui assurera le service dans la communauté (libre et éclairé);</a:t>
            </a:r>
          </a:p>
          <a:p>
            <a:pPr marL="457200" lvl="1" indent="0">
              <a:buNone/>
            </a:pPr>
            <a:endParaRPr lang="fr-CA" dirty="0" smtClean="0"/>
          </a:p>
          <a:p>
            <a:pPr lvl="1"/>
            <a:r>
              <a:rPr lang="fr-CA" dirty="0" smtClean="0"/>
              <a:t>Communication entre les pharmaciens impliqués;</a:t>
            </a:r>
          </a:p>
          <a:p>
            <a:pPr marL="914400" lvl="2" indent="0">
              <a:buNone/>
            </a:pPr>
            <a:endParaRPr lang="fr-CA" dirty="0"/>
          </a:p>
          <a:p>
            <a:pPr lvl="1"/>
            <a:r>
              <a:rPr lang="fr-CA" dirty="0" smtClean="0"/>
              <a:t>Surveillance de la thérapie médicamenteuse;</a:t>
            </a:r>
          </a:p>
          <a:p>
            <a:pPr lvl="1"/>
            <a:endParaRPr lang="fr-CA" dirty="0"/>
          </a:p>
          <a:p>
            <a:pPr lvl="1"/>
            <a:r>
              <a:rPr lang="fr-CA" dirty="0" smtClean="0"/>
              <a:t>Préparation du médicament et remise au patient.</a:t>
            </a:r>
          </a:p>
          <a:p>
            <a:pPr lvl="1"/>
            <a:endParaRPr lang="fr-CA" dirty="0"/>
          </a:p>
          <a:p>
            <a:pPr lvl="1"/>
            <a:endParaRPr lang="fr-CA" dirty="0" smtClean="0"/>
          </a:p>
          <a:p>
            <a:pPr lvl="1"/>
            <a:endParaRPr lang="fr-CA" dirty="0" smtClean="0"/>
          </a:p>
          <a:p>
            <a:pPr lvl="2"/>
            <a:endParaRPr lang="fr-CA" dirty="0"/>
          </a:p>
        </p:txBody>
      </p:sp>
      <p:sp>
        <p:nvSpPr>
          <p:cNvPr id="4" name="ZoneTexte 3"/>
          <p:cNvSpPr txBox="1"/>
          <p:nvPr/>
        </p:nvSpPr>
        <p:spPr>
          <a:xfrm>
            <a:off x="7277100" y="6419334"/>
            <a:ext cx="1670050"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23579939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CA" dirty="0" smtClean="0"/>
              <a:t>Les étapes</a:t>
            </a:r>
            <a:endParaRPr lang="fr-CA" dirty="0"/>
          </a:p>
        </p:txBody>
      </p:sp>
      <p:sp>
        <p:nvSpPr>
          <p:cNvPr id="3" name="Espace réservé du texte 2"/>
          <p:cNvSpPr>
            <a:spLocks noGrp="1"/>
          </p:cNvSpPr>
          <p:nvPr>
            <p:ph type="body" sz="quarter" idx="14"/>
          </p:nvPr>
        </p:nvSpPr>
        <p:spPr/>
        <p:txBody>
          <a:bodyPr/>
          <a:lstStyle/>
          <a:p>
            <a:pPr marL="0" indent="0">
              <a:buNone/>
            </a:pPr>
            <a:r>
              <a:rPr lang="fr-CA" b="1" dirty="0" smtClean="0">
                <a:solidFill>
                  <a:schemeClr val="accent5"/>
                </a:solidFill>
              </a:rPr>
              <a:t>Choix du pharmacien qui assurera les services dans la communauté</a:t>
            </a:r>
          </a:p>
          <a:p>
            <a:pPr marL="0" indent="0">
              <a:buNone/>
            </a:pPr>
            <a:r>
              <a:rPr lang="fr-CA" dirty="0"/>
              <a:t>Le code de déontologie (article 36) : </a:t>
            </a:r>
          </a:p>
          <a:p>
            <a:pPr marL="0" indent="0">
              <a:buNone/>
            </a:pPr>
            <a:endParaRPr lang="fr-CA" b="1" dirty="0" smtClean="0">
              <a:solidFill>
                <a:schemeClr val="accent5"/>
              </a:solidFill>
            </a:endParaRPr>
          </a:p>
          <a:p>
            <a:pPr marL="0" indent="0">
              <a:buNone/>
            </a:pPr>
            <a:r>
              <a:rPr lang="fr-CA" i="1" dirty="0" smtClean="0"/>
              <a:t>« </a:t>
            </a:r>
            <a:r>
              <a:rPr lang="fr-CA" i="1" dirty="0"/>
              <a:t>le pharmacien doit reconnaître le droit du patient de choisir son pharmacien; il doit également respecter le droit du patient de consulter un autre pharmacien, un autre professionnel ou une autre personne compétente. Il ne peut prendre aucune entente ayant pour effet de porter atteinte à ces droits ».</a:t>
            </a:r>
          </a:p>
        </p:txBody>
      </p:sp>
      <p:sp>
        <p:nvSpPr>
          <p:cNvPr id="5" name="ZoneTexte 4"/>
          <p:cNvSpPr txBox="1"/>
          <p:nvPr/>
        </p:nvSpPr>
        <p:spPr>
          <a:xfrm>
            <a:off x="7277100" y="6419334"/>
            <a:ext cx="1670050"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11160810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CA" dirty="0" smtClean="0"/>
              <a:t>Les étapes</a:t>
            </a:r>
            <a:endParaRPr lang="fr-CA" dirty="0"/>
          </a:p>
        </p:txBody>
      </p:sp>
      <p:sp>
        <p:nvSpPr>
          <p:cNvPr id="3" name="Espace réservé du texte 2"/>
          <p:cNvSpPr>
            <a:spLocks noGrp="1"/>
          </p:cNvSpPr>
          <p:nvPr>
            <p:ph type="body" sz="quarter" idx="14"/>
          </p:nvPr>
        </p:nvSpPr>
        <p:spPr/>
        <p:txBody>
          <a:bodyPr/>
          <a:lstStyle/>
          <a:p>
            <a:pPr marL="0" indent="0">
              <a:buNone/>
            </a:pPr>
            <a:r>
              <a:rPr lang="fr-CA" b="1" dirty="0" smtClean="0">
                <a:solidFill>
                  <a:schemeClr val="accent5"/>
                </a:solidFill>
              </a:rPr>
              <a:t>Choix du pharmacien qui assurera les services dans la communauté</a:t>
            </a:r>
          </a:p>
          <a:p>
            <a:pPr marL="0" indent="0">
              <a:buNone/>
            </a:pPr>
            <a:r>
              <a:rPr lang="fr-CA" dirty="0"/>
              <a:t>Le code de déontologie (article 36) : </a:t>
            </a:r>
          </a:p>
          <a:p>
            <a:pPr marL="0" indent="0">
              <a:buNone/>
            </a:pPr>
            <a:endParaRPr lang="fr-CA" b="1" dirty="0" smtClean="0">
              <a:solidFill>
                <a:schemeClr val="accent5"/>
              </a:solidFill>
            </a:endParaRPr>
          </a:p>
          <a:p>
            <a:pPr marL="0" indent="0">
              <a:buNone/>
            </a:pPr>
            <a:r>
              <a:rPr lang="fr-CA" i="1" dirty="0" smtClean="0"/>
              <a:t>« </a:t>
            </a:r>
            <a:r>
              <a:rPr lang="fr-CA" i="1" dirty="0"/>
              <a:t>le pharmacien doit reconnaître le droit du patient de choisir son pharmacien; il doit également respecter le droit du patient de consulter un autre pharmacien, un autre professionnel ou une autre personne compétente. Il ne peut prendre aucune entente ayant pour effet de porter atteinte à ces droits ».</a:t>
            </a:r>
          </a:p>
        </p:txBody>
      </p:sp>
      <p:sp>
        <p:nvSpPr>
          <p:cNvPr id="4" name="Carré corné 3"/>
          <p:cNvSpPr/>
          <p:nvPr/>
        </p:nvSpPr>
        <p:spPr>
          <a:xfrm>
            <a:off x="5372100" y="2595880"/>
            <a:ext cx="3009899" cy="2724151"/>
          </a:xfrm>
          <a:prstGeom prst="foldedCorner">
            <a:avLst/>
          </a:prstGeom>
          <a:solidFill>
            <a:srgbClr val="2C758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smtClean="0"/>
          </a:p>
          <a:p>
            <a:pPr algn="ctr"/>
            <a:r>
              <a:rPr lang="fr-CA" i="1" dirty="0" smtClean="0"/>
              <a:t>Le patient dont le traitement se poursuit dans la communauté, peu importe le type de médicament en cause, a la </a:t>
            </a:r>
            <a:r>
              <a:rPr lang="fr-CA" b="1" i="1" dirty="0" smtClean="0"/>
              <a:t>liberté de choisir </a:t>
            </a:r>
            <a:r>
              <a:rPr lang="fr-CA" i="1" dirty="0" smtClean="0"/>
              <a:t>son </a:t>
            </a:r>
            <a:r>
              <a:rPr lang="fr-CA" b="1" i="1" dirty="0" smtClean="0"/>
              <a:t>pharmacien communautaire</a:t>
            </a:r>
            <a:r>
              <a:rPr lang="fr-CA" dirty="0" smtClean="0"/>
              <a:t>, </a:t>
            </a:r>
            <a:r>
              <a:rPr lang="fr-CA" i="1" dirty="0" smtClean="0"/>
              <a:t>qui devient alors la </a:t>
            </a:r>
            <a:r>
              <a:rPr lang="fr-CA" b="1" i="1" dirty="0" smtClean="0"/>
              <a:t>personne responsable.</a:t>
            </a:r>
            <a:endParaRPr lang="fr-CA" b="1" i="1" dirty="0"/>
          </a:p>
        </p:txBody>
      </p:sp>
      <p:sp>
        <p:nvSpPr>
          <p:cNvPr id="5" name="ZoneTexte 4"/>
          <p:cNvSpPr txBox="1"/>
          <p:nvPr/>
        </p:nvSpPr>
        <p:spPr>
          <a:xfrm>
            <a:off x="7277100" y="6419334"/>
            <a:ext cx="1670050"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33702580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CA" dirty="0" smtClean="0"/>
              <a:t>Les étapes</a:t>
            </a:r>
            <a:endParaRPr lang="fr-CA" dirty="0"/>
          </a:p>
        </p:txBody>
      </p:sp>
      <p:sp>
        <p:nvSpPr>
          <p:cNvPr id="3" name="Espace réservé du texte 2"/>
          <p:cNvSpPr>
            <a:spLocks noGrp="1"/>
          </p:cNvSpPr>
          <p:nvPr>
            <p:ph type="body" sz="quarter" idx="14"/>
          </p:nvPr>
        </p:nvSpPr>
        <p:spPr>
          <a:xfrm>
            <a:off x="647700" y="1698625"/>
            <a:ext cx="8147050" cy="4103688"/>
          </a:xfrm>
        </p:spPr>
        <p:txBody>
          <a:bodyPr/>
          <a:lstStyle/>
          <a:p>
            <a:pPr marL="0" indent="0">
              <a:buNone/>
            </a:pPr>
            <a:r>
              <a:rPr lang="fr-CA" b="1" dirty="0" smtClean="0">
                <a:solidFill>
                  <a:schemeClr val="accent5"/>
                </a:solidFill>
              </a:rPr>
              <a:t>Communication entre les pharmaciens impliqués</a:t>
            </a:r>
            <a:endParaRPr lang="fr-CA" b="1" dirty="0">
              <a:solidFill>
                <a:schemeClr val="accent5"/>
              </a:solidFill>
            </a:endParaRPr>
          </a:p>
          <a:p>
            <a:pPr marL="0" indent="0">
              <a:buNone/>
            </a:pPr>
            <a:r>
              <a:rPr lang="fr-CA" dirty="0" smtClean="0"/>
              <a:t>Dès l’initiation du traitement :</a:t>
            </a:r>
          </a:p>
          <a:p>
            <a:pPr lvl="1"/>
            <a:r>
              <a:rPr lang="fr-CA" dirty="0" smtClean="0"/>
              <a:t>Responsabilité partagée;</a:t>
            </a:r>
          </a:p>
          <a:p>
            <a:pPr lvl="1"/>
            <a:r>
              <a:rPr lang="fr-CA" u="sng" dirty="0" smtClean="0"/>
              <a:t>But</a:t>
            </a:r>
            <a:r>
              <a:rPr lang="fr-CA" dirty="0" smtClean="0"/>
              <a:t> : « Synchroniser notre coup de pédale » </a:t>
            </a:r>
          </a:p>
          <a:p>
            <a:pPr lvl="2"/>
            <a:r>
              <a:rPr lang="fr-CA" dirty="0" smtClean="0"/>
              <a:t>Transfert de l’information pertinente</a:t>
            </a:r>
          </a:p>
          <a:p>
            <a:pPr lvl="2"/>
            <a:r>
              <a:rPr lang="fr-CA" dirty="0" smtClean="0"/>
              <a:t>Détermination du rôle et des responsabilités</a:t>
            </a:r>
          </a:p>
          <a:p>
            <a:pPr lvl="3"/>
            <a:r>
              <a:rPr lang="fr-CA" dirty="0" smtClean="0"/>
              <a:t>L’évaluation </a:t>
            </a:r>
          </a:p>
          <a:p>
            <a:pPr lvl="3"/>
            <a:r>
              <a:rPr lang="fr-CA" dirty="0" smtClean="0"/>
              <a:t>Le suivi</a:t>
            </a:r>
          </a:p>
          <a:p>
            <a:pPr lvl="3"/>
            <a:r>
              <a:rPr lang="fr-CA" dirty="0" smtClean="0"/>
              <a:t>L’enseignement</a:t>
            </a:r>
          </a:p>
          <a:p>
            <a:pPr lvl="3"/>
            <a:r>
              <a:rPr lang="fr-CA" dirty="0" smtClean="0"/>
              <a:t>La préparation et la remise au patient</a:t>
            </a:r>
          </a:p>
          <a:p>
            <a:pPr marL="0" indent="0">
              <a:buNone/>
            </a:pPr>
            <a:r>
              <a:rPr lang="fr-CA" dirty="0" smtClean="0"/>
              <a:t>Durant tout le traitement, communication fluide souhaitable.</a:t>
            </a:r>
          </a:p>
        </p:txBody>
      </p:sp>
      <p:sp>
        <p:nvSpPr>
          <p:cNvPr id="4" name="ZoneTexte 3"/>
          <p:cNvSpPr txBox="1"/>
          <p:nvPr/>
        </p:nvSpPr>
        <p:spPr>
          <a:xfrm>
            <a:off x="7277100" y="6419334"/>
            <a:ext cx="1670050"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31770879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CA" dirty="0" smtClean="0"/>
              <a:t>Les étapes</a:t>
            </a:r>
            <a:endParaRPr lang="fr-CA" dirty="0"/>
          </a:p>
        </p:txBody>
      </p:sp>
      <p:sp>
        <p:nvSpPr>
          <p:cNvPr id="3" name="Espace réservé du texte 2"/>
          <p:cNvSpPr>
            <a:spLocks noGrp="1"/>
          </p:cNvSpPr>
          <p:nvPr>
            <p:ph type="body" sz="quarter" idx="14"/>
          </p:nvPr>
        </p:nvSpPr>
        <p:spPr>
          <a:xfrm>
            <a:off x="647700" y="1698625"/>
            <a:ext cx="8147050" cy="4103688"/>
          </a:xfrm>
        </p:spPr>
        <p:txBody>
          <a:bodyPr/>
          <a:lstStyle/>
          <a:p>
            <a:pPr marL="0" indent="0">
              <a:buNone/>
            </a:pPr>
            <a:r>
              <a:rPr lang="fr-CA" b="1" dirty="0" smtClean="0">
                <a:solidFill>
                  <a:schemeClr val="accent5"/>
                </a:solidFill>
              </a:rPr>
              <a:t>Communication entre les pharmaciens impliqués</a:t>
            </a:r>
            <a:endParaRPr lang="fr-CA" b="1" dirty="0">
              <a:solidFill>
                <a:schemeClr val="accent5"/>
              </a:solidFill>
            </a:endParaRPr>
          </a:p>
          <a:p>
            <a:pPr marL="0" indent="0">
              <a:buNone/>
            </a:pPr>
            <a:r>
              <a:rPr lang="fr-CA" dirty="0" smtClean="0"/>
              <a:t>Dès l’initiation du traitement :</a:t>
            </a:r>
          </a:p>
          <a:p>
            <a:pPr lvl="1"/>
            <a:r>
              <a:rPr lang="fr-CA" dirty="0" smtClean="0"/>
              <a:t>Responsabilité partagée;</a:t>
            </a:r>
          </a:p>
          <a:p>
            <a:pPr lvl="1"/>
            <a:r>
              <a:rPr lang="fr-CA" u="sng" dirty="0" smtClean="0"/>
              <a:t>But</a:t>
            </a:r>
            <a:r>
              <a:rPr lang="fr-CA" dirty="0" smtClean="0"/>
              <a:t> : « Synchroniser notre coup de pédale » </a:t>
            </a:r>
          </a:p>
          <a:p>
            <a:pPr lvl="2"/>
            <a:r>
              <a:rPr lang="fr-CA" dirty="0" smtClean="0"/>
              <a:t>Transfert de l’information pertinente</a:t>
            </a:r>
          </a:p>
          <a:p>
            <a:pPr lvl="2"/>
            <a:r>
              <a:rPr lang="fr-CA" dirty="0" smtClean="0"/>
              <a:t>Détermination du rôle et des responsabilités</a:t>
            </a:r>
          </a:p>
          <a:p>
            <a:pPr lvl="3"/>
            <a:r>
              <a:rPr lang="fr-CA" dirty="0" smtClean="0"/>
              <a:t>L’évaluation </a:t>
            </a:r>
          </a:p>
          <a:p>
            <a:pPr lvl="3"/>
            <a:r>
              <a:rPr lang="fr-CA" dirty="0" smtClean="0"/>
              <a:t>Le suivi</a:t>
            </a:r>
          </a:p>
          <a:p>
            <a:pPr lvl="3"/>
            <a:r>
              <a:rPr lang="fr-CA" dirty="0" smtClean="0"/>
              <a:t>L’enseignement</a:t>
            </a:r>
          </a:p>
          <a:p>
            <a:pPr lvl="3"/>
            <a:r>
              <a:rPr lang="fr-CA" dirty="0" smtClean="0"/>
              <a:t>La préparation et la remise au patient</a:t>
            </a:r>
          </a:p>
          <a:p>
            <a:pPr marL="0" indent="0">
              <a:buNone/>
            </a:pPr>
            <a:r>
              <a:rPr lang="fr-CA" dirty="0" smtClean="0"/>
              <a:t>Durant tout le traitement, communication fluide souhaitable.</a:t>
            </a:r>
          </a:p>
        </p:txBody>
      </p:sp>
      <p:sp>
        <p:nvSpPr>
          <p:cNvPr id="4" name="Carré corné 3"/>
          <p:cNvSpPr/>
          <p:nvPr/>
        </p:nvSpPr>
        <p:spPr>
          <a:xfrm>
            <a:off x="5016500" y="3479800"/>
            <a:ext cx="3009899" cy="2724151"/>
          </a:xfrm>
          <a:prstGeom prst="foldedCorner">
            <a:avLst/>
          </a:prstGeom>
          <a:solidFill>
            <a:srgbClr val="2C758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b="1" i="1" dirty="0" smtClean="0"/>
          </a:p>
          <a:p>
            <a:pPr algn="ctr"/>
            <a:endParaRPr lang="fr-CA" b="1" i="1" dirty="0"/>
          </a:p>
          <a:p>
            <a:pPr algn="ctr"/>
            <a:r>
              <a:rPr lang="fr-CA" i="1" dirty="0" smtClean="0"/>
              <a:t>Les </a:t>
            </a:r>
            <a:r>
              <a:rPr lang="fr-CA" i="1" dirty="0"/>
              <a:t>pharmaciens impliqués doivent agir en </a:t>
            </a:r>
            <a:r>
              <a:rPr lang="fr-CA" b="1" i="1" dirty="0"/>
              <a:t>étroite collaboration</a:t>
            </a:r>
            <a:r>
              <a:rPr lang="fr-CA" i="1" dirty="0"/>
              <a:t> afin de s’assurer que </a:t>
            </a:r>
            <a:r>
              <a:rPr lang="fr-CA" b="1" i="1" dirty="0"/>
              <a:t>chacune </a:t>
            </a:r>
            <a:r>
              <a:rPr lang="fr-CA" i="1" dirty="0"/>
              <a:t>des étapes de la surveillance est réalisée par </a:t>
            </a:r>
            <a:r>
              <a:rPr lang="fr-CA" b="1" i="1" dirty="0"/>
              <a:t>au moins un d’entre eux</a:t>
            </a:r>
            <a:r>
              <a:rPr lang="fr-CA" i="1" dirty="0"/>
              <a:t>, et ainsi </a:t>
            </a:r>
            <a:r>
              <a:rPr lang="fr-CA" b="1" i="1" dirty="0"/>
              <a:t>éviter tout bris </a:t>
            </a:r>
            <a:r>
              <a:rPr lang="fr-CA" i="1" dirty="0"/>
              <a:t>dans la </a:t>
            </a:r>
            <a:r>
              <a:rPr lang="fr-CA" b="1" i="1" dirty="0"/>
              <a:t>continuité des soins. </a:t>
            </a:r>
            <a:endParaRPr lang="fr-CA" b="1" i="1" dirty="0" smtClean="0"/>
          </a:p>
        </p:txBody>
      </p:sp>
      <p:sp>
        <p:nvSpPr>
          <p:cNvPr id="5" name="ZoneTexte 4"/>
          <p:cNvSpPr txBox="1"/>
          <p:nvPr/>
        </p:nvSpPr>
        <p:spPr>
          <a:xfrm>
            <a:off x="7277100" y="6419334"/>
            <a:ext cx="1670050"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35502136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CA" dirty="0" smtClean="0"/>
              <a:t>Les étapes</a:t>
            </a:r>
            <a:endParaRPr lang="fr-CA" dirty="0"/>
          </a:p>
        </p:txBody>
      </p:sp>
      <p:sp>
        <p:nvSpPr>
          <p:cNvPr id="3" name="Espace réservé du texte 2"/>
          <p:cNvSpPr>
            <a:spLocks noGrp="1"/>
          </p:cNvSpPr>
          <p:nvPr>
            <p:ph type="body" sz="quarter" idx="14"/>
          </p:nvPr>
        </p:nvSpPr>
        <p:spPr>
          <a:xfrm>
            <a:off x="742950" y="1895475"/>
            <a:ext cx="8401050" cy="4103688"/>
          </a:xfrm>
        </p:spPr>
        <p:txBody>
          <a:bodyPr/>
          <a:lstStyle/>
          <a:p>
            <a:pPr marL="0" indent="0">
              <a:buNone/>
            </a:pPr>
            <a:r>
              <a:rPr lang="fr-CA" b="1" dirty="0" smtClean="0">
                <a:solidFill>
                  <a:schemeClr val="accent5"/>
                </a:solidFill>
              </a:rPr>
              <a:t>Surveillance </a:t>
            </a:r>
            <a:r>
              <a:rPr lang="fr-CA" b="1" dirty="0">
                <a:solidFill>
                  <a:schemeClr val="accent5"/>
                </a:solidFill>
              </a:rPr>
              <a:t>de la thérapie médicamenteuse du </a:t>
            </a:r>
            <a:r>
              <a:rPr lang="fr-CA" b="1" dirty="0" smtClean="0">
                <a:solidFill>
                  <a:schemeClr val="accent5"/>
                </a:solidFill>
              </a:rPr>
              <a:t>patient </a:t>
            </a:r>
            <a:endParaRPr lang="fr-CA" b="1" dirty="0">
              <a:solidFill>
                <a:schemeClr val="accent5"/>
              </a:solidFill>
            </a:endParaRPr>
          </a:p>
          <a:p>
            <a:pPr lvl="2"/>
            <a:r>
              <a:rPr lang="fr-CA" dirty="0" smtClean="0"/>
              <a:t>Procéder </a:t>
            </a:r>
            <a:r>
              <a:rPr lang="fr-CA" dirty="0"/>
              <a:t>à la collecte des renseignements;</a:t>
            </a:r>
          </a:p>
          <a:p>
            <a:pPr lvl="2"/>
            <a:r>
              <a:rPr lang="fr-CA" dirty="0" smtClean="0"/>
              <a:t>Évaluer </a:t>
            </a:r>
            <a:r>
              <a:rPr lang="fr-CA" dirty="0"/>
              <a:t>les ordonnances et analyser la situation;</a:t>
            </a:r>
          </a:p>
          <a:p>
            <a:pPr lvl="2"/>
            <a:r>
              <a:rPr lang="fr-CA" dirty="0" smtClean="0"/>
              <a:t>Effectuer </a:t>
            </a:r>
            <a:r>
              <a:rPr lang="fr-CA" dirty="0"/>
              <a:t>les interventions appropriées;</a:t>
            </a:r>
          </a:p>
          <a:p>
            <a:pPr lvl="2"/>
            <a:r>
              <a:rPr lang="fr-CA" dirty="0" smtClean="0"/>
              <a:t>Vérifier </a:t>
            </a:r>
            <a:r>
              <a:rPr lang="fr-CA" dirty="0"/>
              <a:t>l’impact de la thérapie médicamenteuse sur l’état de </a:t>
            </a:r>
            <a:r>
              <a:rPr lang="fr-CA" dirty="0" smtClean="0"/>
              <a:t>santé </a:t>
            </a:r>
            <a:r>
              <a:rPr lang="fr-CA" dirty="0"/>
              <a:t>du patient;</a:t>
            </a:r>
          </a:p>
          <a:p>
            <a:pPr lvl="2"/>
            <a:r>
              <a:rPr lang="fr-CA" dirty="0" smtClean="0"/>
              <a:t>Fournir </a:t>
            </a:r>
            <a:r>
              <a:rPr lang="fr-CA" dirty="0"/>
              <a:t>l’information pertinente;</a:t>
            </a:r>
          </a:p>
          <a:p>
            <a:pPr lvl="2"/>
            <a:r>
              <a:rPr lang="fr-CA" dirty="0" smtClean="0"/>
              <a:t>Consigner </a:t>
            </a:r>
            <a:r>
              <a:rPr lang="fr-CA" dirty="0"/>
              <a:t>les renseignements au </a:t>
            </a:r>
            <a:r>
              <a:rPr lang="fr-CA" dirty="0" smtClean="0"/>
              <a:t>dossier.</a:t>
            </a:r>
          </a:p>
          <a:p>
            <a:pPr marL="914400" lvl="2" indent="0">
              <a:buNone/>
            </a:pPr>
            <a:endParaRPr lang="fr-CA" dirty="0" smtClean="0"/>
          </a:p>
        </p:txBody>
      </p:sp>
      <p:sp>
        <p:nvSpPr>
          <p:cNvPr id="4" name="ZoneTexte 3"/>
          <p:cNvSpPr txBox="1"/>
          <p:nvPr/>
        </p:nvSpPr>
        <p:spPr>
          <a:xfrm>
            <a:off x="7277100" y="6419334"/>
            <a:ext cx="1670050"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42322039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CA" dirty="0" smtClean="0"/>
              <a:t>Les étapes</a:t>
            </a:r>
            <a:endParaRPr lang="fr-CA" dirty="0"/>
          </a:p>
        </p:txBody>
      </p:sp>
      <p:sp>
        <p:nvSpPr>
          <p:cNvPr id="3" name="Espace réservé du texte 2"/>
          <p:cNvSpPr>
            <a:spLocks noGrp="1"/>
          </p:cNvSpPr>
          <p:nvPr>
            <p:ph type="body" sz="quarter" idx="14"/>
          </p:nvPr>
        </p:nvSpPr>
        <p:spPr>
          <a:xfrm>
            <a:off x="742950" y="1895475"/>
            <a:ext cx="8401050" cy="4103688"/>
          </a:xfrm>
        </p:spPr>
        <p:txBody>
          <a:bodyPr/>
          <a:lstStyle/>
          <a:p>
            <a:pPr marL="0" indent="0">
              <a:buNone/>
            </a:pPr>
            <a:r>
              <a:rPr lang="fr-CA" b="1" dirty="0" smtClean="0">
                <a:solidFill>
                  <a:schemeClr val="accent5"/>
                </a:solidFill>
              </a:rPr>
              <a:t>Surveillance </a:t>
            </a:r>
            <a:r>
              <a:rPr lang="fr-CA" b="1" dirty="0">
                <a:solidFill>
                  <a:schemeClr val="accent5"/>
                </a:solidFill>
              </a:rPr>
              <a:t>de la thérapie médicamenteuse du </a:t>
            </a:r>
            <a:r>
              <a:rPr lang="fr-CA" b="1" dirty="0" smtClean="0">
                <a:solidFill>
                  <a:schemeClr val="accent5"/>
                </a:solidFill>
              </a:rPr>
              <a:t>patient </a:t>
            </a:r>
            <a:endParaRPr lang="fr-CA" b="1" dirty="0">
              <a:solidFill>
                <a:schemeClr val="accent5"/>
              </a:solidFill>
            </a:endParaRPr>
          </a:p>
          <a:p>
            <a:pPr lvl="2"/>
            <a:r>
              <a:rPr lang="fr-CA" dirty="0" smtClean="0"/>
              <a:t>Procéder </a:t>
            </a:r>
            <a:r>
              <a:rPr lang="fr-CA" dirty="0"/>
              <a:t>à la collecte des renseignements;</a:t>
            </a:r>
          </a:p>
          <a:p>
            <a:pPr lvl="2"/>
            <a:r>
              <a:rPr lang="fr-CA" dirty="0" smtClean="0"/>
              <a:t>Évaluer </a:t>
            </a:r>
            <a:r>
              <a:rPr lang="fr-CA" dirty="0"/>
              <a:t>les ordonnances et analyser la situation;</a:t>
            </a:r>
          </a:p>
          <a:p>
            <a:pPr lvl="2"/>
            <a:r>
              <a:rPr lang="fr-CA" dirty="0" smtClean="0"/>
              <a:t>Effectuer </a:t>
            </a:r>
            <a:r>
              <a:rPr lang="fr-CA" dirty="0"/>
              <a:t>les interventions appropriées;</a:t>
            </a:r>
          </a:p>
          <a:p>
            <a:pPr lvl="2"/>
            <a:r>
              <a:rPr lang="fr-CA" dirty="0" smtClean="0"/>
              <a:t>Vérifier </a:t>
            </a:r>
            <a:r>
              <a:rPr lang="fr-CA" dirty="0"/>
              <a:t>l’impact de la thérapie médicamenteuse sur l’état de </a:t>
            </a:r>
            <a:r>
              <a:rPr lang="fr-CA" dirty="0" smtClean="0"/>
              <a:t>santé </a:t>
            </a:r>
            <a:r>
              <a:rPr lang="fr-CA" dirty="0"/>
              <a:t>du patient;</a:t>
            </a:r>
          </a:p>
          <a:p>
            <a:pPr lvl="2"/>
            <a:r>
              <a:rPr lang="fr-CA" dirty="0" smtClean="0"/>
              <a:t>Fournir </a:t>
            </a:r>
            <a:r>
              <a:rPr lang="fr-CA" dirty="0"/>
              <a:t>l’information pertinente;</a:t>
            </a:r>
          </a:p>
          <a:p>
            <a:pPr lvl="2"/>
            <a:r>
              <a:rPr lang="fr-CA" dirty="0" smtClean="0"/>
              <a:t>Consigner </a:t>
            </a:r>
            <a:r>
              <a:rPr lang="fr-CA" dirty="0"/>
              <a:t>les renseignements au </a:t>
            </a:r>
            <a:r>
              <a:rPr lang="fr-CA" dirty="0" smtClean="0"/>
              <a:t>dossier;</a:t>
            </a:r>
          </a:p>
          <a:p>
            <a:pPr marL="914400" lvl="2" indent="0">
              <a:buNone/>
            </a:pPr>
            <a:endParaRPr lang="fr-CA" dirty="0" smtClean="0"/>
          </a:p>
        </p:txBody>
      </p:sp>
      <p:sp>
        <p:nvSpPr>
          <p:cNvPr id="4" name="Carré corné 3"/>
          <p:cNvSpPr/>
          <p:nvPr/>
        </p:nvSpPr>
        <p:spPr>
          <a:xfrm>
            <a:off x="5016500" y="3479800"/>
            <a:ext cx="3009899" cy="2724151"/>
          </a:xfrm>
          <a:prstGeom prst="foldedCorner">
            <a:avLst/>
          </a:prstGeom>
          <a:solidFill>
            <a:srgbClr val="2C758C"/>
          </a:solidFill>
        </p:spPr>
        <p:style>
          <a:lnRef idx="1">
            <a:schemeClr val="accent1"/>
          </a:lnRef>
          <a:fillRef idx="3">
            <a:schemeClr val="accent1"/>
          </a:fillRef>
          <a:effectRef idx="2">
            <a:schemeClr val="accent1"/>
          </a:effectRef>
          <a:fontRef idx="minor">
            <a:schemeClr val="lt1"/>
          </a:fontRef>
        </p:style>
        <p:txBody>
          <a:bodyPr rtlCol="0" anchor="ctr"/>
          <a:lstStyle/>
          <a:p>
            <a:pPr marL="114300" indent="0">
              <a:buNone/>
            </a:pPr>
            <a:endParaRPr lang="fr-CA" sz="2000" i="1" dirty="0" smtClean="0">
              <a:sym typeface="Wingdings" panose="05000000000000000000" pitchFamily="2" charset="2"/>
            </a:endParaRPr>
          </a:p>
          <a:p>
            <a:pPr marL="114300" indent="0">
              <a:buNone/>
            </a:pPr>
            <a:r>
              <a:rPr lang="fr-CA" sz="2000" i="1" dirty="0" smtClean="0">
                <a:sym typeface="Wingdings" panose="05000000000000000000" pitchFamily="2" charset="2"/>
              </a:rPr>
              <a:t>  </a:t>
            </a:r>
            <a:r>
              <a:rPr lang="fr-CA" sz="2000" i="1" dirty="0" smtClean="0"/>
              <a:t>Partagée entre </a:t>
            </a:r>
            <a:r>
              <a:rPr lang="fr-CA" sz="2000" i="1" dirty="0"/>
              <a:t>les pharmaciens </a:t>
            </a:r>
            <a:r>
              <a:rPr lang="fr-CA" sz="2000" i="1" dirty="0" smtClean="0"/>
              <a:t>impliqués.</a:t>
            </a:r>
          </a:p>
          <a:p>
            <a:pPr marL="114300" indent="0">
              <a:buNone/>
            </a:pPr>
            <a:endParaRPr lang="fr-CA" sz="2000" i="1" dirty="0"/>
          </a:p>
          <a:p>
            <a:pPr marL="114300" indent="0">
              <a:buNone/>
            </a:pPr>
            <a:r>
              <a:rPr lang="fr-CA" sz="2000" i="1" dirty="0" smtClean="0">
                <a:solidFill>
                  <a:schemeClr val="accent5"/>
                </a:solidFill>
                <a:sym typeface="Wingdings" panose="05000000000000000000" pitchFamily="2" charset="2"/>
              </a:rPr>
              <a:t>   </a:t>
            </a:r>
            <a:r>
              <a:rPr lang="fr-CA" sz="2000" i="1" dirty="0" smtClean="0"/>
              <a:t>Pharmacien </a:t>
            </a:r>
            <a:r>
              <a:rPr lang="fr-CA" sz="2000" i="1" dirty="0"/>
              <a:t>communautaire du </a:t>
            </a:r>
            <a:r>
              <a:rPr lang="fr-CA" sz="2000" i="1" dirty="0" smtClean="0"/>
              <a:t>patient</a:t>
            </a:r>
          </a:p>
          <a:p>
            <a:pPr marL="114300" indent="0">
              <a:buNone/>
            </a:pPr>
            <a:r>
              <a:rPr lang="fr-CA" sz="2000" i="1" dirty="0" smtClean="0"/>
              <a:t> </a:t>
            </a:r>
            <a:r>
              <a:rPr lang="fr-CA" sz="2000" i="1" dirty="0"/>
              <a:t>= chef </a:t>
            </a:r>
            <a:r>
              <a:rPr lang="fr-CA" sz="2000" i="1" dirty="0" smtClean="0"/>
              <a:t>d’orchestre.</a:t>
            </a:r>
            <a:endParaRPr lang="fr-CA" sz="2000" i="1" dirty="0"/>
          </a:p>
        </p:txBody>
      </p:sp>
      <p:sp>
        <p:nvSpPr>
          <p:cNvPr id="5" name="ZoneTexte 4"/>
          <p:cNvSpPr txBox="1"/>
          <p:nvPr/>
        </p:nvSpPr>
        <p:spPr>
          <a:xfrm>
            <a:off x="7277100" y="6419334"/>
            <a:ext cx="1670050"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7739021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CA" dirty="0" smtClean="0"/>
              <a:t>Les étapes</a:t>
            </a:r>
            <a:endParaRPr lang="fr-CA" dirty="0"/>
          </a:p>
        </p:txBody>
      </p:sp>
      <p:sp>
        <p:nvSpPr>
          <p:cNvPr id="3" name="Espace réservé du texte 2"/>
          <p:cNvSpPr>
            <a:spLocks noGrp="1"/>
          </p:cNvSpPr>
          <p:nvPr>
            <p:ph type="body" sz="quarter" idx="14"/>
          </p:nvPr>
        </p:nvSpPr>
        <p:spPr/>
        <p:txBody>
          <a:bodyPr/>
          <a:lstStyle/>
          <a:p>
            <a:pPr marL="0" indent="0">
              <a:buNone/>
            </a:pPr>
            <a:r>
              <a:rPr lang="fr-CA" b="1" dirty="0" smtClean="0">
                <a:solidFill>
                  <a:schemeClr val="accent5"/>
                </a:solidFill>
              </a:rPr>
              <a:t>Préparation du médicament et remise au patient</a:t>
            </a:r>
          </a:p>
          <a:p>
            <a:pPr marL="0" indent="0">
              <a:buNone/>
            </a:pPr>
            <a:r>
              <a:rPr lang="fr-CA" dirty="0" smtClean="0"/>
              <a:t>Le pharmacien communautaire doit déterminer : </a:t>
            </a:r>
          </a:p>
          <a:p>
            <a:pPr marL="0" indent="0">
              <a:buNone/>
            </a:pPr>
            <a:endParaRPr lang="fr-CA" dirty="0" smtClean="0"/>
          </a:p>
          <a:p>
            <a:pPr algn="ctr"/>
            <a:r>
              <a:rPr lang="fr-CA" dirty="0" smtClean="0"/>
              <a:t>S’il est en mesure de préparer lui-même le médicament </a:t>
            </a:r>
          </a:p>
          <a:p>
            <a:pPr marL="0" indent="0" algn="ctr">
              <a:buNone/>
            </a:pPr>
            <a:r>
              <a:rPr lang="fr-CA" dirty="0" smtClean="0"/>
              <a:t>OU </a:t>
            </a:r>
          </a:p>
          <a:p>
            <a:r>
              <a:rPr lang="fr-CA" dirty="0"/>
              <a:t>S</a:t>
            </a:r>
            <a:r>
              <a:rPr lang="fr-CA" dirty="0" smtClean="0"/>
              <a:t>’il doit utiliser les services d’un pharmacien préparateur</a:t>
            </a:r>
          </a:p>
          <a:p>
            <a:pPr marL="0" indent="0">
              <a:buNone/>
            </a:pPr>
            <a:endParaRPr lang="fr-CA" dirty="0"/>
          </a:p>
        </p:txBody>
      </p:sp>
      <p:sp>
        <p:nvSpPr>
          <p:cNvPr id="4" name="ZoneTexte 3"/>
          <p:cNvSpPr txBox="1"/>
          <p:nvPr/>
        </p:nvSpPr>
        <p:spPr>
          <a:xfrm>
            <a:off x="7277100" y="6419334"/>
            <a:ext cx="1670050"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3680918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97790" y="1073785"/>
            <a:ext cx="8147050" cy="920750"/>
          </a:xfrm>
        </p:spPr>
        <p:txBody>
          <a:bodyPr/>
          <a:lstStyle/>
          <a:p>
            <a:r>
              <a:rPr lang="fr-CA" dirty="0" smtClean="0"/>
              <a:t>Déclaration de conflits d’intérêts</a:t>
            </a:r>
          </a:p>
        </p:txBody>
      </p:sp>
      <p:sp>
        <p:nvSpPr>
          <p:cNvPr id="3" name="Espace réservé du texte 2"/>
          <p:cNvSpPr>
            <a:spLocks noGrp="1"/>
          </p:cNvSpPr>
          <p:nvPr>
            <p:ph type="body" sz="quarter" idx="14"/>
          </p:nvPr>
        </p:nvSpPr>
        <p:spPr>
          <a:xfrm>
            <a:off x="605790" y="2296795"/>
            <a:ext cx="8538210" cy="4103688"/>
          </a:xfrm>
        </p:spPr>
        <p:txBody>
          <a:bodyPr/>
          <a:lstStyle/>
          <a:p>
            <a:pPr marL="457200"/>
            <a:r>
              <a:rPr lang="fr-CA" dirty="0" smtClean="0">
                <a:latin typeface="Arial" panose="020B0604020202020204" pitchFamily="34" charset="0"/>
                <a:cs typeface="Arial" panose="020B0604020202020204" pitchFamily="34" charset="0"/>
              </a:rPr>
              <a:t>Passionnée de vélo </a:t>
            </a:r>
            <a:r>
              <a:rPr lang="fr-CA" dirty="0">
                <a:latin typeface="Arial" panose="020B0604020202020204" pitchFamily="34" charset="0"/>
                <a:cs typeface="Arial" panose="020B0604020202020204" pitchFamily="34" charset="0"/>
              </a:rPr>
              <a:t>:</a:t>
            </a:r>
            <a:r>
              <a:rPr lang="fr-CA" dirty="0" smtClean="0">
                <a:latin typeface="Arial" panose="020B0604020202020204" pitchFamily="34" charset="0"/>
                <a:cs typeface="Arial" panose="020B0604020202020204" pitchFamily="34" charset="0"/>
              </a:rPr>
              <a:t> </a:t>
            </a:r>
            <a:r>
              <a:rPr lang="fr-CA" dirty="0">
                <a:latin typeface="Arial" panose="020B0604020202020204" pitchFamily="34" charset="0"/>
                <a:cs typeface="Arial" panose="020B0604020202020204" pitchFamily="34" charset="0"/>
              </a:rPr>
              <a:t>p</a:t>
            </a:r>
            <a:r>
              <a:rPr lang="fr-CA" sz="2400" dirty="0" smtClean="0">
                <a:latin typeface="Arial" panose="020B0604020202020204" pitchFamily="34" charset="0"/>
                <a:cs typeface="Arial" panose="020B0604020202020204" pitchFamily="34" charset="0"/>
              </a:rPr>
              <a:t>arti favorable pour les cyclistes;</a:t>
            </a:r>
          </a:p>
          <a:p>
            <a:pPr marL="571500" lvl="1" indent="0">
              <a:buNone/>
            </a:pPr>
            <a:endParaRPr lang="fr-CA" sz="2200" dirty="0" smtClean="0">
              <a:latin typeface="Arial" panose="020B0604020202020204" pitchFamily="34" charset="0"/>
              <a:cs typeface="Arial" panose="020B0604020202020204" pitchFamily="34" charset="0"/>
            </a:endParaRPr>
          </a:p>
          <a:p>
            <a:pPr marL="457200"/>
            <a:r>
              <a:rPr lang="fr-CA" dirty="0" smtClean="0">
                <a:latin typeface="Arial" panose="020B0604020202020204" pitchFamily="34" charset="0"/>
                <a:cs typeface="Arial" panose="020B0604020202020204" pitchFamily="34" charset="0"/>
              </a:rPr>
              <a:t>Aucun autre conflit d’intérêts;</a:t>
            </a:r>
          </a:p>
          <a:p>
            <a:pPr marL="457200"/>
            <a:endParaRPr lang="fr-CA" sz="2400" dirty="0" smtClean="0">
              <a:latin typeface="Arial" panose="020B0604020202020204" pitchFamily="34" charset="0"/>
              <a:cs typeface="Arial" panose="020B0604020202020204" pitchFamily="34" charset="0"/>
            </a:endParaRPr>
          </a:p>
          <a:p>
            <a:pPr marL="457200"/>
            <a:r>
              <a:rPr lang="fr-CA" i="1" dirty="0">
                <a:latin typeface="Arial" panose="020B0604020202020204" pitchFamily="34" charset="0"/>
                <a:cs typeface="Arial" panose="020B0604020202020204" pitchFamily="34" charset="0"/>
              </a:rPr>
              <a:t>L</a:t>
            </a:r>
            <a:r>
              <a:rPr lang="fr-CA" sz="2400" i="1" dirty="0" smtClean="0">
                <a:latin typeface="Arial" panose="020B0604020202020204" pitchFamily="34" charset="0"/>
                <a:cs typeface="Arial" panose="020B0604020202020204" pitchFamily="34" charset="0"/>
              </a:rPr>
              <a:t>es photos utilisées sont des photos personnelles, aucun cycliste n’a été malmené.</a:t>
            </a:r>
            <a:endParaRPr lang="fr-CA" sz="2400" i="1" dirty="0">
              <a:latin typeface="Arial" panose="020B0604020202020204" pitchFamily="34" charset="0"/>
              <a:cs typeface="Arial" panose="020B0604020202020204" pitchFamily="34" charset="0"/>
            </a:endParaRPr>
          </a:p>
        </p:txBody>
      </p:sp>
      <p:sp>
        <p:nvSpPr>
          <p:cNvPr id="4" name="ZoneTexte 3"/>
          <p:cNvSpPr txBox="1"/>
          <p:nvPr/>
        </p:nvSpPr>
        <p:spPr>
          <a:xfrm>
            <a:off x="7277100" y="6419334"/>
            <a:ext cx="1670050"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9740558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CA" dirty="0" smtClean="0"/>
              <a:t>Les étapes</a:t>
            </a:r>
            <a:endParaRPr lang="fr-CA" dirty="0"/>
          </a:p>
        </p:txBody>
      </p:sp>
      <p:sp>
        <p:nvSpPr>
          <p:cNvPr id="3" name="Espace réservé du texte 2"/>
          <p:cNvSpPr>
            <a:spLocks noGrp="1"/>
          </p:cNvSpPr>
          <p:nvPr>
            <p:ph type="body" sz="quarter" idx="14"/>
          </p:nvPr>
        </p:nvSpPr>
        <p:spPr/>
        <p:txBody>
          <a:bodyPr/>
          <a:lstStyle/>
          <a:p>
            <a:pPr marL="0" indent="0">
              <a:buNone/>
            </a:pPr>
            <a:r>
              <a:rPr lang="fr-CA" b="1" dirty="0" smtClean="0">
                <a:solidFill>
                  <a:schemeClr val="accent5"/>
                </a:solidFill>
              </a:rPr>
              <a:t>Préparation du médicament et remise au patient</a:t>
            </a:r>
          </a:p>
          <a:p>
            <a:pPr marL="0" indent="0">
              <a:buNone/>
            </a:pPr>
            <a:r>
              <a:rPr lang="fr-CA" dirty="0" smtClean="0"/>
              <a:t>Le pharmacien communautaire doit déterminer : </a:t>
            </a:r>
          </a:p>
          <a:p>
            <a:pPr marL="0" indent="0">
              <a:buNone/>
            </a:pPr>
            <a:endParaRPr lang="fr-CA" dirty="0" smtClean="0"/>
          </a:p>
          <a:p>
            <a:pPr algn="ctr"/>
            <a:r>
              <a:rPr lang="fr-CA" dirty="0" smtClean="0"/>
              <a:t>S’il est en mesure de préparer lui-même le médicament </a:t>
            </a:r>
          </a:p>
          <a:p>
            <a:pPr marL="0" indent="0" algn="ctr">
              <a:buNone/>
            </a:pPr>
            <a:r>
              <a:rPr lang="fr-CA" dirty="0" smtClean="0"/>
              <a:t>OU </a:t>
            </a:r>
          </a:p>
          <a:p>
            <a:r>
              <a:rPr lang="fr-CA" dirty="0"/>
              <a:t>S</a:t>
            </a:r>
            <a:r>
              <a:rPr lang="fr-CA" dirty="0" smtClean="0"/>
              <a:t>’il doit utiliser les services d’un pharmacien préparateur</a:t>
            </a:r>
          </a:p>
          <a:p>
            <a:pPr marL="0" indent="0">
              <a:buNone/>
            </a:pPr>
            <a:endParaRPr lang="fr-CA" dirty="0"/>
          </a:p>
        </p:txBody>
      </p:sp>
      <p:sp>
        <p:nvSpPr>
          <p:cNvPr id="4" name="Carré corné 3"/>
          <p:cNvSpPr/>
          <p:nvPr/>
        </p:nvSpPr>
        <p:spPr>
          <a:xfrm>
            <a:off x="5016500" y="3479800"/>
            <a:ext cx="3009899" cy="2724151"/>
          </a:xfrm>
          <a:prstGeom prst="foldedCorner">
            <a:avLst/>
          </a:prstGeom>
          <a:solidFill>
            <a:srgbClr val="2C758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b="1" i="1" dirty="0" smtClean="0"/>
          </a:p>
          <a:p>
            <a:pPr algn="ctr"/>
            <a:r>
              <a:rPr lang="fr-CA" i="1" dirty="0" smtClean="0">
                <a:sym typeface="Wingdings" panose="05000000000000000000" pitchFamily="2" charset="2"/>
              </a:rPr>
              <a:t>  </a:t>
            </a:r>
            <a:r>
              <a:rPr lang="fr-CA" i="1" dirty="0" smtClean="0"/>
              <a:t>Décision qui appartient au </a:t>
            </a:r>
            <a:r>
              <a:rPr lang="fr-CA" b="1" i="1" dirty="0" smtClean="0"/>
              <a:t>pharmacien communautaire choisi par le patient.</a:t>
            </a:r>
          </a:p>
          <a:p>
            <a:pPr algn="ctr"/>
            <a:endParaRPr lang="fr-CA" i="1" dirty="0">
              <a:sym typeface="Wingdings" panose="05000000000000000000" pitchFamily="2" charset="2"/>
            </a:endParaRPr>
          </a:p>
          <a:p>
            <a:pPr algn="ctr"/>
            <a:r>
              <a:rPr lang="fr-CA" i="1" dirty="0" smtClean="0">
                <a:sym typeface="Wingdings" panose="05000000000000000000" pitchFamily="2" charset="2"/>
              </a:rPr>
              <a:t>  </a:t>
            </a:r>
            <a:r>
              <a:rPr lang="fr-CA" i="1" dirty="0" smtClean="0"/>
              <a:t>Rôle et responsabilité du pharmacien préparateur décrit dans les normes.</a:t>
            </a:r>
            <a:endParaRPr lang="fr-CA" i="1" dirty="0"/>
          </a:p>
        </p:txBody>
      </p:sp>
      <p:sp>
        <p:nvSpPr>
          <p:cNvPr id="5" name="ZoneTexte 4"/>
          <p:cNvSpPr txBox="1"/>
          <p:nvPr/>
        </p:nvSpPr>
        <p:spPr>
          <a:xfrm>
            <a:off x="7277100" y="6419334"/>
            <a:ext cx="1670050"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6500288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Modèles et exemples</a:t>
            </a:r>
            <a:endParaRPr lang="fr-CA" dirty="0"/>
          </a:p>
        </p:txBody>
      </p:sp>
      <p:sp>
        <p:nvSpPr>
          <p:cNvPr id="3" name="Espace réservé du texte 2"/>
          <p:cNvSpPr>
            <a:spLocks noGrp="1"/>
          </p:cNvSpPr>
          <p:nvPr>
            <p:ph type="body" sz="quarter" idx="10"/>
          </p:nvPr>
        </p:nvSpPr>
        <p:spPr/>
        <p:txBody>
          <a:bodyPr/>
          <a:lstStyle/>
          <a:p>
            <a:r>
              <a:rPr lang="fr-CA" dirty="0" smtClean="0"/>
              <a:t>Dans la vraie vie, on fait quoi ?</a:t>
            </a:r>
            <a:endParaRPr lang="fr-CA" dirty="0"/>
          </a:p>
        </p:txBody>
      </p:sp>
      <p:sp>
        <p:nvSpPr>
          <p:cNvPr id="4" name="Espace réservé du texte 3"/>
          <p:cNvSpPr>
            <a:spLocks noGrp="1"/>
          </p:cNvSpPr>
          <p:nvPr>
            <p:ph type="body" sz="quarter" idx="11"/>
          </p:nvPr>
        </p:nvSpPr>
        <p:spPr/>
        <p:txBody>
          <a:bodyPr/>
          <a:lstStyle/>
          <a:p>
            <a:endParaRPr lang="fr-CA" dirty="0"/>
          </a:p>
        </p:txBody>
      </p:sp>
      <p:sp>
        <p:nvSpPr>
          <p:cNvPr id="5" name="ZoneTexte 4"/>
          <p:cNvSpPr txBox="1"/>
          <p:nvPr/>
        </p:nvSpPr>
        <p:spPr>
          <a:xfrm>
            <a:off x="7277100" y="6419334"/>
            <a:ext cx="1670050"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37529232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CA" dirty="0" smtClean="0"/>
              <a:t>Modèles et exemples</a:t>
            </a:r>
            <a:endParaRPr lang="fr-CA" dirty="0"/>
          </a:p>
        </p:txBody>
      </p:sp>
      <p:sp>
        <p:nvSpPr>
          <p:cNvPr id="3" name="Espace réservé du texte 2"/>
          <p:cNvSpPr>
            <a:spLocks noGrp="1"/>
          </p:cNvSpPr>
          <p:nvPr>
            <p:ph type="body" sz="quarter" idx="14"/>
          </p:nvPr>
        </p:nvSpPr>
        <p:spPr/>
        <p:txBody>
          <a:bodyPr/>
          <a:lstStyle/>
          <a:p>
            <a:endParaRPr lang="fr-CA" dirty="0" smtClean="0"/>
          </a:p>
          <a:p>
            <a:r>
              <a:rPr lang="fr-CA" dirty="0" smtClean="0"/>
              <a:t>Antibiothérapie ambulatoire;</a:t>
            </a:r>
          </a:p>
          <a:p>
            <a:r>
              <a:rPr lang="fr-CA" dirty="0" smtClean="0"/>
              <a:t>Oncologie traitement iv;</a:t>
            </a:r>
          </a:p>
          <a:p>
            <a:r>
              <a:rPr lang="fr-CA" dirty="0" smtClean="0"/>
              <a:t>Médicament anticancéreux par voie orale;</a:t>
            </a:r>
          </a:p>
          <a:p>
            <a:r>
              <a:rPr lang="fr-CA" dirty="0" smtClean="0"/>
              <a:t>Oncologie traitement spécialisé en combinaison.</a:t>
            </a:r>
          </a:p>
          <a:p>
            <a:pPr marL="0" indent="0">
              <a:buNone/>
            </a:pPr>
            <a:endParaRPr lang="fr-CA" dirty="0" smtClean="0"/>
          </a:p>
        </p:txBody>
      </p:sp>
      <p:sp>
        <p:nvSpPr>
          <p:cNvPr id="4" name="ZoneTexte 3"/>
          <p:cNvSpPr txBox="1"/>
          <p:nvPr/>
        </p:nvSpPr>
        <p:spPr>
          <a:xfrm>
            <a:off x="7277100" y="6419334"/>
            <a:ext cx="1670050"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37095990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p:txBody>
          <a:bodyPr/>
          <a:lstStyle/>
          <a:p>
            <a:r>
              <a:rPr lang="fr-CA" dirty="0" smtClean="0"/>
              <a:t>Antibiothérapie ambulatoire</a:t>
            </a:r>
            <a:endParaRPr lang="fr-CA" dirty="0"/>
          </a:p>
        </p:txBody>
      </p:sp>
      <p:sp>
        <p:nvSpPr>
          <p:cNvPr id="4" name="Espace réservé du texte 3"/>
          <p:cNvSpPr>
            <a:spLocks noGrp="1"/>
          </p:cNvSpPr>
          <p:nvPr>
            <p:ph type="body" sz="quarter" idx="14"/>
          </p:nvPr>
        </p:nvSpPr>
        <p:spPr/>
        <p:txBody>
          <a:bodyPr/>
          <a:lstStyle/>
          <a:p>
            <a:r>
              <a:rPr lang="fr-CA" sz="2000" dirty="0" smtClean="0"/>
              <a:t>Le patient est suivi par la clinique externe d’antibiothérapie;</a:t>
            </a:r>
            <a:endParaRPr lang="fr-CA" sz="2000" dirty="0"/>
          </a:p>
          <a:p>
            <a:endParaRPr lang="fr-CA" sz="2000" dirty="0"/>
          </a:p>
          <a:p>
            <a:r>
              <a:rPr lang="fr-CA" sz="2000" dirty="0" smtClean="0"/>
              <a:t>L’offre de soins prévoit que le pharmacien ES est impliqué à la clinique à l’initiation du traitement </a:t>
            </a:r>
            <a:r>
              <a:rPr lang="fr-CA" sz="2000" dirty="0"/>
              <a:t>(choix du médicament, etc.) et </a:t>
            </a:r>
            <a:r>
              <a:rPr lang="fr-CA" sz="2000" dirty="0" smtClean="0"/>
              <a:t>sert les premières doses de l’antibiotique. Le service et le suivi du patient sont ensuite assurés par un pharmacien communautaire.</a:t>
            </a:r>
          </a:p>
          <a:p>
            <a:pPr marL="0" indent="0" algn="ctr">
              <a:buNone/>
            </a:pPr>
            <a:r>
              <a:rPr lang="fr-CA" dirty="0" smtClean="0"/>
              <a:t>OU</a:t>
            </a:r>
          </a:p>
          <a:p>
            <a:r>
              <a:rPr lang="fr-CA" sz="2000" dirty="0" smtClean="0"/>
              <a:t>L’offre de soins prévoit qu’aucun pharmacien ES n’est impliqué à la clinique. Le service et le suivi du patient sont exclusivement assurés par le pharmacien communautaire. Toutefois, le département de pharmacie sert les premières doses.</a:t>
            </a:r>
            <a:endParaRPr lang="fr-CA" sz="2000" dirty="0"/>
          </a:p>
        </p:txBody>
      </p:sp>
      <p:sp>
        <p:nvSpPr>
          <p:cNvPr id="6" name="ZoneTexte 5"/>
          <p:cNvSpPr txBox="1"/>
          <p:nvPr/>
        </p:nvSpPr>
        <p:spPr>
          <a:xfrm>
            <a:off x="7277100" y="6419334"/>
            <a:ext cx="1670050"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13764674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CA" dirty="0" smtClean="0"/>
              <a:t>Modèles et exemples</a:t>
            </a:r>
            <a:endParaRPr lang="fr-CA" dirty="0"/>
          </a:p>
        </p:txBody>
      </p:sp>
      <p:sp>
        <p:nvSpPr>
          <p:cNvPr id="3" name="Espace réservé du texte 2"/>
          <p:cNvSpPr>
            <a:spLocks noGrp="1"/>
          </p:cNvSpPr>
          <p:nvPr>
            <p:ph type="body" sz="quarter" idx="14"/>
          </p:nvPr>
        </p:nvSpPr>
        <p:spPr/>
        <p:txBody>
          <a:bodyPr/>
          <a:lstStyle/>
          <a:p>
            <a:endParaRPr lang="fr-CA" dirty="0" smtClean="0"/>
          </a:p>
          <a:p>
            <a:r>
              <a:rPr lang="fr-CA" dirty="0" smtClean="0"/>
              <a:t>Antibiothérapie ambulatoire</a:t>
            </a:r>
          </a:p>
          <a:p>
            <a:pPr marL="0" indent="0">
              <a:buNone/>
            </a:pPr>
            <a:endParaRPr lang="fr-CA"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78" y="194855"/>
            <a:ext cx="9080500" cy="7067550"/>
          </a:xfrm>
          <a:prstGeom prst="rect">
            <a:avLst/>
          </a:prstGeom>
          <a:solidFill>
            <a:srgbClr val="2C758C"/>
          </a:solidFill>
          <a:ln>
            <a:noFill/>
          </a:ln>
          <a:extLst/>
        </p:spPr>
      </p:pic>
      <p:sp>
        <p:nvSpPr>
          <p:cNvPr id="8" name="Nuage 7"/>
          <p:cNvSpPr/>
          <p:nvPr/>
        </p:nvSpPr>
        <p:spPr>
          <a:xfrm>
            <a:off x="86139" y="1384852"/>
            <a:ext cx="3577811" cy="2981739"/>
          </a:xfrm>
          <a:prstGeom prst="cloud">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a:p>
        </p:txBody>
      </p:sp>
      <p:sp>
        <p:nvSpPr>
          <p:cNvPr id="7" name="ZoneTexte 6"/>
          <p:cNvSpPr txBox="1"/>
          <p:nvPr/>
        </p:nvSpPr>
        <p:spPr>
          <a:xfrm>
            <a:off x="381000" y="2325984"/>
            <a:ext cx="3275256" cy="1477328"/>
          </a:xfrm>
          <a:prstGeom prst="rect">
            <a:avLst/>
          </a:prstGeom>
          <a:noFill/>
        </p:spPr>
        <p:txBody>
          <a:bodyPr wrap="none" rtlCol="0">
            <a:spAutoFit/>
          </a:bodyPr>
          <a:lstStyle/>
          <a:p>
            <a:r>
              <a:rPr lang="fr-CA" b="1" dirty="0" smtClean="0"/>
              <a:t>Pharmacien communautaire</a:t>
            </a:r>
          </a:p>
          <a:p>
            <a:pPr algn="ctr"/>
            <a:r>
              <a:rPr lang="fr-CA" b="1" dirty="0" smtClean="0"/>
              <a:t>=</a:t>
            </a:r>
          </a:p>
          <a:p>
            <a:pPr algn="ctr"/>
            <a:r>
              <a:rPr lang="fr-CA" b="1" dirty="0" smtClean="0"/>
              <a:t>Chef d’orchestre</a:t>
            </a:r>
          </a:p>
          <a:p>
            <a:pPr algn="ctr"/>
            <a:endParaRPr lang="fr-CA" b="1" dirty="0" smtClean="0"/>
          </a:p>
          <a:p>
            <a:pPr algn="ctr"/>
            <a:r>
              <a:rPr lang="fr-CA" b="1" i="1" dirty="0" smtClean="0"/>
              <a:t>(ou pilote le tandem</a:t>
            </a:r>
            <a:r>
              <a:rPr lang="fr-CA" b="1" dirty="0" smtClean="0"/>
              <a:t>)</a:t>
            </a:r>
            <a:endParaRPr lang="fr-CA" b="1" dirty="0"/>
          </a:p>
        </p:txBody>
      </p:sp>
    </p:spTree>
    <p:extLst>
      <p:ext uri="{BB962C8B-B14F-4D97-AF65-F5344CB8AC3E}">
        <p14:creationId xmlns:p14="http://schemas.microsoft.com/office/powerpoint/2010/main" val="425895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CA" dirty="0" smtClean="0"/>
              <a:t>Modèles et exemples</a:t>
            </a:r>
            <a:endParaRPr lang="fr-CA" dirty="0"/>
          </a:p>
        </p:txBody>
      </p:sp>
      <p:sp>
        <p:nvSpPr>
          <p:cNvPr id="3" name="Espace réservé du texte 2"/>
          <p:cNvSpPr>
            <a:spLocks noGrp="1"/>
          </p:cNvSpPr>
          <p:nvPr>
            <p:ph type="body" sz="quarter" idx="14"/>
          </p:nvPr>
        </p:nvSpPr>
        <p:spPr/>
        <p:txBody>
          <a:bodyPr/>
          <a:lstStyle/>
          <a:p>
            <a:endParaRPr lang="fr-CA" dirty="0" smtClean="0"/>
          </a:p>
          <a:p>
            <a:r>
              <a:rPr lang="fr-CA" dirty="0" smtClean="0"/>
              <a:t>Antibiothérapie ambulatoire</a:t>
            </a:r>
          </a:p>
          <a:p>
            <a:pPr marL="0" indent="0">
              <a:buNone/>
            </a:pPr>
            <a:endParaRPr lang="fr-CA"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78" y="194855"/>
            <a:ext cx="9080500" cy="706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083560" y="194855"/>
            <a:ext cx="2816859" cy="843280"/>
          </a:xfrm>
          <a:prstGeom prst="rect">
            <a:avLst/>
          </a:prstGeom>
          <a:solidFill>
            <a:schemeClr val="accent3">
              <a:lumMod val="40000"/>
              <a:lumOff val="60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fr-CA" sz="1400" dirty="0" smtClean="0">
                <a:solidFill>
                  <a:schemeClr val="tx1"/>
                </a:solidFill>
              </a:rPr>
              <a:t>L’infirmière de la clinique d’antibiothérapie en collaboration avec le département de pharmacie</a:t>
            </a:r>
            <a:endParaRPr lang="fr-CA" sz="1400" dirty="0">
              <a:solidFill>
                <a:schemeClr val="tx1"/>
              </a:solidFill>
            </a:endParaRPr>
          </a:p>
        </p:txBody>
      </p:sp>
      <p:sp>
        <p:nvSpPr>
          <p:cNvPr id="8" name="Nuage 7"/>
          <p:cNvSpPr/>
          <p:nvPr/>
        </p:nvSpPr>
        <p:spPr>
          <a:xfrm>
            <a:off x="381000" y="1492250"/>
            <a:ext cx="3282950" cy="2590799"/>
          </a:xfrm>
          <a:prstGeom prst="cloud">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a:p>
        </p:txBody>
      </p:sp>
      <p:sp>
        <p:nvSpPr>
          <p:cNvPr id="7" name="ZoneTexte 6"/>
          <p:cNvSpPr txBox="1"/>
          <p:nvPr/>
        </p:nvSpPr>
        <p:spPr>
          <a:xfrm>
            <a:off x="381000" y="2325984"/>
            <a:ext cx="3275256" cy="1200329"/>
          </a:xfrm>
          <a:prstGeom prst="rect">
            <a:avLst/>
          </a:prstGeom>
          <a:noFill/>
        </p:spPr>
        <p:txBody>
          <a:bodyPr wrap="none" rtlCol="0">
            <a:spAutoFit/>
          </a:bodyPr>
          <a:lstStyle/>
          <a:p>
            <a:r>
              <a:rPr lang="fr-CA" b="1" dirty="0" smtClean="0"/>
              <a:t>Pharmacien communautaire</a:t>
            </a:r>
          </a:p>
          <a:p>
            <a:pPr algn="ctr"/>
            <a:r>
              <a:rPr lang="fr-CA" b="1" dirty="0" smtClean="0"/>
              <a:t>=</a:t>
            </a:r>
          </a:p>
          <a:p>
            <a:pPr algn="ctr"/>
            <a:r>
              <a:rPr lang="fr-CA" b="1" dirty="0" smtClean="0"/>
              <a:t>Chef d’orchestre</a:t>
            </a:r>
          </a:p>
          <a:p>
            <a:pPr algn="ctr"/>
            <a:r>
              <a:rPr lang="fr-CA" b="1" i="1" dirty="0" smtClean="0"/>
              <a:t>(ou pilote le tandem)</a:t>
            </a:r>
            <a:endParaRPr lang="fr-CA" b="1" i="1" dirty="0"/>
          </a:p>
        </p:txBody>
      </p:sp>
    </p:spTree>
    <p:extLst>
      <p:ext uri="{BB962C8B-B14F-4D97-AF65-F5344CB8AC3E}">
        <p14:creationId xmlns:p14="http://schemas.microsoft.com/office/powerpoint/2010/main" val="2069742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CA" dirty="0" smtClean="0"/>
              <a:t>Modèles et exemples</a:t>
            </a:r>
            <a:endParaRPr lang="fr-CA" dirty="0"/>
          </a:p>
        </p:txBody>
      </p:sp>
      <p:sp>
        <p:nvSpPr>
          <p:cNvPr id="3" name="Espace réservé du texte 2"/>
          <p:cNvSpPr>
            <a:spLocks noGrp="1"/>
          </p:cNvSpPr>
          <p:nvPr>
            <p:ph type="body" sz="quarter" idx="14"/>
          </p:nvPr>
        </p:nvSpPr>
        <p:spPr/>
        <p:txBody>
          <a:bodyPr/>
          <a:lstStyle/>
          <a:p>
            <a:endParaRPr lang="fr-CA" dirty="0" smtClean="0"/>
          </a:p>
          <a:p>
            <a:r>
              <a:rPr lang="fr-CA" dirty="0" smtClean="0"/>
              <a:t>Antibiothérapie ambulatoire</a:t>
            </a:r>
          </a:p>
          <a:p>
            <a:pPr marL="0" indent="0">
              <a:buNone/>
            </a:pPr>
            <a:endParaRPr lang="fr-CA"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78" y="194855"/>
            <a:ext cx="9080500" cy="706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Nuage 7"/>
          <p:cNvSpPr/>
          <p:nvPr/>
        </p:nvSpPr>
        <p:spPr>
          <a:xfrm>
            <a:off x="381000" y="1492250"/>
            <a:ext cx="3282950" cy="2590799"/>
          </a:xfrm>
          <a:prstGeom prst="cloud">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a:p>
        </p:txBody>
      </p:sp>
      <p:sp>
        <p:nvSpPr>
          <p:cNvPr id="7" name="ZoneTexte 6"/>
          <p:cNvSpPr txBox="1"/>
          <p:nvPr/>
        </p:nvSpPr>
        <p:spPr>
          <a:xfrm>
            <a:off x="381000" y="2325984"/>
            <a:ext cx="3275256" cy="1200329"/>
          </a:xfrm>
          <a:prstGeom prst="rect">
            <a:avLst/>
          </a:prstGeom>
          <a:noFill/>
        </p:spPr>
        <p:txBody>
          <a:bodyPr wrap="none" rtlCol="0">
            <a:spAutoFit/>
          </a:bodyPr>
          <a:lstStyle/>
          <a:p>
            <a:r>
              <a:rPr lang="fr-CA" b="1" dirty="0" smtClean="0"/>
              <a:t>Pharmacien communautaire</a:t>
            </a:r>
          </a:p>
          <a:p>
            <a:pPr algn="ctr"/>
            <a:r>
              <a:rPr lang="fr-CA" b="1" dirty="0" smtClean="0"/>
              <a:t>=</a:t>
            </a:r>
          </a:p>
          <a:p>
            <a:pPr algn="ctr"/>
            <a:r>
              <a:rPr lang="fr-CA" b="1" dirty="0" smtClean="0"/>
              <a:t>Chef d’orchestre</a:t>
            </a:r>
          </a:p>
          <a:p>
            <a:pPr algn="ctr"/>
            <a:r>
              <a:rPr lang="fr-CA" b="1" i="1" dirty="0" smtClean="0"/>
              <a:t>(ou pilote le tandem)</a:t>
            </a:r>
            <a:endParaRPr lang="fr-CA" b="1" i="1" dirty="0"/>
          </a:p>
        </p:txBody>
      </p:sp>
      <p:sp>
        <p:nvSpPr>
          <p:cNvPr id="9" name="Rectangle 8"/>
          <p:cNvSpPr/>
          <p:nvPr/>
        </p:nvSpPr>
        <p:spPr>
          <a:xfrm>
            <a:off x="6075680" y="1336040"/>
            <a:ext cx="2479040" cy="559435"/>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200" dirty="0" smtClean="0">
                <a:solidFill>
                  <a:schemeClr val="tx1"/>
                </a:solidFill>
              </a:rPr>
              <a:t>Suit le patient pour l’antibiothérapie et fait le lien avec le pharmacien communautaire du patient</a:t>
            </a:r>
            <a:endParaRPr lang="fr-CA" sz="1200" dirty="0">
              <a:solidFill>
                <a:schemeClr val="tx1"/>
              </a:solidFill>
            </a:endParaRPr>
          </a:p>
        </p:txBody>
      </p:sp>
      <p:sp>
        <p:nvSpPr>
          <p:cNvPr id="10" name="Rectangle 9"/>
          <p:cNvSpPr/>
          <p:nvPr/>
        </p:nvSpPr>
        <p:spPr>
          <a:xfrm>
            <a:off x="5344160" y="5623560"/>
            <a:ext cx="3063240" cy="1234440"/>
          </a:xfrm>
          <a:prstGeom prst="rect">
            <a:avLst/>
          </a:prstGeom>
          <a:solidFill>
            <a:srgbClr val="C8DB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200" dirty="0" smtClean="0">
                <a:solidFill>
                  <a:schemeClr val="tx1"/>
                </a:solidFill>
              </a:rPr>
              <a:t>Le pharmacien communautaire pourrait aussi se dire qu’il n’a pas la compétence pour suivre l’antibiothérapie du patient et demander au pharmacien préparateur s’il peut s’occuper aussi du suivi du patient</a:t>
            </a:r>
            <a:endParaRPr lang="fr-CA" sz="1200" dirty="0">
              <a:solidFill>
                <a:schemeClr val="tx1"/>
              </a:solidFill>
            </a:endParaRPr>
          </a:p>
        </p:txBody>
      </p:sp>
    </p:spTree>
    <p:extLst>
      <p:ext uri="{BB962C8B-B14F-4D97-AF65-F5344CB8AC3E}">
        <p14:creationId xmlns:p14="http://schemas.microsoft.com/office/powerpoint/2010/main" val="21658456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CA" dirty="0" smtClean="0"/>
              <a:t>Modèles et exemples</a:t>
            </a:r>
            <a:endParaRPr lang="fr-CA" dirty="0"/>
          </a:p>
        </p:txBody>
      </p:sp>
      <p:sp>
        <p:nvSpPr>
          <p:cNvPr id="3" name="Espace réservé du texte 2"/>
          <p:cNvSpPr>
            <a:spLocks noGrp="1"/>
          </p:cNvSpPr>
          <p:nvPr>
            <p:ph type="body" sz="quarter" idx="14"/>
          </p:nvPr>
        </p:nvSpPr>
        <p:spPr/>
        <p:txBody>
          <a:bodyPr/>
          <a:lstStyle/>
          <a:p>
            <a:endParaRPr lang="fr-CA" dirty="0" smtClean="0"/>
          </a:p>
          <a:p>
            <a:r>
              <a:rPr lang="fr-CA" dirty="0" smtClean="0"/>
              <a:t>Antibiothérapie ambulatoire</a:t>
            </a:r>
          </a:p>
          <a:p>
            <a:pPr marL="0" indent="0">
              <a:buNone/>
            </a:pPr>
            <a:endParaRPr lang="fr-CA"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78" y="194855"/>
            <a:ext cx="9080500" cy="706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Nuage 7"/>
          <p:cNvSpPr/>
          <p:nvPr/>
        </p:nvSpPr>
        <p:spPr>
          <a:xfrm>
            <a:off x="381000" y="1492250"/>
            <a:ext cx="3282950" cy="2590799"/>
          </a:xfrm>
          <a:prstGeom prst="cloud">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a:p>
        </p:txBody>
      </p:sp>
      <p:sp>
        <p:nvSpPr>
          <p:cNvPr id="7" name="ZoneTexte 6"/>
          <p:cNvSpPr txBox="1"/>
          <p:nvPr/>
        </p:nvSpPr>
        <p:spPr>
          <a:xfrm>
            <a:off x="381000" y="2325984"/>
            <a:ext cx="3275256" cy="1200329"/>
          </a:xfrm>
          <a:prstGeom prst="rect">
            <a:avLst/>
          </a:prstGeom>
          <a:noFill/>
        </p:spPr>
        <p:txBody>
          <a:bodyPr wrap="none" rtlCol="0">
            <a:spAutoFit/>
          </a:bodyPr>
          <a:lstStyle/>
          <a:p>
            <a:r>
              <a:rPr lang="fr-CA" b="1" dirty="0" smtClean="0"/>
              <a:t>Pharmacien communautaire</a:t>
            </a:r>
          </a:p>
          <a:p>
            <a:pPr algn="ctr"/>
            <a:r>
              <a:rPr lang="fr-CA" b="1" dirty="0" smtClean="0"/>
              <a:t>=</a:t>
            </a:r>
          </a:p>
          <a:p>
            <a:pPr algn="ctr"/>
            <a:r>
              <a:rPr lang="fr-CA" b="1" dirty="0" smtClean="0"/>
              <a:t>Chef d’orchestre</a:t>
            </a:r>
          </a:p>
          <a:p>
            <a:pPr algn="ctr"/>
            <a:r>
              <a:rPr lang="fr-CA" b="1" i="1" dirty="0" smtClean="0"/>
              <a:t>(ou pilote le tandem)</a:t>
            </a:r>
            <a:endParaRPr lang="fr-CA" b="1" i="1" dirty="0"/>
          </a:p>
        </p:txBody>
      </p:sp>
      <p:sp>
        <p:nvSpPr>
          <p:cNvPr id="4" name="Rectangle 3"/>
          <p:cNvSpPr/>
          <p:nvPr/>
        </p:nvSpPr>
        <p:spPr>
          <a:xfrm>
            <a:off x="5344160" y="5623560"/>
            <a:ext cx="3063240" cy="1234440"/>
          </a:xfrm>
          <a:prstGeom prst="rect">
            <a:avLst/>
          </a:prstGeom>
          <a:solidFill>
            <a:srgbClr val="C8DB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200" dirty="0" smtClean="0">
                <a:solidFill>
                  <a:schemeClr val="tx1"/>
                </a:solidFill>
              </a:rPr>
              <a:t>Le pharmacien communautaire pourrait aussi se dire qu’il n’a pas la compétence pour suivre l’antibiothérapie du patient et demander au pharmacien préparateur s’il peut s’occuper aussi du suivi du patient.</a:t>
            </a:r>
            <a:endParaRPr lang="fr-CA" sz="1200" dirty="0">
              <a:solidFill>
                <a:schemeClr val="tx1"/>
              </a:solidFill>
            </a:endParaRPr>
          </a:p>
        </p:txBody>
      </p:sp>
      <p:sp>
        <p:nvSpPr>
          <p:cNvPr id="9" name="Rectangle 8"/>
          <p:cNvSpPr/>
          <p:nvPr/>
        </p:nvSpPr>
        <p:spPr>
          <a:xfrm>
            <a:off x="6075680" y="1336040"/>
            <a:ext cx="2479040" cy="559435"/>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200" dirty="0" smtClean="0">
                <a:solidFill>
                  <a:schemeClr val="tx1"/>
                </a:solidFill>
              </a:rPr>
              <a:t>Suit le patient pour l’antibiothérapie et fait le lien avec le pharmacien communautaire du patient.</a:t>
            </a:r>
            <a:endParaRPr lang="fr-CA" sz="1200" dirty="0">
              <a:solidFill>
                <a:schemeClr val="tx1"/>
              </a:solidFill>
            </a:endParaRPr>
          </a:p>
        </p:txBody>
      </p:sp>
      <p:sp>
        <p:nvSpPr>
          <p:cNvPr id="5" name="Carré corné 4"/>
          <p:cNvSpPr/>
          <p:nvPr/>
        </p:nvSpPr>
        <p:spPr>
          <a:xfrm>
            <a:off x="2732598" y="1764030"/>
            <a:ext cx="3662680" cy="2622867"/>
          </a:xfrm>
          <a:prstGeom prst="foldedCorner">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A" b="1" dirty="0" smtClean="0"/>
              <a:t>***Communication essentielle***</a:t>
            </a:r>
          </a:p>
          <a:p>
            <a:pPr algn="ctr"/>
            <a:endParaRPr lang="fr-CA" dirty="0" smtClean="0"/>
          </a:p>
          <a:p>
            <a:pPr marL="285750" indent="-285750" algn="ctr">
              <a:buFont typeface="Arial" panose="020B0604020202020204" pitchFamily="34" charset="0"/>
              <a:buChar char="•"/>
            </a:pPr>
            <a:r>
              <a:rPr lang="fr-CA" dirty="0" smtClean="0"/>
              <a:t>Déterminer les rôles et responsabilités</a:t>
            </a:r>
          </a:p>
          <a:p>
            <a:pPr algn="ctr"/>
            <a:endParaRPr lang="fr-CA" dirty="0" smtClean="0"/>
          </a:p>
          <a:p>
            <a:pPr marL="285750" indent="-285750" algn="ctr">
              <a:buFont typeface="Arial" panose="020B0604020202020204" pitchFamily="34" charset="0"/>
              <a:buChar char="•"/>
            </a:pPr>
            <a:r>
              <a:rPr lang="fr-CA" dirty="0" smtClean="0"/>
              <a:t>S’assurer que chacun adhère </a:t>
            </a:r>
          </a:p>
          <a:p>
            <a:pPr algn="ctr"/>
            <a:endParaRPr lang="fr-CA" dirty="0" smtClean="0"/>
          </a:p>
          <a:p>
            <a:pPr marL="285750" indent="-285750" algn="ctr">
              <a:buFont typeface="Arial" panose="020B0604020202020204" pitchFamily="34" charset="0"/>
              <a:buChar char="•"/>
            </a:pPr>
            <a:r>
              <a:rPr lang="fr-CA" dirty="0" smtClean="0"/>
              <a:t>Consigner au dossier</a:t>
            </a:r>
            <a:endParaRPr lang="fr-CA" dirty="0"/>
          </a:p>
        </p:txBody>
      </p:sp>
    </p:spTree>
    <p:extLst>
      <p:ext uri="{BB962C8B-B14F-4D97-AF65-F5344CB8AC3E}">
        <p14:creationId xmlns:p14="http://schemas.microsoft.com/office/powerpoint/2010/main" val="1917342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CA" dirty="0" smtClean="0"/>
              <a:t>Antibiothérapie ambulatoire</a:t>
            </a:r>
            <a:endParaRPr lang="fr-CA" dirty="0"/>
          </a:p>
        </p:txBody>
      </p:sp>
      <p:sp>
        <p:nvSpPr>
          <p:cNvPr id="3" name="Espace réservé du texte 2"/>
          <p:cNvSpPr>
            <a:spLocks noGrp="1"/>
          </p:cNvSpPr>
          <p:nvPr>
            <p:ph type="body" sz="quarter" idx="14"/>
          </p:nvPr>
        </p:nvSpPr>
        <p:spPr/>
        <p:txBody>
          <a:bodyPr/>
          <a:lstStyle/>
          <a:p>
            <a:pPr marL="0" indent="0">
              <a:buNone/>
            </a:pPr>
            <a:r>
              <a:rPr lang="fr-CA" i="1" dirty="0" smtClean="0">
                <a:solidFill>
                  <a:schemeClr val="accent5"/>
                </a:solidFill>
              </a:rPr>
              <a:t>Le cas où le pharmacien communautaire du patient n’est pas le chef d’orchestre et que l’ordonnance est envoyée à une pharmacie préparatrice directement…</a:t>
            </a:r>
          </a:p>
          <a:p>
            <a:pPr marL="0" indent="0">
              <a:buNone/>
            </a:pPr>
            <a:endParaRPr lang="fr-CA" i="1" dirty="0" smtClean="0">
              <a:solidFill>
                <a:schemeClr val="accent5"/>
              </a:solidFill>
            </a:endParaRPr>
          </a:p>
          <a:p>
            <a:r>
              <a:rPr lang="fr-CA" dirty="0" smtClean="0"/>
              <a:t>Pas le modèle préconisé;</a:t>
            </a:r>
          </a:p>
          <a:p>
            <a:r>
              <a:rPr lang="fr-CA" dirty="0" smtClean="0"/>
              <a:t>Attention </a:t>
            </a:r>
            <a:r>
              <a:rPr lang="fr-CA" u="sng" dirty="0" smtClean="0"/>
              <a:t>au dirigisme;</a:t>
            </a:r>
          </a:p>
          <a:p>
            <a:r>
              <a:rPr lang="fr-CA" dirty="0" smtClean="0"/>
              <a:t>Risque de </a:t>
            </a:r>
            <a:r>
              <a:rPr lang="fr-CA" u="sng" dirty="0" smtClean="0"/>
              <a:t>dérapage au niveau de l’indépendance </a:t>
            </a:r>
            <a:r>
              <a:rPr lang="fr-CA" dirty="0" smtClean="0"/>
              <a:t>professionnelle;</a:t>
            </a:r>
          </a:p>
          <a:p>
            <a:r>
              <a:rPr lang="fr-CA" dirty="0" smtClean="0"/>
              <a:t>Mesures à mettre en place pour favoriser la continuité des soins avec le pharmacien communautaire du patient et lui laisser jouer son rôle de chef d’orchestre.</a:t>
            </a:r>
          </a:p>
          <a:p>
            <a:pPr marL="0" indent="0">
              <a:buNone/>
            </a:pPr>
            <a:endParaRPr lang="fr-CA" dirty="0" smtClean="0"/>
          </a:p>
        </p:txBody>
      </p:sp>
      <p:sp>
        <p:nvSpPr>
          <p:cNvPr id="4" name="ZoneTexte 3"/>
          <p:cNvSpPr txBox="1"/>
          <p:nvPr/>
        </p:nvSpPr>
        <p:spPr>
          <a:xfrm>
            <a:off x="7277100" y="6419334"/>
            <a:ext cx="1670050"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41896015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CA" dirty="0" smtClean="0"/>
              <a:t>Oncologie : chimiothérapie IV</a:t>
            </a:r>
            <a:endParaRPr lang="fr-CA" dirty="0"/>
          </a:p>
        </p:txBody>
      </p:sp>
      <p:sp>
        <p:nvSpPr>
          <p:cNvPr id="3" name="Espace réservé du texte 2"/>
          <p:cNvSpPr>
            <a:spLocks noGrp="1"/>
          </p:cNvSpPr>
          <p:nvPr>
            <p:ph type="body" sz="quarter" idx="14"/>
          </p:nvPr>
        </p:nvSpPr>
        <p:spPr/>
        <p:txBody>
          <a:bodyPr/>
          <a:lstStyle/>
          <a:p>
            <a:r>
              <a:rPr lang="fr-CA" dirty="0" smtClean="0"/>
              <a:t>Le patient est suivi par la clinique externe d’oncologie;</a:t>
            </a:r>
          </a:p>
          <a:p>
            <a:pPr marL="0" indent="0">
              <a:buNone/>
            </a:pPr>
            <a:endParaRPr lang="fr-CA" dirty="0" smtClean="0"/>
          </a:p>
          <a:p>
            <a:r>
              <a:rPr lang="fr-CA" dirty="0" smtClean="0"/>
              <a:t>Il reçoit de la chimiothérapie IV administrée à l’hôpital;</a:t>
            </a:r>
          </a:p>
          <a:p>
            <a:pPr marL="0" indent="0">
              <a:buNone/>
            </a:pPr>
            <a:endParaRPr lang="fr-CA" dirty="0" smtClean="0"/>
          </a:p>
          <a:p>
            <a:r>
              <a:rPr lang="fr-CA" dirty="0" smtClean="0"/>
              <a:t>La pharmacie communautaire sert le traitement du support  (ex. </a:t>
            </a:r>
            <a:r>
              <a:rPr lang="fr-CA" dirty="0" err="1" smtClean="0"/>
              <a:t>corticos</a:t>
            </a:r>
            <a:r>
              <a:rPr lang="fr-CA" dirty="0" smtClean="0"/>
              <a:t>, anti-nauséeux, etc.).</a:t>
            </a:r>
          </a:p>
          <a:p>
            <a:pPr marL="0" indent="0">
              <a:buNone/>
            </a:pPr>
            <a:endParaRPr lang="fr-CA" dirty="0" smtClean="0"/>
          </a:p>
        </p:txBody>
      </p:sp>
      <p:sp>
        <p:nvSpPr>
          <p:cNvPr id="4" name="ZoneTexte 3"/>
          <p:cNvSpPr txBox="1"/>
          <p:nvPr/>
        </p:nvSpPr>
        <p:spPr>
          <a:xfrm>
            <a:off x="7277100" y="6419334"/>
            <a:ext cx="1670050"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1615571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CA" dirty="0" smtClean="0"/>
              <a:t>Un contexte en évolution</a:t>
            </a:r>
            <a:endParaRPr lang="fr-CA" dirty="0"/>
          </a:p>
        </p:txBody>
      </p:sp>
      <p:sp>
        <p:nvSpPr>
          <p:cNvPr id="3" name="Espace réservé du texte 2"/>
          <p:cNvSpPr>
            <a:spLocks noGrp="1"/>
          </p:cNvSpPr>
          <p:nvPr>
            <p:ph type="body" sz="quarter" idx="14"/>
          </p:nvPr>
        </p:nvSpPr>
        <p:spPr/>
        <p:txBody>
          <a:bodyPr/>
          <a:lstStyle/>
          <a:p>
            <a:r>
              <a:rPr lang="fr-CA" dirty="0" smtClean="0"/>
              <a:t>Virage ambulatoire </a:t>
            </a:r>
            <a:r>
              <a:rPr lang="fr-CA" dirty="0" smtClean="0">
                <a:sym typeface="Wingdings" panose="05000000000000000000" pitchFamily="2" charset="2"/>
              </a:rPr>
              <a:t>:</a:t>
            </a:r>
          </a:p>
          <a:p>
            <a:endParaRPr lang="fr-CA" dirty="0" smtClean="0">
              <a:sym typeface="Wingdings" panose="05000000000000000000" pitchFamily="2" charset="2"/>
            </a:endParaRPr>
          </a:p>
          <a:p>
            <a:pPr lvl="1"/>
            <a:r>
              <a:rPr lang="fr-CA" dirty="0">
                <a:sym typeface="Wingdings" panose="05000000000000000000" pitchFamily="2" charset="2"/>
              </a:rPr>
              <a:t>D</a:t>
            </a:r>
            <a:r>
              <a:rPr lang="fr-CA" dirty="0" smtClean="0">
                <a:sym typeface="Wingdings" panose="05000000000000000000" pitchFamily="2" charset="2"/>
              </a:rPr>
              <a:t>écentralisation des soins</a:t>
            </a:r>
          </a:p>
          <a:p>
            <a:pPr lvl="1"/>
            <a:r>
              <a:rPr lang="fr-CA" dirty="0" smtClean="0">
                <a:sym typeface="Wingdings" panose="05000000000000000000" pitchFamily="2" charset="2"/>
              </a:rPr>
              <a:t>Collaboration </a:t>
            </a:r>
            <a:r>
              <a:rPr lang="fr-CA" b="1" dirty="0" smtClean="0">
                <a:sym typeface="Wingdings" panose="05000000000000000000" pitchFamily="2" charset="2"/>
              </a:rPr>
              <a:t>Inter</a:t>
            </a:r>
            <a:r>
              <a:rPr lang="fr-CA" dirty="0" smtClean="0">
                <a:sym typeface="Wingdings" panose="05000000000000000000" pitchFamily="2" charset="2"/>
              </a:rPr>
              <a:t>professionnelle</a:t>
            </a:r>
          </a:p>
          <a:p>
            <a:pPr lvl="1"/>
            <a:r>
              <a:rPr lang="fr-CA" dirty="0" smtClean="0">
                <a:sym typeface="Wingdings" panose="05000000000000000000" pitchFamily="2" charset="2"/>
              </a:rPr>
              <a:t>Collaboration </a:t>
            </a:r>
            <a:r>
              <a:rPr lang="fr-CA" b="1" dirty="0" smtClean="0">
                <a:sym typeface="Wingdings" panose="05000000000000000000" pitchFamily="2" charset="2"/>
              </a:rPr>
              <a:t>Intra </a:t>
            </a:r>
            <a:r>
              <a:rPr lang="fr-CA" dirty="0" smtClean="0">
                <a:sym typeface="Wingdings" panose="05000000000000000000" pitchFamily="2" charset="2"/>
              </a:rPr>
              <a:t>professionnelle</a:t>
            </a:r>
          </a:p>
          <a:p>
            <a:pPr lvl="1"/>
            <a:endParaRPr lang="fr-CA" dirty="0">
              <a:sym typeface="Wingdings" panose="05000000000000000000" pitchFamily="2" charset="2"/>
            </a:endParaRPr>
          </a:p>
          <a:p>
            <a:r>
              <a:rPr lang="fr-CA" dirty="0" smtClean="0">
                <a:sym typeface="Wingdings" panose="05000000000000000000" pitchFamily="2" charset="2"/>
              </a:rPr>
              <a:t>La continuité des soins = Sport d’équipe :</a:t>
            </a:r>
          </a:p>
          <a:p>
            <a:pPr lvl="1"/>
            <a:r>
              <a:rPr lang="fr-CA" dirty="0" smtClean="0">
                <a:sym typeface="Wingdings" panose="05000000000000000000" pitchFamily="2" charset="2"/>
              </a:rPr>
              <a:t>Modèle : Poursuite par Équipe</a:t>
            </a:r>
          </a:p>
          <a:p>
            <a:pPr lvl="1"/>
            <a:r>
              <a:rPr lang="fr-CA" dirty="0" smtClean="0">
                <a:sym typeface="Wingdings" panose="05000000000000000000" pitchFamily="2" charset="2"/>
              </a:rPr>
              <a:t>Modèle : En Tandem</a:t>
            </a:r>
          </a:p>
          <a:p>
            <a:pPr lvl="1"/>
            <a:endParaRPr lang="fr-CA" dirty="0">
              <a:sym typeface="Wingdings" panose="05000000000000000000" pitchFamily="2" charset="2"/>
            </a:endParaRPr>
          </a:p>
          <a:p>
            <a:pPr marL="0" indent="0">
              <a:buNone/>
            </a:pPr>
            <a:endParaRPr lang="fr-CA" dirty="0" smtClean="0">
              <a:sym typeface="Wingdings" panose="05000000000000000000" pitchFamily="2" charset="2"/>
            </a:endParaRPr>
          </a:p>
          <a:p>
            <a:pPr lvl="1"/>
            <a:endParaRPr lang="fr-CA" dirty="0"/>
          </a:p>
        </p:txBody>
      </p:sp>
      <p:sp>
        <p:nvSpPr>
          <p:cNvPr id="4" name="ZoneTexte 3"/>
          <p:cNvSpPr txBox="1"/>
          <p:nvPr/>
        </p:nvSpPr>
        <p:spPr>
          <a:xfrm>
            <a:off x="7277100" y="6419334"/>
            <a:ext cx="1670050"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35396592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77100" y="6419334"/>
            <a:ext cx="1670050" cy="369332"/>
          </a:xfrm>
          <a:prstGeom prst="rect">
            <a:avLst/>
          </a:prstGeom>
          <a:solidFill>
            <a:schemeClr val="bg1"/>
          </a:solidFill>
        </p:spPr>
        <p:txBody>
          <a:bodyPr wrap="square" rtlCol="0">
            <a:spAutoFit/>
          </a:bodyPr>
          <a:lstStyle/>
          <a:p>
            <a:endParaRPr lang="fr-FR" dirty="0"/>
          </a:p>
        </p:txBody>
      </p:sp>
      <p:sp>
        <p:nvSpPr>
          <p:cNvPr id="2" name="Espace réservé du texte 1"/>
          <p:cNvSpPr>
            <a:spLocks noGrp="1"/>
          </p:cNvSpPr>
          <p:nvPr>
            <p:ph type="body" sz="quarter" idx="13"/>
          </p:nvPr>
        </p:nvSpPr>
        <p:spPr/>
        <p:txBody>
          <a:bodyPr/>
          <a:lstStyle/>
          <a:p>
            <a:r>
              <a:rPr lang="fr-CA" dirty="0" smtClean="0"/>
              <a:t>Oncologie : Chimiothérapie IV</a:t>
            </a:r>
            <a:endParaRPr lang="fr-CA" dirty="0"/>
          </a:p>
        </p:txBody>
      </p:sp>
      <p:sp>
        <p:nvSpPr>
          <p:cNvPr id="3" name="Espace réservé du texte 2"/>
          <p:cNvSpPr>
            <a:spLocks noGrp="1"/>
          </p:cNvSpPr>
          <p:nvPr>
            <p:ph type="body" sz="quarter" idx="14"/>
          </p:nvPr>
        </p:nvSpPr>
        <p:spPr/>
        <p:txBody>
          <a:bodyPr/>
          <a:lstStyle/>
          <a:p>
            <a:endParaRPr lang="fr-C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23745"/>
            <a:ext cx="6996611" cy="5334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6071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CA" dirty="0" smtClean="0"/>
              <a:t>Oncologie : Chimiothérapie IV</a:t>
            </a:r>
            <a:endParaRPr lang="fr-CA" dirty="0"/>
          </a:p>
        </p:txBody>
      </p:sp>
      <p:sp>
        <p:nvSpPr>
          <p:cNvPr id="3" name="Espace réservé du texte 2"/>
          <p:cNvSpPr>
            <a:spLocks noGrp="1"/>
          </p:cNvSpPr>
          <p:nvPr>
            <p:ph type="body" sz="quarter" idx="14"/>
          </p:nvPr>
        </p:nvSpPr>
        <p:spPr/>
        <p:txBody>
          <a:bodyPr/>
          <a:lstStyle/>
          <a:p>
            <a:endParaRPr lang="fr-C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23745"/>
            <a:ext cx="6996611" cy="5334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52694" y="1473200"/>
            <a:ext cx="8537307" cy="3059612"/>
          </a:xfrm>
          <a:prstGeom prst="rect">
            <a:avLst/>
          </a:prstGeom>
          <a:solidFill>
            <a:srgbClr val="2C758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2000" b="1" dirty="0" smtClean="0"/>
          </a:p>
          <a:p>
            <a:pPr algn="ctr"/>
            <a:endParaRPr lang="fr-CA" sz="2000" b="1" dirty="0" smtClean="0"/>
          </a:p>
          <a:p>
            <a:pPr algn="ctr"/>
            <a:r>
              <a:rPr lang="fr-CA" sz="2000" b="1" dirty="0" smtClean="0"/>
              <a:t>Thérapies de support : Responsabilités partagées</a:t>
            </a:r>
          </a:p>
          <a:p>
            <a:pPr algn="ctr"/>
            <a:r>
              <a:rPr lang="fr-CA" sz="2000" b="1" dirty="0" smtClean="0"/>
              <a:t>Pharmacien d’oncologie </a:t>
            </a:r>
            <a:r>
              <a:rPr lang="fr-CA" sz="2000" dirty="0" smtClean="0"/>
              <a:t>: </a:t>
            </a:r>
          </a:p>
          <a:p>
            <a:pPr marL="285750" indent="-285750">
              <a:buFont typeface="Arial" panose="020B0604020202020204" pitchFamily="34" charset="0"/>
              <a:buChar char="•"/>
            </a:pPr>
            <a:r>
              <a:rPr lang="fr-CA" dirty="0" smtClean="0"/>
              <a:t>Évalue et analyse l’ordonnance initiale/prescription;</a:t>
            </a:r>
          </a:p>
          <a:p>
            <a:pPr marL="285750" indent="-285750">
              <a:buFont typeface="Arial" panose="020B0604020202020204" pitchFamily="34" charset="0"/>
              <a:buChar char="•"/>
            </a:pPr>
            <a:r>
              <a:rPr lang="fr-CA" dirty="0" smtClean="0"/>
              <a:t>Vérifie l’impact de la thérapie de support;</a:t>
            </a:r>
          </a:p>
          <a:p>
            <a:pPr marL="285750" indent="-285750">
              <a:buFont typeface="Arial" panose="020B0604020202020204" pitchFamily="34" charset="0"/>
              <a:buChar char="•"/>
            </a:pPr>
            <a:r>
              <a:rPr lang="fr-CA" dirty="0" smtClean="0"/>
              <a:t>Fournit l’information au patient sur la chimio IV et les thérapies de support;</a:t>
            </a:r>
          </a:p>
          <a:p>
            <a:pPr marL="285750" indent="-285750">
              <a:buFont typeface="Arial" panose="020B0604020202020204" pitchFamily="34" charset="0"/>
              <a:buChar char="•"/>
            </a:pPr>
            <a:r>
              <a:rPr lang="fr-CA" dirty="0" smtClean="0"/>
              <a:t>Intervient s’il y a un problème avec la chimio IV ou les thérapies de support;</a:t>
            </a:r>
          </a:p>
          <a:p>
            <a:pPr marL="285750" indent="-285750">
              <a:buFont typeface="Arial" panose="020B0604020202020204" pitchFamily="34" charset="0"/>
              <a:buChar char="•"/>
            </a:pPr>
            <a:r>
              <a:rPr lang="fr-CA" dirty="0" smtClean="0"/>
              <a:t>Fournit l’information au pharmacien communautaire (plan de transfert/appel);</a:t>
            </a:r>
          </a:p>
          <a:p>
            <a:pPr marL="285750" indent="-285750">
              <a:buFont typeface="Arial" panose="020B0604020202020204" pitchFamily="34" charset="0"/>
              <a:buChar char="•"/>
            </a:pPr>
            <a:r>
              <a:rPr lang="fr-CA" dirty="0" smtClean="0"/>
              <a:t>Consigne au dossier.</a:t>
            </a:r>
          </a:p>
          <a:p>
            <a:pPr marL="285750" indent="-285750">
              <a:buFont typeface="Arial" panose="020B0604020202020204" pitchFamily="34" charset="0"/>
              <a:buChar char="•"/>
            </a:pPr>
            <a:endParaRPr lang="fr-CA" sz="2000" dirty="0"/>
          </a:p>
          <a:p>
            <a:pPr marL="285750" indent="-285750" algn="ctr">
              <a:buFont typeface="Arial" panose="020B0604020202020204" pitchFamily="34" charset="0"/>
              <a:buChar char="•"/>
            </a:pPr>
            <a:endParaRPr lang="fr-CA" dirty="0"/>
          </a:p>
        </p:txBody>
      </p:sp>
      <p:sp>
        <p:nvSpPr>
          <p:cNvPr id="4" name="Rectangle 3"/>
          <p:cNvSpPr/>
          <p:nvPr/>
        </p:nvSpPr>
        <p:spPr>
          <a:xfrm>
            <a:off x="352698" y="4616450"/>
            <a:ext cx="8537303" cy="2128157"/>
          </a:xfrm>
          <a:prstGeom prst="rect">
            <a:avLst/>
          </a:prstGeom>
          <a:solidFill>
            <a:srgbClr val="176B5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b="1" dirty="0" smtClean="0"/>
          </a:p>
          <a:p>
            <a:pPr algn="ctr"/>
            <a:r>
              <a:rPr lang="fr-CA" b="1" dirty="0" smtClean="0"/>
              <a:t>Pharmacien </a:t>
            </a:r>
            <a:r>
              <a:rPr lang="fr-CA" b="1" dirty="0"/>
              <a:t>communautaire :</a:t>
            </a:r>
          </a:p>
          <a:p>
            <a:pPr marL="285750" indent="-285750">
              <a:buFont typeface="Arial" panose="020B0604020202020204" pitchFamily="34" charset="0"/>
              <a:buChar char="•"/>
            </a:pPr>
            <a:r>
              <a:rPr lang="fr-CA" dirty="0"/>
              <a:t>Évalue et analyse l’ordonnance </a:t>
            </a:r>
            <a:r>
              <a:rPr lang="fr-CA" dirty="0" smtClean="0"/>
              <a:t>reçue pour le traitement de support;</a:t>
            </a:r>
            <a:endParaRPr lang="fr-CA" dirty="0"/>
          </a:p>
          <a:p>
            <a:pPr marL="285750" indent="-285750">
              <a:buFont typeface="Arial" panose="020B0604020202020204" pitchFamily="34" charset="0"/>
              <a:buChar char="•"/>
            </a:pPr>
            <a:r>
              <a:rPr lang="fr-CA" dirty="0"/>
              <a:t>Vérifie l’impact de la thérapie de </a:t>
            </a:r>
            <a:r>
              <a:rPr lang="fr-CA" dirty="0" smtClean="0"/>
              <a:t>support;</a:t>
            </a:r>
            <a:endParaRPr lang="fr-CA" dirty="0"/>
          </a:p>
          <a:p>
            <a:pPr marL="285750" indent="-285750">
              <a:buFont typeface="Arial" panose="020B0604020202020204" pitchFamily="34" charset="0"/>
              <a:buChar char="•"/>
            </a:pPr>
            <a:r>
              <a:rPr lang="fr-CA" dirty="0"/>
              <a:t>Vérifie l’information retenue par le patient (corrige ou complète</a:t>
            </a:r>
            <a:r>
              <a:rPr lang="fr-CA" dirty="0" smtClean="0"/>
              <a:t>);</a:t>
            </a:r>
            <a:endParaRPr lang="fr-CA" dirty="0"/>
          </a:p>
          <a:p>
            <a:pPr marL="285750" indent="-285750">
              <a:buFont typeface="Arial" panose="020B0604020202020204" pitchFamily="34" charset="0"/>
              <a:buChar char="•"/>
            </a:pPr>
            <a:r>
              <a:rPr lang="fr-CA" dirty="0"/>
              <a:t>Communique avec le pharmacien d’oncologie pour fournir toute information </a:t>
            </a:r>
            <a:r>
              <a:rPr lang="fr-CA" dirty="0" smtClean="0"/>
              <a:t>pertinente </a:t>
            </a:r>
            <a:r>
              <a:rPr lang="fr-CA" dirty="0"/>
              <a:t>ou si un problème avec la thérapie de support est </a:t>
            </a:r>
            <a:r>
              <a:rPr lang="fr-CA" dirty="0" smtClean="0"/>
              <a:t>détecté</a:t>
            </a:r>
            <a:r>
              <a:rPr lang="fr-CA" dirty="0"/>
              <a:t>;</a:t>
            </a:r>
            <a:endParaRPr lang="fr-CA" dirty="0" smtClean="0"/>
          </a:p>
          <a:p>
            <a:pPr marL="285750" indent="-285750">
              <a:buFont typeface="Arial" panose="020B0604020202020204" pitchFamily="34" charset="0"/>
              <a:buChar char="•"/>
            </a:pPr>
            <a:r>
              <a:rPr lang="fr-CA" dirty="0" smtClean="0"/>
              <a:t>Consigne au dossier.</a:t>
            </a:r>
            <a:endParaRPr lang="fr-CA" dirty="0"/>
          </a:p>
          <a:p>
            <a:pPr marL="285750" indent="-285750" algn="ctr">
              <a:buFont typeface="Arial" panose="020B0604020202020204" pitchFamily="34" charset="0"/>
              <a:buChar char="•"/>
            </a:pPr>
            <a:endParaRPr lang="fr-CA" dirty="0"/>
          </a:p>
        </p:txBody>
      </p:sp>
    </p:spTree>
    <p:extLst>
      <p:ext uri="{BB962C8B-B14F-4D97-AF65-F5344CB8AC3E}">
        <p14:creationId xmlns:p14="http://schemas.microsoft.com/office/powerpoint/2010/main" val="29942597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CA" dirty="0" smtClean="0"/>
              <a:t>MAVO</a:t>
            </a:r>
            <a:endParaRPr lang="fr-CA" dirty="0"/>
          </a:p>
        </p:txBody>
      </p:sp>
      <p:sp>
        <p:nvSpPr>
          <p:cNvPr id="3" name="Espace réservé du texte 2"/>
          <p:cNvSpPr>
            <a:spLocks noGrp="1"/>
          </p:cNvSpPr>
          <p:nvPr>
            <p:ph type="body" sz="quarter" idx="14"/>
          </p:nvPr>
        </p:nvSpPr>
        <p:spPr/>
        <p:txBody>
          <a:bodyPr/>
          <a:lstStyle/>
          <a:p>
            <a:r>
              <a:rPr lang="fr-CA" dirty="0" smtClean="0"/>
              <a:t>Trajectoire de soins ministérielle à venir;</a:t>
            </a:r>
          </a:p>
          <a:p>
            <a:pPr marL="0" indent="0">
              <a:buNone/>
            </a:pPr>
            <a:endParaRPr lang="fr-CA" dirty="0" smtClean="0"/>
          </a:p>
          <a:p>
            <a:r>
              <a:rPr lang="fr-CA" dirty="0" smtClean="0"/>
              <a:t>Responsabilités partagées :</a:t>
            </a:r>
          </a:p>
          <a:p>
            <a:pPr lvl="1"/>
            <a:r>
              <a:rPr lang="fr-CA" dirty="0" smtClean="0"/>
              <a:t>Pharmacien d’oncologie</a:t>
            </a:r>
          </a:p>
          <a:p>
            <a:pPr lvl="1"/>
            <a:r>
              <a:rPr lang="fr-CA" dirty="0" smtClean="0"/>
              <a:t>Pharmacien communautaire</a:t>
            </a:r>
          </a:p>
          <a:p>
            <a:pPr lvl="1"/>
            <a:endParaRPr lang="fr-CA" dirty="0"/>
          </a:p>
          <a:p>
            <a:r>
              <a:rPr lang="fr-CA" dirty="0" smtClean="0"/>
              <a:t>À l’initiation du traitement VS poursuite de traitement;</a:t>
            </a:r>
          </a:p>
          <a:p>
            <a:endParaRPr lang="fr-CA" dirty="0"/>
          </a:p>
          <a:p>
            <a:r>
              <a:rPr lang="fr-CA" dirty="0" smtClean="0"/>
              <a:t>À l’initiation : double validation souhaitée et souhaitable.</a:t>
            </a:r>
          </a:p>
          <a:p>
            <a:pPr marL="0" indent="0">
              <a:buNone/>
            </a:pPr>
            <a:endParaRPr lang="fr-CA" dirty="0"/>
          </a:p>
        </p:txBody>
      </p:sp>
      <p:sp>
        <p:nvSpPr>
          <p:cNvPr id="4" name="ZoneTexte 3"/>
          <p:cNvSpPr txBox="1"/>
          <p:nvPr/>
        </p:nvSpPr>
        <p:spPr>
          <a:xfrm>
            <a:off x="7277100" y="6419334"/>
            <a:ext cx="1670050"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42138973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CA" dirty="0" smtClean="0"/>
              <a:t>Oncologie :</a:t>
            </a:r>
          </a:p>
          <a:p>
            <a:r>
              <a:rPr lang="fr-CA" dirty="0" smtClean="0"/>
              <a:t> traitements spécialisés combinés PO </a:t>
            </a:r>
            <a:endParaRPr lang="fr-CA" dirty="0"/>
          </a:p>
        </p:txBody>
      </p:sp>
      <p:sp>
        <p:nvSpPr>
          <p:cNvPr id="3" name="Espace réservé du texte 2"/>
          <p:cNvSpPr>
            <a:spLocks noGrp="1"/>
          </p:cNvSpPr>
          <p:nvPr>
            <p:ph type="body" sz="quarter" idx="14"/>
          </p:nvPr>
        </p:nvSpPr>
        <p:spPr/>
        <p:txBody>
          <a:bodyPr/>
          <a:lstStyle/>
          <a:p>
            <a:pPr marL="0" indent="0" algn="ctr">
              <a:buNone/>
            </a:pPr>
            <a:endParaRPr lang="fr-CA" dirty="0" smtClean="0">
              <a:solidFill>
                <a:schemeClr val="accent5"/>
              </a:solidFill>
            </a:endParaRPr>
          </a:p>
          <a:p>
            <a:r>
              <a:rPr lang="fr-CA" dirty="0" smtClean="0"/>
              <a:t>Programme de Gestion de Risque de Santé Canada;</a:t>
            </a:r>
          </a:p>
          <a:p>
            <a:r>
              <a:rPr lang="fr-CA" dirty="0" smtClean="0"/>
              <a:t>Interventions de l’OPQ dans ce genre de dossiers;</a:t>
            </a:r>
          </a:p>
          <a:p>
            <a:pPr lvl="1"/>
            <a:r>
              <a:rPr lang="fr-CA" dirty="0" smtClean="0"/>
              <a:t>Ex. </a:t>
            </a:r>
            <a:r>
              <a:rPr lang="fr-CA" dirty="0" err="1" smtClean="0"/>
              <a:t>Mifegymiso</a:t>
            </a:r>
            <a:endParaRPr lang="fr-CA" dirty="0" smtClean="0"/>
          </a:p>
          <a:p>
            <a:r>
              <a:rPr lang="fr-CA" dirty="0" smtClean="0"/>
              <a:t>Projet de l’AQPP (surveillé par l’OPQ).</a:t>
            </a:r>
          </a:p>
          <a:p>
            <a:pPr marL="0" indent="0">
              <a:buNone/>
            </a:pPr>
            <a:endParaRPr lang="fr-CA" dirty="0" smtClean="0"/>
          </a:p>
          <a:p>
            <a:pPr marL="0" indent="0">
              <a:buNone/>
            </a:pPr>
            <a:r>
              <a:rPr lang="fr-CA" b="1" dirty="0" smtClean="0">
                <a:solidFill>
                  <a:schemeClr val="accent5"/>
                </a:solidFill>
              </a:rPr>
              <a:t>En attendant : </a:t>
            </a:r>
          </a:p>
          <a:p>
            <a:pPr marL="0" indent="0" algn="ctr">
              <a:buNone/>
            </a:pPr>
            <a:r>
              <a:rPr lang="fr-CA" dirty="0" smtClean="0">
                <a:solidFill>
                  <a:srgbClr val="2C758C"/>
                </a:solidFill>
              </a:rPr>
              <a:t>Il faut sécuriser les soins au patient !</a:t>
            </a:r>
            <a:endParaRPr lang="fr-CA" dirty="0" smtClean="0"/>
          </a:p>
        </p:txBody>
      </p:sp>
      <p:sp>
        <p:nvSpPr>
          <p:cNvPr id="4" name="ZoneTexte 3"/>
          <p:cNvSpPr txBox="1"/>
          <p:nvPr/>
        </p:nvSpPr>
        <p:spPr>
          <a:xfrm>
            <a:off x="7277100" y="6419334"/>
            <a:ext cx="1670050"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31905305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46960" y="282992"/>
            <a:ext cx="6299200" cy="832430"/>
          </a:xfrm>
        </p:spPr>
        <p:txBody>
          <a:bodyPr/>
          <a:lstStyle/>
          <a:p>
            <a:r>
              <a:rPr lang="fr-CA" dirty="0" smtClean="0"/>
              <a:t>                    </a:t>
            </a:r>
            <a:r>
              <a:rPr lang="fr-CA" sz="2000" dirty="0" smtClean="0"/>
              <a:t>Modèle pour </a:t>
            </a:r>
            <a:br>
              <a:rPr lang="fr-CA" sz="2000" dirty="0" smtClean="0"/>
            </a:br>
            <a:r>
              <a:rPr lang="fr-CA" sz="2000" dirty="0"/>
              <a:t>	</a:t>
            </a:r>
            <a:r>
              <a:rPr lang="fr-CA" sz="2000" dirty="0" smtClean="0"/>
              <a:t>			sécuriser</a:t>
            </a:r>
            <a:endParaRPr lang="fr-CA" sz="2000" dirty="0"/>
          </a:p>
        </p:txBody>
      </p:sp>
      <p:sp>
        <p:nvSpPr>
          <p:cNvPr id="3" name="Rectangle 2"/>
          <p:cNvSpPr/>
          <p:nvPr/>
        </p:nvSpPr>
        <p:spPr>
          <a:xfrm>
            <a:off x="3693521" y="1511423"/>
            <a:ext cx="2436223" cy="1025434"/>
          </a:xfrm>
          <a:prstGeom prst="rect">
            <a:avLst/>
          </a:prstGeom>
          <a:solidFill>
            <a:srgbClr val="2C758C"/>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fr-CA" dirty="0" smtClean="0"/>
              <a:t>Pharmacien ES/clinique d’oncologie envoie l’ordonnance du traitement combiné</a:t>
            </a:r>
            <a:endParaRPr lang="fr-CA" dirty="0"/>
          </a:p>
        </p:txBody>
      </p:sp>
      <p:sp>
        <p:nvSpPr>
          <p:cNvPr id="6" name="Rectangle 5"/>
          <p:cNvSpPr/>
          <p:nvPr/>
        </p:nvSpPr>
        <p:spPr>
          <a:xfrm>
            <a:off x="3738275" y="3415937"/>
            <a:ext cx="2148840" cy="1005840"/>
          </a:xfrm>
          <a:prstGeom prst="rect">
            <a:avLst/>
          </a:prstGeom>
          <a:solidFill>
            <a:srgbClr val="176B5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smtClean="0"/>
              <a:t>Pharmacien communautaire du patient</a:t>
            </a:r>
            <a:endParaRPr lang="fr-CA" dirty="0"/>
          </a:p>
        </p:txBody>
      </p:sp>
      <p:sp>
        <p:nvSpPr>
          <p:cNvPr id="7" name="Rectangle à coins arrondis 6"/>
          <p:cNvSpPr/>
          <p:nvPr/>
        </p:nvSpPr>
        <p:spPr>
          <a:xfrm>
            <a:off x="3276053" y="5932229"/>
            <a:ext cx="3033852" cy="881743"/>
          </a:xfrm>
          <a:prstGeom prst="roundRect">
            <a:avLst/>
          </a:prstGeom>
          <a:solidFill>
            <a:schemeClr val="accent5"/>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fr-CA" dirty="0" smtClean="0"/>
              <a:t>Pharmacien recevant la référence du pharmacien communautaire</a:t>
            </a:r>
            <a:endParaRPr lang="fr-CA" dirty="0"/>
          </a:p>
        </p:txBody>
      </p:sp>
      <p:sp>
        <p:nvSpPr>
          <p:cNvPr id="8" name="Accolade fermante 7"/>
          <p:cNvSpPr/>
          <p:nvPr/>
        </p:nvSpPr>
        <p:spPr>
          <a:xfrm>
            <a:off x="9906000" y="2090057"/>
            <a:ext cx="692332" cy="18288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A"/>
          </a:p>
        </p:txBody>
      </p:sp>
      <p:cxnSp>
        <p:nvCxnSpPr>
          <p:cNvPr id="13" name="Connecteur droit avec flèche 12"/>
          <p:cNvCxnSpPr/>
          <p:nvPr/>
        </p:nvCxnSpPr>
        <p:spPr>
          <a:xfrm flipH="1">
            <a:off x="4792979" y="4616028"/>
            <a:ext cx="6531" cy="10384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Nuage 13"/>
          <p:cNvSpPr/>
          <p:nvPr/>
        </p:nvSpPr>
        <p:spPr>
          <a:xfrm>
            <a:off x="821267" y="3303573"/>
            <a:ext cx="2628899" cy="2455816"/>
          </a:xfrm>
          <a:prstGeom prst="cloud">
            <a:avLst/>
          </a:prstGeom>
          <a:solidFill>
            <a:srgbClr val="176B5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smtClean="0"/>
              <a:t>Le pharmacien du patient ne pouvant pas servir un des médicaments X : il réfère à un collègue</a:t>
            </a:r>
            <a:endParaRPr lang="fr-CA" dirty="0"/>
          </a:p>
        </p:txBody>
      </p:sp>
      <p:cxnSp>
        <p:nvCxnSpPr>
          <p:cNvPr id="17" name="Connecteur droit avec flèche 16"/>
          <p:cNvCxnSpPr/>
          <p:nvPr/>
        </p:nvCxnSpPr>
        <p:spPr>
          <a:xfrm flipH="1">
            <a:off x="4828539" y="2547258"/>
            <a:ext cx="3267" cy="7563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Connecteur droit avec flèche 11"/>
          <p:cNvCxnSpPr/>
          <p:nvPr/>
        </p:nvCxnSpPr>
        <p:spPr>
          <a:xfrm>
            <a:off x="6223000" y="3918857"/>
            <a:ext cx="82126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Rectangle à coins arrondis 18"/>
          <p:cNvSpPr/>
          <p:nvPr/>
        </p:nvSpPr>
        <p:spPr>
          <a:xfrm>
            <a:off x="7145869" y="3213282"/>
            <a:ext cx="1761066" cy="1690613"/>
          </a:xfrm>
          <a:prstGeom prst="roundRect">
            <a:avLst/>
          </a:prstGeom>
          <a:solidFill>
            <a:srgbClr val="176B5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smtClean="0"/>
              <a:t>Remet au patient tous les médicaments sauf le médicament X</a:t>
            </a:r>
            <a:endParaRPr lang="fr-CA" dirty="0"/>
          </a:p>
        </p:txBody>
      </p:sp>
      <p:sp>
        <p:nvSpPr>
          <p:cNvPr id="20" name="Rectangle à coins arrondis 19"/>
          <p:cNvSpPr/>
          <p:nvPr/>
        </p:nvSpPr>
        <p:spPr>
          <a:xfrm>
            <a:off x="7145868" y="5135276"/>
            <a:ext cx="1761066" cy="1690613"/>
          </a:xfrm>
          <a:prstGeom prst="round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smtClean="0"/>
              <a:t>Remet au patient le médicament X</a:t>
            </a:r>
            <a:endParaRPr lang="fr-CA" dirty="0"/>
          </a:p>
        </p:txBody>
      </p:sp>
      <p:cxnSp>
        <p:nvCxnSpPr>
          <p:cNvPr id="21" name="Connecteur droit avec flèche 20"/>
          <p:cNvCxnSpPr/>
          <p:nvPr/>
        </p:nvCxnSpPr>
        <p:spPr>
          <a:xfrm>
            <a:off x="6129745" y="5627914"/>
            <a:ext cx="82126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Nuage 14"/>
          <p:cNvSpPr/>
          <p:nvPr/>
        </p:nvSpPr>
        <p:spPr>
          <a:xfrm>
            <a:off x="5566189" y="434196"/>
            <a:ext cx="3577811" cy="2981739"/>
          </a:xfrm>
          <a:prstGeom prst="cloud">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a:p>
        </p:txBody>
      </p:sp>
      <p:sp>
        <p:nvSpPr>
          <p:cNvPr id="5" name="Rectangle 4"/>
          <p:cNvSpPr/>
          <p:nvPr/>
        </p:nvSpPr>
        <p:spPr>
          <a:xfrm>
            <a:off x="5259494" y="1083220"/>
            <a:ext cx="4572000" cy="1354217"/>
          </a:xfrm>
          <a:prstGeom prst="rect">
            <a:avLst/>
          </a:prstGeom>
        </p:spPr>
        <p:txBody>
          <a:bodyPr>
            <a:spAutoFit/>
          </a:bodyPr>
          <a:lstStyle/>
          <a:p>
            <a:pPr algn="ctr"/>
            <a:r>
              <a:rPr lang="fr-CA" b="1" dirty="0" smtClean="0"/>
              <a:t> </a:t>
            </a:r>
            <a:r>
              <a:rPr lang="fr-CA" sz="1600" b="1" dirty="0" smtClean="0"/>
              <a:t>Pharmacien </a:t>
            </a:r>
            <a:r>
              <a:rPr lang="fr-CA" sz="1600" b="1" dirty="0"/>
              <a:t>communautaire</a:t>
            </a:r>
          </a:p>
          <a:p>
            <a:pPr algn="ctr"/>
            <a:r>
              <a:rPr lang="fr-CA" sz="1600" b="1" dirty="0"/>
              <a:t>=</a:t>
            </a:r>
          </a:p>
          <a:p>
            <a:pPr algn="ctr"/>
            <a:r>
              <a:rPr lang="fr-CA" sz="1600" b="1" dirty="0"/>
              <a:t>Chef d’orchestre</a:t>
            </a:r>
          </a:p>
          <a:p>
            <a:pPr algn="ctr"/>
            <a:endParaRPr lang="fr-CA" sz="1600" b="1" dirty="0"/>
          </a:p>
          <a:p>
            <a:pPr algn="ctr"/>
            <a:r>
              <a:rPr lang="fr-CA" sz="1600" b="1" i="1" dirty="0"/>
              <a:t>(ou pilote le tandem</a:t>
            </a:r>
            <a:r>
              <a:rPr lang="fr-CA" sz="1600" b="1" dirty="0"/>
              <a:t>)</a:t>
            </a:r>
          </a:p>
        </p:txBody>
      </p:sp>
    </p:spTree>
    <p:extLst>
      <p:ext uri="{BB962C8B-B14F-4D97-AF65-F5344CB8AC3E}">
        <p14:creationId xmlns:p14="http://schemas.microsoft.com/office/powerpoint/2010/main" val="212801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46960" y="282992"/>
            <a:ext cx="6299200" cy="832430"/>
          </a:xfrm>
        </p:spPr>
        <p:txBody>
          <a:bodyPr/>
          <a:lstStyle/>
          <a:p>
            <a:r>
              <a:rPr lang="fr-CA" dirty="0" smtClean="0"/>
              <a:t>                    </a:t>
            </a:r>
            <a:r>
              <a:rPr lang="fr-CA" sz="2000" dirty="0" smtClean="0"/>
              <a:t>Modèle pour </a:t>
            </a:r>
            <a:br>
              <a:rPr lang="fr-CA" sz="2000" dirty="0" smtClean="0"/>
            </a:br>
            <a:r>
              <a:rPr lang="fr-CA" sz="2000" dirty="0"/>
              <a:t>	</a:t>
            </a:r>
            <a:r>
              <a:rPr lang="fr-CA" sz="2000" dirty="0" smtClean="0"/>
              <a:t>			sécuriser</a:t>
            </a:r>
            <a:endParaRPr lang="fr-CA" sz="2000" dirty="0"/>
          </a:p>
        </p:txBody>
      </p:sp>
      <p:sp>
        <p:nvSpPr>
          <p:cNvPr id="3" name="Rectangle 2"/>
          <p:cNvSpPr/>
          <p:nvPr/>
        </p:nvSpPr>
        <p:spPr>
          <a:xfrm>
            <a:off x="3693521" y="1511423"/>
            <a:ext cx="2436223" cy="1025434"/>
          </a:xfrm>
          <a:prstGeom prst="rect">
            <a:avLst/>
          </a:prstGeom>
          <a:solidFill>
            <a:srgbClr val="2C758C"/>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fr-CA" dirty="0" smtClean="0"/>
              <a:t>Pharmacien ES/clinique d’oncologie envoie l’ordonnance du traitement combiné</a:t>
            </a:r>
            <a:endParaRPr lang="fr-CA" dirty="0"/>
          </a:p>
        </p:txBody>
      </p:sp>
      <p:sp>
        <p:nvSpPr>
          <p:cNvPr id="6" name="Rectangle 5"/>
          <p:cNvSpPr/>
          <p:nvPr/>
        </p:nvSpPr>
        <p:spPr>
          <a:xfrm>
            <a:off x="3738275" y="3415937"/>
            <a:ext cx="2148840" cy="1005840"/>
          </a:xfrm>
          <a:prstGeom prst="rect">
            <a:avLst/>
          </a:prstGeom>
          <a:solidFill>
            <a:srgbClr val="176B5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smtClean="0"/>
              <a:t>Pharmacien communautaire du patient</a:t>
            </a:r>
            <a:endParaRPr lang="fr-CA" dirty="0"/>
          </a:p>
        </p:txBody>
      </p:sp>
      <p:sp>
        <p:nvSpPr>
          <p:cNvPr id="7" name="Rectangle à coins arrondis 6"/>
          <p:cNvSpPr/>
          <p:nvPr/>
        </p:nvSpPr>
        <p:spPr>
          <a:xfrm>
            <a:off x="3276053" y="5932229"/>
            <a:ext cx="3033852" cy="881743"/>
          </a:xfrm>
          <a:prstGeom prst="roundRect">
            <a:avLst/>
          </a:prstGeom>
          <a:solidFill>
            <a:schemeClr val="accent5"/>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fr-CA" dirty="0" smtClean="0"/>
              <a:t>Pharmacien recevant la référence du pharmacien communautaire</a:t>
            </a:r>
            <a:endParaRPr lang="fr-CA" dirty="0"/>
          </a:p>
        </p:txBody>
      </p:sp>
      <p:sp>
        <p:nvSpPr>
          <p:cNvPr id="8" name="Accolade fermante 7"/>
          <p:cNvSpPr/>
          <p:nvPr/>
        </p:nvSpPr>
        <p:spPr>
          <a:xfrm>
            <a:off x="9906000" y="2090057"/>
            <a:ext cx="692332" cy="18288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A"/>
          </a:p>
        </p:txBody>
      </p:sp>
      <p:cxnSp>
        <p:nvCxnSpPr>
          <p:cNvPr id="13" name="Connecteur droit avec flèche 12"/>
          <p:cNvCxnSpPr/>
          <p:nvPr/>
        </p:nvCxnSpPr>
        <p:spPr>
          <a:xfrm flipH="1">
            <a:off x="4792979" y="4616028"/>
            <a:ext cx="6531" cy="10384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Nuage 13"/>
          <p:cNvSpPr/>
          <p:nvPr/>
        </p:nvSpPr>
        <p:spPr>
          <a:xfrm>
            <a:off x="821267" y="3303573"/>
            <a:ext cx="2628899" cy="2455816"/>
          </a:xfrm>
          <a:prstGeom prst="cloud">
            <a:avLst/>
          </a:prstGeom>
          <a:solidFill>
            <a:srgbClr val="176B5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smtClean="0"/>
              <a:t>Le pharmacien du patient ne pouvant pas servir un des médicaments X : il réfère à un collègue</a:t>
            </a:r>
            <a:endParaRPr lang="fr-CA" dirty="0"/>
          </a:p>
        </p:txBody>
      </p:sp>
      <p:cxnSp>
        <p:nvCxnSpPr>
          <p:cNvPr id="17" name="Connecteur droit avec flèche 16"/>
          <p:cNvCxnSpPr/>
          <p:nvPr/>
        </p:nvCxnSpPr>
        <p:spPr>
          <a:xfrm flipH="1">
            <a:off x="4828539" y="2547258"/>
            <a:ext cx="3267" cy="7563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Connecteur droit avec flèche 11"/>
          <p:cNvCxnSpPr/>
          <p:nvPr/>
        </p:nvCxnSpPr>
        <p:spPr>
          <a:xfrm>
            <a:off x="6223000" y="3918857"/>
            <a:ext cx="82126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Rectangle à coins arrondis 18"/>
          <p:cNvSpPr/>
          <p:nvPr/>
        </p:nvSpPr>
        <p:spPr>
          <a:xfrm>
            <a:off x="7145869" y="3213282"/>
            <a:ext cx="1761066" cy="1690613"/>
          </a:xfrm>
          <a:prstGeom prst="roundRect">
            <a:avLst/>
          </a:prstGeom>
          <a:solidFill>
            <a:srgbClr val="176B5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smtClean="0"/>
              <a:t>Remet au patient tous les médicaments sauf le médicament X</a:t>
            </a:r>
            <a:endParaRPr lang="fr-CA" dirty="0"/>
          </a:p>
        </p:txBody>
      </p:sp>
      <p:sp>
        <p:nvSpPr>
          <p:cNvPr id="20" name="Rectangle à coins arrondis 19"/>
          <p:cNvSpPr/>
          <p:nvPr/>
        </p:nvSpPr>
        <p:spPr>
          <a:xfrm>
            <a:off x="7145868" y="5135276"/>
            <a:ext cx="1761066" cy="1690613"/>
          </a:xfrm>
          <a:prstGeom prst="round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smtClean="0"/>
              <a:t>Remet au patient le médicament X</a:t>
            </a:r>
            <a:endParaRPr lang="fr-CA" dirty="0"/>
          </a:p>
        </p:txBody>
      </p:sp>
      <p:cxnSp>
        <p:nvCxnSpPr>
          <p:cNvPr id="21" name="Connecteur droit avec flèche 20"/>
          <p:cNvCxnSpPr/>
          <p:nvPr/>
        </p:nvCxnSpPr>
        <p:spPr>
          <a:xfrm>
            <a:off x="6129745" y="5627914"/>
            <a:ext cx="82126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Flèche courbée vers la droite 3"/>
          <p:cNvSpPr/>
          <p:nvPr/>
        </p:nvSpPr>
        <p:spPr>
          <a:xfrm>
            <a:off x="1653115" y="2024140"/>
            <a:ext cx="1557805" cy="4600543"/>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solidFill>
                <a:schemeClr val="tx1"/>
              </a:solidFill>
            </a:endParaRPr>
          </a:p>
        </p:txBody>
      </p:sp>
      <p:sp>
        <p:nvSpPr>
          <p:cNvPr id="5" name="Multiplier 4"/>
          <p:cNvSpPr/>
          <p:nvPr/>
        </p:nvSpPr>
        <p:spPr>
          <a:xfrm>
            <a:off x="-31027" y="2935696"/>
            <a:ext cx="3307080" cy="2304989"/>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57539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46960" y="282992"/>
            <a:ext cx="6299200" cy="832430"/>
          </a:xfrm>
        </p:spPr>
        <p:txBody>
          <a:bodyPr/>
          <a:lstStyle/>
          <a:p>
            <a:r>
              <a:rPr lang="fr-CA" dirty="0" smtClean="0"/>
              <a:t>                    </a:t>
            </a:r>
            <a:r>
              <a:rPr lang="fr-CA" sz="2000" dirty="0" smtClean="0"/>
              <a:t>Modèle pour </a:t>
            </a:r>
            <a:br>
              <a:rPr lang="fr-CA" sz="2000" dirty="0" smtClean="0"/>
            </a:br>
            <a:r>
              <a:rPr lang="fr-CA" sz="2000" dirty="0"/>
              <a:t>	</a:t>
            </a:r>
            <a:r>
              <a:rPr lang="fr-CA" sz="2000" dirty="0" smtClean="0"/>
              <a:t>			sécuriser</a:t>
            </a:r>
            <a:endParaRPr lang="fr-CA" sz="2000" dirty="0"/>
          </a:p>
        </p:txBody>
      </p:sp>
      <p:sp>
        <p:nvSpPr>
          <p:cNvPr id="3" name="Rectangle 2"/>
          <p:cNvSpPr/>
          <p:nvPr/>
        </p:nvSpPr>
        <p:spPr>
          <a:xfrm>
            <a:off x="3693521" y="1511423"/>
            <a:ext cx="2436223" cy="1025434"/>
          </a:xfrm>
          <a:prstGeom prst="rect">
            <a:avLst/>
          </a:prstGeom>
          <a:solidFill>
            <a:srgbClr val="2C758C"/>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fr-CA" dirty="0" smtClean="0"/>
              <a:t>Pharmacien ES/clinique d’oncologie envoie l’ordonnance du traitement combiné</a:t>
            </a:r>
            <a:endParaRPr lang="fr-CA" dirty="0"/>
          </a:p>
        </p:txBody>
      </p:sp>
      <p:sp>
        <p:nvSpPr>
          <p:cNvPr id="6" name="Rectangle 5"/>
          <p:cNvSpPr/>
          <p:nvPr/>
        </p:nvSpPr>
        <p:spPr>
          <a:xfrm>
            <a:off x="3738275" y="3415937"/>
            <a:ext cx="2148840" cy="1005840"/>
          </a:xfrm>
          <a:prstGeom prst="rect">
            <a:avLst/>
          </a:prstGeom>
          <a:solidFill>
            <a:srgbClr val="176B5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smtClean="0"/>
              <a:t>Pharmacien communautaire du patient</a:t>
            </a:r>
            <a:endParaRPr lang="fr-CA" dirty="0"/>
          </a:p>
        </p:txBody>
      </p:sp>
      <p:sp>
        <p:nvSpPr>
          <p:cNvPr id="7" name="Rectangle à coins arrondis 6"/>
          <p:cNvSpPr/>
          <p:nvPr/>
        </p:nvSpPr>
        <p:spPr>
          <a:xfrm>
            <a:off x="3276053" y="5932229"/>
            <a:ext cx="3033852" cy="881743"/>
          </a:xfrm>
          <a:prstGeom prst="roundRect">
            <a:avLst/>
          </a:prstGeom>
          <a:solidFill>
            <a:schemeClr val="accent5"/>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fr-CA" dirty="0" smtClean="0"/>
              <a:t>Pharmacien recevant la référence du pharmacien communautaire</a:t>
            </a:r>
            <a:endParaRPr lang="fr-CA" dirty="0"/>
          </a:p>
        </p:txBody>
      </p:sp>
      <p:sp>
        <p:nvSpPr>
          <p:cNvPr id="8" name="Accolade fermante 7"/>
          <p:cNvSpPr/>
          <p:nvPr/>
        </p:nvSpPr>
        <p:spPr>
          <a:xfrm>
            <a:off x="9906000" y="2090057"/>
            <a:ext cx="692332" cy="18288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A"/>
          </a:p>
        </p:txBody>
      </p:sp>
      <p:cxnSp>
        <p:nvCxnSpPr>
          <p:cNvPr id="13" name="Connecteur droit avec flèche 12"/>
          <p:cNvCxnSpPr/>
          <p:nvPr/>
        </p:nvCxnSpPr>
        <p:spPr>
          <a:xfrm flipH="1">
            <a:off x="4792979" y="4616028"/>
            <a:ext cx="6531" cy="10384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Nuage 13"/>
          <p:cNvSpPr/>
          <p:nvPr/>
        </p:nvSpPr>
        <p:spPr>
          <a:xfrm>
            <a:off x="821267" y="3303573"/>
            <a:ext cx="2628899" cy="2455816"/>
          </a:xfrm>
          <a:prstGeom prst="cloud">
            <a:avLst/>
          </a:prstGeom>
          <a:solidFill>
            <a:srgbClr val="176B5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smtClean="0"/>
              <a:t>Le pharmacien du patient ne pouvant pas servir un des médicaments X : il réfère à un collègue</a:t>
            </a:r>
            <a:endParaRPr lang="fr-CA" dirty="0"/>
          </a:p>
        </p:txBody>
      </p:sp>
      <p:cxnSp>
        <p:nvCxnSpPr>
          <p:cNvPr id="17" name="Connecteur droit avec flèche 16"/>
          <p:cNvCxnSpPr/>
          <p:nvPr/>
        </p:nvCxnSpPr>
        <p:spPr>
          <a:xfrm flipH="1">
            <a:off x="4828539" y="2547258"/>
            <a:ext cx="3267" cy="7563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Connecteur droit avec flèche 11"/>
          <p:cNvCxnSpPr/>
          <p:nvPr/>
        </p:nvCxnSpPr>
        <p:spPr>
          <a:xfrm>
            <a:off x="6223000" y="3918857"/>
            <a:ext cx="82126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Rectangle à coins arrondis 18"/>
          <p:cNvSpPr/>
          <p:nvPr/>
        </p:nvSpPr>
        <p:spPr>
          <a:xfrm>
            <a:off x="7145869" y="3213282"/>
            <a:ext cx="1761066" cy="1690613"/>
          </a:xfrm>
          <a:prstGeom prst="roundRect">
            <a:avLst/>
          </a:prstGeom>
          <a:solidFill>
            <a:srgbClr val="176B5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smtClean="0"/>
              <a:t>Remet au patient tous les médicaments sauf le médicament X</a:t>
            </a:r>
            <a:endParaRPr lang="fr-CA" dirty="0"/>
          </a:p>
        </p:txBody>
      </p:sp>
      <p:sp>
        <p:nvSpPr>
          <p:cNvPr id="20" name="Rectangle à coins arrondis 19"/>
          <p:cNvSpPr/>
          <p:nvPr/>
        </p:nvSpPr>
        <p:spPr>
          <a:xfrm>
            <a:off x="7145868" y="5135276"/>
            <a:ext cx="1761066" cy="1690613"/>
          </a:xfrm>
          <a:prstGeom prst="round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smtClean="0"/>
              <a:t>Remet au patient le médicament X</a:t>
            </a:r>
            <a:endParaRPr lang="fr-CA" dirty="0"/>
          </a:p>
        </p:txBody>
      </p:sp>
      <p:cxnSp>
        <p:nvCxnSpPr>
          <p:cNvPr id="21" name="Connecteur droit avec flèche 20"/>
          <p:cNvCxnSpPr/>
          <p:nvPr/>
        </p:nvCxnSpPr>
        <p:spPr>
          <a:xfrm>
            <a:off x="6129745" y="5627914"/>
            <a:ext cx="82126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Nuage 14"/>
          <p:cNvSpPr/>
          <p:nvPr/>
        </p:nvSpPr>
        <p:spPr>
          <a:xfrm>
            <a:off x="5566189" y="434196"/>
            <a:ext cx="3577811" cy="2981739"/>
          </a:xfrm>
          <a:prstGeom prst="cloud">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a:p>
        </p:txBody>
      </p:sp>
      <p:sp>
        <p:nvSpPr>
          <p:cNvPr id="5" name="Rectangle 4"/>
          <p:cNvSpPr/>
          <p:nvPr/>
        </p:nvSpPr>
        <p:spPr>
          <a:xfrm>
            <a:off x="5259494" y="1083220"/>
            <a:ext cx="4572000" cy="1354217"/>
          </a:xfrm>
          <a:prstGeom prst="rect">
            <a:avLst/>
          </a:prstGeom>
        </p:spPr>
        <p:txBody>
          <a:bodyPr>
            <a:spAutoFit/>
          </a:bodyPr>
          <a:lstStyle/>
          <a:p>
            <a:pPr algn="ctr"/>
            <a:r>
              <a:rPr lang="fr-CA" b="1" dirty="0" smtClean="0"/>
              <a:t> </a:t>
            </a:r>
            <a:r>
              <a:rPr lang="fr-CA" sz="1600" b="1" dirty="0" smtClean="0"/>
              <a:t>Pharmacien </a:t>
            </a:r>
            <a:r>
              <a:rPr lang="fr-CA" sz="1600" b="1" dirty="0"/>
              <a:t>communautaire</a:t>
            </a:r>
          </a:p>
          <a:p>
            <a:pPr algn="ctr"/>
            <a:r>
              <a:rPr lang="fr-CA" sz="1600" b="1" dirty="0"/>
              <a:t>=</a:t>
            </a:r>
          </a:p>
          <a:p>
            <a:pPr algn="ctr"/>
            <a:r>
              <a:rPr lang="fr-CA" sz="1600" b="1" dirty="0"/>
              <a:t>Chef d’orchestre</a:t>
            </a:r>
          </a:p>
          <a:p>
            <a:pPr algn="ctr"/>
            <a:endParaRPr lang="fr-CA" sz="1600" b="1" dirty="0"/>
          </a:p>
          <a:p>
            <a:pPr algn="ctr"/>
            <a:r>
              <a:rPr lang="fr-CA" sz="1600" b="1" i="1" dirty="0"/>
              <a:t>(ou pilote le tandem</a:t>
            </a:r>
            <a:r>
              <a:rPr lang="fr-CA" sz="1600" b="1" dirty="0"/>
              <a:t>)</a:t>
            </a:r>
          </a:p>
        </p:txBody>
      </p:sp>
    </p:spTree>
    <p:extLst>
      <p:ext uri="{BB962C8B-B14F-4D97-AF65-F5344CB8AC3E}">
        <p14:creationId xmlns:p14="http://schemas.microsoft.com/office/powerpoint/2010/main" val="19692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Traitement </a:t>
            </a:r>
            <a:br>
              <a:rPr lang="fr-CA" dirty="0" smtClean="0"/>
            </a:br>
            <a:r>
              <a:rPr lang="fr-CA" dirty="0" smtClean="0"/>
              <a:t>combiné</a:t>
            </a:r>
            <a:br>
              <a:rPr lang="fr-CA" dirty="0" smtClean="0"/>
            </a:br>
            <a:r>
              <a:rPr lang="fr-CA" dirty="0" smtClean="0"/>
              <a:t>spécialisé PO</a:t>
            </a:r>
            <a:endParaRPr lang="fr-CA" dirty="0"/>
          </a:p>
        </p:txBody>
      </p:sp>
      <p:sp>
        <p:nvSpPr>
          <p:cNvPr id="3" name="Rectangle 2"/>
          <p:cNvSpPr/>
          <p:nvPr/>
        </p:nvSpPr>
        <p:spPr>
          <a:xfrm>
            <a:off x="3693522" y="1378132"/>
            <a:ext cx="2436223" cy="1025434"/>
          </a:xfrm>
          <a:prstGeom prst="rect">
            <a:avLst/>
          </a:prstGeom>
          <a:solidFill>
            <a:srgbClr val="2C758C"/>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fr-CA" dirty="0" smtClean="0"/>
              <a:t>Pharmacien ES envoie l’ordonnance du traitement combiné</a:t>
            </a:r>
            <a:endParaRPr lang="fr-CA" dirty="0"/>
          </a:p>
        </p:txBody>
      </p:sp>
      <p:sp>
        <p:nvSpPr>
          <p:cNvPr id="6" name="Rectangle 5"/>
          <p:cNvSpPr/>
          <p:nvPr/>
        </p:nvSpPr>
        <p:spPr>
          <a:xfrm>
            <a:off x="3738275" y="3415937"/>
            <a:ext cx="2148840" cy="1005840"/>
          </a:xfrm>
          <a:prstGeom prst="rect">
            <a:avLst/>
          </a:prstGeom>
          <a:solidFill>
            <a:srgbClr val="176B5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smtClean="0"/>
              <a:t>Pharmacien communautaire du patient</a:t>
            </a:r>
            <a:endParaRPr lang="fr-CA" dirty="0"/>
          </a:p>
        </p:txBody>
      </p:sp>
      <p:sp>
        <p:nvSpPr>
          <p:cNvPr id="7" name="Rectangle à coins arrondis 6"/>
          <p:cNvSpPr/>
          <p:nvPr/>
        </p:nvSpPr>
        <p:spPr>
          <a:xfrm>
            <a:off x="3276053" y="5932229"/>
            <a:ext cx="3033852" cy="881743"/>
          </a:xfrm>
          <a:prstGeom prst="roundRect">
            <a:avLst/>
          </a:prstGeom>
          <a:solidFill>
            <a:schemeClr val="accent5"/>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fr-CA" dirty="0" smtClean="0"/>
              <a:t>Pharmacien certifié pour le </a:t>
            </a:r>
            <a:r>
              <a:rPr lang="fr-CA" dirty="0" err="1" smtClean="0"/>
              <a:t>Révlémid</a:t>
            </a:r>
            <a:endParaRPr lang="fr-CA" dirty="0"/>
          </a:p>
        </p:txBody>
      </p:sp>
      <p:sp>
        <p:nvSpPr>
          <p:cNvPr id="8" name="Accolade fermante 7"/>
          <p:cNvSpPr/>
          <p:nvPr/>
        </p:nvSpPr>
        <p:spPr>
          <a:xfrm>
            <a:off x="9906000" y="2090057"/>
            <a:ext cx="692332" cy="18288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A"/>
          </a:p>
        </p:txBody>
      </p:sp>
      <p:cxnSp>
        <p:nvCxnSpPr>
          <p:cNvPr id="13" name="Connecteur droit avec flèche 12"/>
          <p:cNvCxnSpPr/>
          <p:nvPr/>
        </p:nvCxnSpPr>
        <p:spPr>
          <a:xfrm flipH="1">
            <a:off x="4792979" y="4616028"/>
            <a:ext cx="6531" cy="10384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Nuage 13"/>
          <p:cNvSpPr/>
          <p:nvPr/>
        </p:nvSpPr>
        <p:spPr>
          <a:xfrm>
            <a:off x="821267" y="3303573"/>
            <a:ext cx="2628899" cy="2455816"/>
          </a:xfrm>
          <a:prstGeom prst="cloud">
            <a:avLst/>
          </a:prstGeom>
          <a:solidFill>
            <a:srgbClr val="176B5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smtClean="0"/>
              <a:t>Le pharmacien du patient ne pouvant pas servir le </a:t>
            </a:r>
            <a:r>
              <a:rPr lang="fr-CA" dirty="0" err="1" smtClean="0"/>
              <a:t>Révlémid</a:t>
            </a:r>
            <a:r>
              <a:rPr lang="fr-CA" dirty="0" smtClean="0"/>
              <a:t> : il réfère à un collègue</a:t>
            </a:r>
            <a:endParaRPr lang="fr-CA" dirty="0"/>
          </a:p>
        </p:txBody>
      </p:sp>
      <p:cxnSp>
        <p:nvCxnSpPr>
          <p:cNvPr id="17" name="Connecteur droit avec flèche 16"/>
          <p:cNvCxnSpPr/>
          <p:nvPr/>
        </p:nvCxnSpPr>
        <p:spPr>
          <a:xfrm flipH="1">
            <a:off x="4828539" y="2547258"/>
            <a:ext cx="3267" cy="7563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Connecteur droit avec flèche 11"/>
          <p:cNvCxnSpPr/>
          <p:nvPr/>
        </p:nvCxnSpPr>
        <p:spPr>
          <a:xfrm>
            <a:off x="6223000" y="3918857"/>
            <a:ext cx="82126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Rectangle à coins arrondis 18"/>
          <p:cNvSpPr/>
          <p:nvPr/>
        </p:nvSpPr>
        <p:spPr>
          <a:xfrm>
            <a:off x="7145868" y="2925415"/>
            <a:ext cx="1761066" cy="1690613"/>
          </a:xfrm>
          <a:prstGeom prst="roundRect">
            <a:avLst/>
          </a:prstGeom>
          <a:solidFill>
            <a:srgbClr val="176B5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smtClean="0"/>
              <a:t>Remet au patient tous les médicaments sauf le </a:t>
            </a:r>
            <a:r>
              <a:rPr lang="fr-CA" dirty="0" err="1" smtClean="0"/>
              <a:t>Révlémid</a:t>
            </a:r>
            <a:endParaRPr lang="fr-CA" dirty="0"/>
          </a:p>
        </p:txBody>
      </p:sp>
      <p:sp>
        <p:nvSpPr>
          <p:cNvPr id="20" name="Rectangle à coins arrondis 19"/>
          <p:cNvSpPr/>
          <p:nvPr/>
        </p:nvSpPr>
        <p:spPr>
          <a:xfrm>
            <a:off x="7145868" y="5135276"/>
            <a:ext cx="1761066" cy="1690613"/>
          </a:xfrm>
          <a:prstGeom prst="round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smtClean="0"/>
              <a:t>Remet au patient le </a:t>
            </a:r>
            <a:r>
              <a:rPr lang="fr-CA" dirty="0" err="1" smtClean="0"/>
              <a:t>Révlémid</a:t>
            </a:r>
            <a:endParaRPr lang="fr-CA" dirty="0"/>
          </a:p>
        </p:txBody>
      </p:sp>
      <p:cxnSp>
        <p:nvCxnSpPr>
          <p:cNvPr id="21" name="Connecteur droit avec flèche 20"/>
          <p:cNvCxnSpPr/>
          <p:nvPr/>
        </p:nvCxnSpPr>
        <p:spPr>
          <a:xfrm>
            <a:off x="6129745" y="5627914"/>
            <a:ext cx="82126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519431" y="1378132"/>
            <a:ext cx="8370570" cy="547986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A" sz="2800" b="1" u="sng" dirty="0" smtClean="0">
                <a:solidFill>
                  <a:schemeClr val="tx1"/>
                </a:solidFill>
              </a:rPr>
              <a:t>Communication préalable essentielle entre les intervenants :</a:t>
            </a:r>
          </a:p>
          <a:p>
            <a:pPr algn="ctr"/>
            <a:endParaRPr lang="fr-CA" sz="2800" b="1" u="sng" dirty="0" smtClean="0">
              <a:solidFill>
                <a:schemeClr val="tx1"/>
              </a:solidFill>
            </a:endParaRPr>
          </a:p>
          <a:p>
            <a:pPr marL="285750" indent="-285750" algn="ctr">
              <a:buFont typeface="Arial" panose="020B0604020202020204" pitchFamily="34" charset="0"/>
              <a:buChar char="•"/>
            </a:pPr>
            <a:r>
              <a:rPr lang="fr-CA" sz="2800" dirty="0" smtClean="0">
                <a:solidFill>
                  <a:schemeClr val="tx1"/>
                </a:solidFill>
              </a:rPr>
              <a:t>Définir et s’entendre sur le rôles et responsabilités de chacun;</a:t>
            </a:r>
          </a:p>
          <a:p>
            <a:pPr algn="ctr"/>
            <a:endParaRPr lang="fr-CA" sz="2800" dirty="0" smtClean="0">
              <a:solidFill>
                <a:schemeClr val="tx1"/>
              </a:solidFill>
            </a:endParaRPr>
          </a:p>
          <a:p>
            <a:pPr marL="285750" indent="-285750" algn="ctr">
              <a:buFont typeface="Arial" panose="020B0604020202020204" pitchFamily="34" charset="0"/>
              <a:buChar char="•"/>
            </a:pPr>
            <a:r>
              <a:rPr lang="fr-CA" sz="2800" dirty="0" smtClean="0">
                <a:solidFill>
                  <a:schemeClr val="tx1"/>
                </a:solidFill>
              </a:rPr>
              <a:t>S’assurer que chacun adhère au modèle;</a:t>
            </a:r>
          </a:p>
          <a:p>
            <a:pPr algn="ctr"/>
            <a:endParaRPr lang="fr-CA" sz="2800" dirty="0" smtClean="0">
              <a:solidFill>
                <a:schemeClr val="tx1"/>
              </a:solidFill>
            </a:endParaRPr>
          </a:p>
          <a:p>
            <a:pPr marL="285750" indent="-285750" algn="ctr">
              <a:buFont typeface="Arial" panose="020B0604020202020204" pitchFamily="34" charset="0"/>
              <a:buChar char="•"/>
            </a:pPr>
            <a:r>
              <a:rPr lang="fr-CA" sz="2800" dirty="0" smtClean="0">
                <a:solidFill>
                  <a:schemeClr val="tx1"/>
                </a:solidFill>
              </a:rPr>
              <a:t>Consigner les rôles et responsabilités au dossier.</a:t>
            </a:r>
          </a:p>
          <a:p>
            <a:pPr marL="285750" indent="-285750" algn="ctr">
              <a:buFont typeface="Arial" panose="020B0604020202020204" pitchFamily="34" charset="0"/>
              <a:buChar char="•"/>
            </a:pPr>
            <a:endParaRPr lang="fr-CA" sz="2800" dirty="0">
              <a:solidFill>
                <a:schemeClr val="tx1"/>
              </a:solidFill>
            </a:endParaRPr>
          </a:p>
          <a:p>
            <a:pPr algn="ctr"/>
            <a:r>
              <a:rPr lang="fr-CA" sz="2800" dirty="0" smtClean="0">
                <a:solidFill>
                  <a:schemeClr val="tx1"/>
                </a:solidFill>
              </a:rPr>
              <a:t>***Collaboration intra professionnelle***</a:t>
            </a:r>
          </a:p>
          <a:p>
            <a:pPr algn="ctr"/>
            <a:endParaRPr lang="fr-CA"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8056197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Traitement </a:t>
            </a:r>
            <a:br>
              <a:rPr lang="fr-CA" dirty="0" smtClean="0"/>
            </a:br>
            <a:r>
              <a:rPr lang="fr-CA" dirty="0" smtClean="0"/>
              <a:t>combiné</a:t>
            </a:r>
            <a:br>
              <a:rPr lang="fr-CA" dirty="0" smtClean="0"/>
            </a:br>
            <a:r>
              <a:rPr lang="fr-CA" dirty="0" smtClean="0"/>
              <a:t>spécialisé</a:t>
            </a:r>
            <a:endParaRPr lang="fr-CA" dirty="0"/>
          </a:p>
        </p:txBody>
      </p:sp>
      <p:sp>
        <p:nvSpPr>
          <p:cNvPr id="3" name="Rectangle 2"/>
          <p:cNvSpPr/>
          <p:nvPr/>
        </p:nvSpPr>
        <p:spPr>
          <a:xfrm>
            <a:off x="3693522" y="1378132"/>
            <a:ext cx="2436223" cy="1025434"/>
          </a:xfrm>
          <a:prstGeom prst="rect">
            <a:avLst/>
          </a:prstGeom>
          <a:solidFill>
            <a:srgbClr val="2C758C"/>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fr-CA" dirty="0" smtClean="0"/>
              <a:t>Pharmacien ES envoie l’ordonnance du traitement combiné</a:t>
            </a:r>
            <a:endParaRPr lang="fr-CA" dirty="0"/>
          </a:p>
        </p:txBody>
      </p:sp>
      <p:sp>
        <p:nvSpPr>
          <p:cNvPr id="6" name="Rectangle 5"/>
          <p:cNvSpPr/>
          <p:nvPr/>
        </p:nvSpPr>
        <p:spPr>
          <a:xfrm>
            <a:off x="3738275" y="3415937"/>
            <a:ext cx="2148840" cy="1005840"/>
          </a:xfrm>
          <a:prstGeom prst="rect">
            <a:avLst/>
          </a:prstGeom>
          <a:solidFill>
            <a:srgbClr val="176B5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smtClean="0"/>
              <a:t>Pharmacien communautaire du patient</a:t>
            </a:r>
            <a:endParaRPr lang="fr-CA" dirty="0"/>
          </a:p>
        </p:txBody>
      </p:sp>
      <p:sp>
        <p:nvSpPr>
          <p:cNvPr id="7" name="Rectangle à coins arrondis 6"/>
          <p:cNvSpPr/>
          <p:nvPr/>
        </p:nvSpPr>
        <p:spPr>
          <a:xfrm>
            <a:off x="3276053" y="5932229"/>
            <a:ext cx="3033852" cy="881743"/>
          </a:xfrm>
          <a:prstGeom prst="roundRect">
            <a:avLst/>
          </a:prstGeom>
          <a:solidFill>
            <a:schemeClr val="accent5"/>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fr-CA" dirty="0" smtClean="0"/>
              <a:t>Pharmacien certifié pour le </a:t>
            </a:r>
            <a:r>
              <a:rPr lang="fr-CA" dirty="0" err="1" smtClean="0"/>
              <a:t>Révlémid</a:t>
            </a:r>
            <a:endParaRPr lang="fr-CA" dirty="0"/>
          </a:p>
        </p:txBody>
      </p:sp>
      <p:sp>
        <p:nvSpPr>
          <p:cNvPr id="8" name="Accolade fermante 7"/>
          <p:cNvSpPr/>
          <p:nvPr/>
        </p:nvSpPr>
        <p:spPr>
          <a:xfrm>
            <a:off x="9906000" y="2090057"/>
            <a:ext cx="692332" cy="18288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A"/>
          </a:p>
        </p:txBody>
      </p:sp>
      <p:cxnSp>
        <p:nvCxnSpPr>
          <p:cNvPr id="13" name="Connecteur droit avec flèche 12"/>
          <p:cNvCxnSpPr/>
          <p:nvPr/>
        </p:nvCxnSpPr>
        <p:spPr>
          <a:xfrm flipH="1">
            <a:off x="4792979" y="4616028"/>
            <a:ext cx="6531" cy="10384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Nuage 13"/>
          <p:cNvSpPr/>
          <p:nvPr/>
        </p:nvSpPr>
        <p:spPr>
          <a:xfrm>
            <a:off x="821267" y="3303573"/>
            <a:ext cx="2628899" cy="2455816"/>
          </a:xfrm>
          <a:prstGeom prst="cloud">
            <a:avLst/>
          </a:prstGeom>
          <a:solidFill>
            <a:srgbClr val="176B5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smtClean="0"/>
              <a:t>Le pharmacien du patient ne pouvant pas servir le </a:t>
            </a:r>
            <a:r>
              <a:rPr lang="fr-CA" dirty="0" err="1" smtClean="0"/>
              <a:t>Révlémid</a:t>
            </a:r>
            <a:r>
              <a:rPr lang="fr-CA" dirty="0" smtClean="0"/>
              <a:t> : il réfère à un collègue</a:t>
            </a:r>
            <a:endParaRPr lang="fr-CA" dirty="0"/>
          </a:p>
        </p:txBody>
      </p:sp>
      <p:cxnSp>
        <p:nvCxnSpPr>
          <p:cNvPr id="17" name="Connecteur droit avec flèche 16"/>
          <p:cNvCxnSpPr/>
          <p:nvPr/>
        </p:nvCxnSpPr>
        <p:spPr>
          <a:xfrm flipH="1">
            <a:off x="4828539" y="2547258"/>
            <a:ext cx="3267" cy="7563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Connecteur droit avec flèche 11"/>
          <p:cNvCxnSpPr/>
          <p:nvPr/>
        </p:nvCxnSpPr>
        <p:spPr>
          <a:xfrm>
            <a:off x="6223000" y="3918857"/>
            <a:ext cx="82126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Rectangle à coins arrondis 18"/>
          <p:cNvSpPr/>
          <p:nvPr/>
        </p:nvSpPr>
        <p:spPr>
          <a:xfrm>
            <a:off x="7145868" y="2925415"/>
            <a:ext cx="1761066" cy="1690613"/>
          </a:xfrm>
          <a:prstGeom prst="roundRect">
            <a:avLst/>
          </a:prstGeom>
          <a:solidFill>
            <a:srgbClr val="176B5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smtClean="0"/>
              <a:t>Remet au patient tous les médicaments sauf le </a:t>
            </a:r>
            <a:r>
              <a:rPr lang="fr-CA" dirty="0" err="1" smtClean="0"/>
              <a:t>Révlémid</a:t>
            </a:r>
            <a:endParaRPr lang="fr-CA" dirty="0"/>
          </a:p>
        </p:txBody>
      </p:sp>
      <p:sp>
        <p:nvSpPr>
          <p:cNvPr id="20" name="Rectangle à coins arrondis 19"/>
          <p:cNvSpPr/>
          <p:nvPr/>
        </p:nvSpPr>
        <p:spPr>
          <a:xfrm>
            <a:off x="7145868" y="5135276"/>
            <a:ext cx="1761066" cy="1690613"/>
          </a:xfrm>
          <a:prstGeom prst="round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smtClean="0"/>
              <a:t>Remet au patient le </a:t>
            </a:r>
            <a:r>
              <a:rPr lang="fr-CA" dirty="0" err="1" smtClean="0"/>
              <a:t>Révlémid</a:t>
            </a:r>
            <a:endParaRPr lang="fr-CA" dirty="0"/>
          </a:p>
        </p:txBody>
      </p:sp>
      <p:cxnSp>
        <p:nvCxnSpPr>
          <p:cNvPr id="21" name="Connecteur droit avec flèche 20"/>
          <p:cNvCxnSpPr/>
          <p:nvPr/>
        </p:nvCxnSpPr>
        <p:spPr>
          <a:xfrm>
            <a:off x="6129745" y="5627914"/>
            <a:ext cx="82126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309880" y="1378133"/>
            <a:ext cx="8691880" cy="5479867"/>
          </a:xfrm>
          <a:prstGeom prst="rect">
            <a:avLst/>
          </a:prstGeom>
          <a:solidFill>
            <a:srgbClr val="176B5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2000" b="1" dirty="0" smtClean="0"/>
          </a:p>
          <a:p>
            <a:pPr algn="ctr"/>
            <a:endParaRPr lang="fr-CA" sz="2000" b="1" dirty="0" smtClean="0">
              <a:solidFill>
                <a:schemeClr val="bg1"/>
              </a:solidFill>
            </a:endParaRPr>
          </a:p>
          <a:p>
            <a:pPr algn="ctr"/>
            <a:endParaRPr lang="fr-CA" sz="2000" b="1" dirty="0">
              <a:solidFill>
                <a:schemeClr val="bg1"/>
              </a:solidFill>
            </a:endParaRPr>
          </a:p>
          <a:p>
            <a:pPr algn="ctr"/>
            <a:endParaRPr lang="fr-CA" sz="2000" b="1" dirty="0" smtClean="0">
              <a:solidFill>
                <a:schemeClr val="bg1"/>
              </a:solidFill>
            </a:endParaRPr>
          </a:p>
          <a:p>
            <a:pPr algn="ctr"/>
            <a:endParaRPr lang="fr-CA" sz="2000" b="1" dirty="0" smtClean="0">
              <a:solidFill>
                <a:schemeClr val="bg1"/>
              </a:solidFill>
            </a:endParaRPr>
          </a:p>
          <a:p>
            <a:pPr algn="ctr"/>
            <a:endParaRPr lang="fr-CA" sz="2000" b="1" dirty="0">
              <a:solidFill>
                <a:schemeClr val="bg1"/>
              </a:solidFill>
            </a:endParaRPr>
          </a:p>
          <a:p>
            <a:pPr algn="ctr"/>
            <a:endParaRPr lang="fr-CA" sz="2000" b="1" dirty="0" smtClean="0">
              <a:solidFill>
                <a:schemeClr val="bg1"/>
              </a:solidFill>
            </a:endParaRPr>
          </a:p>
          <a:p>
            <a:pPr algn="ctr"/>
            <a:r>
              <a:rPr lang="fr-CA" sz="2000" b="1" dirty="0" smtClean="0">
                <a:solidFill>
                  <a:schemeClr val="bg1"/>
                </a:solidFill>
              </a:rPr>
              <a:t>Traitement combiné spécialisé : Responsabilités partagées</a:t>
            </a:r>
          </a:p>
          <a:p>
            <a:pPr algn="ctr"/>
            <a:r>
              <a:rPr lang="fr-CA" sz="2000" b="1" dirty="0" smtClean="0">
                <a:solidFill>
                  <a:schemeClr val="bg1"/>
                </a:solidFill>
              </a:rPr>
              <a:t>Modèle pour sécuriser étant donné le contexte actuel</a:t>
            </a:r>
          </a:p>
          <a:p>
            <a:pPr algn="ctr"/>
            <a:endParaRPr lang="fr-CA" sz="2000" dirty="0" smtClean="0">
              <a:solidFill>
                <a:schemeClr val="bg1"/>
              </a:solidFill>
            </a:endParaRPr>
          </a:p>
          <a:p>
            <a:pPr algn="ctr"/>
            <a:r>
              <a:rPr lang="fr-CA" sz="2000" b="1" dirty="0" smtClean="0">
                <a:solidFill>
                  <a:schemeClr val="bg1"/>
                </a:solidFill>
              </a:rPr>
              <a:t>Pharmacien communautaire du patient </a:t>
            </a:r>
            <a:r>
              <a:rPr lang="fr-CA" sz="2000" dirty="0" smtClean="0">
                <a:solidFill>
                  <a:schemeClr val="bg1"/>
                </a:solidFill>
              </a:rPr>
              <a:t>: </a:t>
            </a:r>
          </a:p>
          <a:p>
            <a:pPr algn="ctr"/>
            <a:endParaRPr lang="fr-CA" sz="2000" dirty="0" smtClean="0">
              <a:solidFill>
                <a:schemeClr val="bg1"/>
              </a:solidFill>
            </a:endParaRPr>
          </a:p>
          <a:p>
            <a:pPr marL="285750" indent="-285750">
              <a:buFont typeface="Arial" panose="020B0604020202020204" pitchFamily="34" charset="0"/>
              <a:buChar char="•"/>
            </a:pPr>
            <a:r>
              <a:rPr lang="fr-CA" dirty="0" smtClean="0">
                <a:solidFill>
                  <a:schemeClr val="bg1"/>
                </a:solidFill>
              </a:rPr>
              <a:t>Évalue et analyse les ordonnances reçues;</a:t>
            </a:r>
          </a:p>
          <a:p>
            <a:pPr marL="285750" indent="-285750">
              <a:buFont typeface="Arial" panose="020B0604020202020204" pitchFamily="34" charset="0"/>
              <a:buChar char="•"/>
            </a:pPr>
            <a:r>
              <a:rPr lang="fr-CA" dirty="0" smtClean="0">
                <a:solidFill>
                  <a:schemeClr val="bg1"/>
                </a:solidFill>
              </a:rPr>
              <a:t>Réfère au collègue pharmacien pour le médicament X; </a:t>
            </a:r>
          </a:p>
          <a:p>
            <a:pPr marL="285750" indent="-285750">
              <a:buFont typeface="Arial" panose="020B0604020202020204" pitchFamily="34" charset="0"/>
              <a:buChar char="•"/>
            </a:pPr>
            <a:r>
              <a:rPr lang="fr-CA" dirty="0" smtClean="0">
                <a:solidFill>
                  <a:schemeClr val="bg1"/>
                </a:solidFill>
              </a:rPr>
              <a:t>Vérifie l’impact du traitement combiné spécialisé sur la santé du patient (en </a:t>
            </a:r>
            <a:r>
              <a:rPr lang="fr-CA" b="1" dirty="0" smtClean="0">
                <a:solidFill>
                  <a:schemeClr val="bg1"/>
                </a:solidFill>
              </a:rPr>
              <a:t>collaboration </a:t>
            </a:r>
            <a:r>
              <a:rPr lang="fr-CA" dirty="0" smtClean="0">
                <a:solidFill>
                  <a:schemeClr val="bg1"/>
                </a:solidFill>
              </a:rPr>
              <a:t>avec les autres pharmaciens impliqués auprès du patient);</a:t>
            </a:r>
          </a:p>
          <a:p>
            <a:pPr marL="285750" indent="-285750">
              <a:buFont typeface="Arial" panose="020B0604020202020204" pitchFamily="34" charset="0"/>
              <a:buChar char="•"/>
            </a:pPr>
            <a:r>
              <a:rPr lang="fr-CA" dirty="0">
                <a:solidFill>
                  <a:schemeClr val="bg1"/>
                </a:solidFill>
              </a:rPr>
              <a:t>Vérifie l’information retenue par le </a:t>
            </a:r>
            <a:r>
              <a:rPr lang="fr-CA" dirty="0" smtClean="0">
                <a:solidFill>
                  <a:schemeClr val="bg1"/>
                </a:solidFill>
              </a:rPr>
              <a:t>patient sur le médicament X </a:t>
            </a:r>
            <a:r>
              <a:rPr lang="fr-CA" dirty="0">
                <a:solidFill>
                  <a:schemeClr val="bg1"/>
                </a:solidFill>
              </a:rPr>
              <a:t>(corrige ou complète</a:t>
            </a:r>
            <a:r>
              <a:rPr lang="fr-CA" dirty="0" smtClean="0">
                <a:solidFill>
                  <a:schemeClr val="bg1"/>
                </a:solidFill>
              </a:rPr>
              <a:t>);</a:t>
            </a:r>
          </a:p>
          <a:p>
            <a:pPr marL="285750" indent="-285750">
              <a:buFont typeface="Arial" panose="020B0604020202020204" pitchFamily="34" charset="0"/>
              <a:buChar char="•"/>
            </a:pPr>
            <a:r>
              <a:rPr lang="fr-CA" dirty="0" smtClean="0">
                <a:solidFill>
                  <a:schemeClr val="bg1"/>
                </a:solidFill>
              </a:rPr>
              <a:t>Fournit l’information au patient pour les autres médicaments;</a:t>
            </a:r>
          </a:p>
          <a:p>
            <a:pPr marL="285750" indent="-285750">
              <a:buFont typeface="Arial" panose="020B0604020202020204" pitchFamily="34" charset="0"/>
              <a:buChar char="•"/>
            </a:pPr>
            <a:r>
              <a:rPr lang="fr-CA" dirty="0" smtClean="0">
                <a:solidFill>
                  <a:schemeClr val="bg1"/>
                </a:solidFill>
              </a:rPr>
              <a:t>Intervient s’il y a des problèmes avec les médicaments du patients (sauf pour le médicament X);</a:t>
            </a:r>
          </a:p>
          <a:p>
            <a:pPr marL="285750" indent="-285750">
              <a:buFont typeface="Arial" panose="020B0604020202020204" pitchFamily="34" charset="0"/>
              <a:buChar char="•"/>
            </a:pPr>
            <a:r>
              <a:rPr lang="fr-CA" dirty="0" smtClean="0">
                <a:solidFill>
                  <a:schemeClr val="bg1"/>
                </a:solidFill>
              </a:rPr>
              <a:t>Fait le lien avec le pharmacien responsable du médicament X et le pharmacien d’oncologie si un problème avec ce médicament est détecté</a:t>
            </a:r>
            <a:r>
              <a:rPr lang="fr-CA" dirty="0">
                <a:solidFill>
                  <a:schemeClr val="bg1"/>
                </a:solidFill>
              </a:rPr>
              <a:t>;</a:t>
            </a:r>
            <a:endParaRPr lang="fr-CA" dirty="0" smtClean="0">
              <a:solidFill>
                <a:schemeClr val="bg1"/>
              </a:solidFill>
            </a:endParaRPr>
          </a:p>
          <a:p>
            <a:pPr marL="285750" indent="-285750">
              <a:buFont typeface="Arial" panose="020B0604020202020204" pitchFamily="34" charset="0"/>
              <a:buChar char="•"/>
            </a:pPr>
            <a:r>
              <a:rPr lang="fr-CA" dirty="0">
                <a:solidFill>
                  <a:schemeClr val="bg1"/>
                </a:solidFill>
              </a:rPr>
              <a:t>Agit comme chef d’orchestre et fournit l’information pertinente aux autres </a:t>
            </a:r>
            <a:r>
              <a:rPr lang="fr-CA" dirty="0" smtClean="0">
                <a:solidFill>
                  <a:schemeClr val="bg1"/>
                </a:solidFill>
              </a:rPr>
              <a:t>pharmaciens impliqués </a:t>
            </a:r>
            <a:r>
              <a:rPr lang="fr-CA" dirty="0">
                <a:solidFill>
                  <a:schemeClr val="bg1"/>
                </a:solidFill>
              </a:rPr>
              <a:t>auprès du patient pour que la continuité des soins soit </a:t>
            </a:r>
            <a:r>
              <a:rPr lang="fr-CA" dirty="0" smtClean="0">
                <a:solidFill>
                  <a:schemeClr val="bg1"/>
                </a:solidFill>
              </a:rPr>
              <a:t>assurée;</a:t>
            </a:r>
          </a:p>
          <a:p>
            <a:pPr marL="285750" indent="-285750">
              <a:buFont typeface="Arial" panose="020B0604020202020204" pitchFamily="34" charset="0"/>
              <a:buChar char="•"/>
            </a:pPr>
            <a:r>
              <a:rPr lang="fr-CA" dirty="0" smtClean="0">
                <a:solidFill>
                  <a:schemeClr val="bg1"/>
                </a:solidFill>
              </a:rPr>
              <a:t>Consigne au dossier.</a:t>
            </a:r>
            <a:endParaRPr lang="fr-CA" dirty="0">
              <a:solidFill>
                <a:schemeClr val="bg1"/>
              </a:solidFill>
            </a:endParaRPr>
          </a:p>
          <a:p>
            <a:pPr marL="285750" indent="-285750">
              <a:buFont typeface="Arial" panose="020B0604020202020204" pitchFamily="34" charset="0"/>
              <a:buChar char="•"/>
            </a:pPr>
            <a:endParaRPr lang="fr-CA" sz="2400" dirty="0">
              <a:solidFill>
                <a:schemeClr val="bg1"/>
              </a:solidFill>
            </a:endParaRPr>
          </a:p>
          <a:p>
            <a:pPr marL="285750" indent="-285750" algn="ctr">
              <a:buFont typeface="Arial" panose="020B0604020202020204" pitchFamily="34" charset="0"/>
              <a:buChar char="•"/>
            </a:pPr>
            <a:endParaRPr lang="fr-CA" sz="2000" dirty="0" smtClean="0">
              <a:solidFill>
                <a:schemeClr val="bg1"/>
              </a:solidFill>
            </a:endParaRPr>
          </a:p>
          <a:p>
            <a:pPr marL="285750" indent="-285750" algn="ctr">
              <a:buFont typeface="Arial" panose="020B0604020202020204" pitchFamily="34" charset="0"/>
              <a:buChar char="•"/>
            </a:pPr>
            <a:endParaRPr lang="fr-CA" sz="2000" dirty="0" smtClean="0">
              <a:solidFill>
                <a:schemeClr val="tx1"/>
              </a:solidFill>
            </a:endParaRPr>
          </a:p>
          <a:p>
            <a:pPr algn="ctr"/>
            <a:endParaRPr lang="fr-CA" sz="2000" dirty="0">
              <a:solidFill>
                <a:schemeClr val="tx1"/>
              </a:solidFill>
            </a:endParaRPr>
          </a:p>
          <a:p>
            <a:pPr algn="ctr"/>
            <a:endParaRPr lang="fr-CA" sz="2000" dirty="0" smtClean="0">
              <a:solidFill>
                <a:schemeClr val="tx1"/>
              </a:solidFill>
            </a:endParaRPr>
          </a:p>
          <a:p>
            <a:pPr marL="285750" indent="-285750" algn="ctr">
              <a:buFont typeface="Arial" panose="020B0604020202020204" pitchFamily="34" charset="0"/>
              <a:buChar char="•"/>
            </a:pPr>
            <a:endParaRPr lang="fr-CA" sz="2000" dirty="0" smtClean="0"/>
          </a:p>
          <a:p>
            <a:pPr marL="285750" indent="-285750" algn="ctr">
              <a:buFont typeface="Arial" panose="020B0604020202020204" pitchFamily="34" charset="0"/>
              <a:buChar char="•"/>
            </a:pPr>
            <a:endParaRPr lang="fr-CA" dirty="0"/>
          </a:p>
        </p:txBody>
      </p:sp>
    </p:spTree>
    <p:extLst>
      <p:ext uri="{BB962C8B-B14F-4D97-AF65-F5344CB8AC3E}">
        <p14:creationId xmlns:p14="http://schemas.microsoft.com/office/powerpoint/2010/main" val="27782615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Traitement</a:t>
            </a:r>
            <a:br>
              <a:rPr lang="fr-CA" dirty="0" smtClean="0"/>
            </a:br>
            <a:r>
              <a:rPr lang="fr-CA" dirty="0" smtClean="0"/>
              <a:t>combiné</a:t>
            </a:r>
            <a:br>
              <a:rPr lang="fr-CA" dirty="0" smtClean="0"/>
            </a:br>
            <a:r>
              <a:rPr lang="fr-CA" dirty="0" smtClean="0"/>
              <a:t>spécialisé PO</a:t>
            </a:r>
            <a:endParaRPr lang="fr-CA" dirty="0"/>
          </a:p>
        </p:txBody>
      </p:sp>
      <p:sp>
        <p:nvSpPr>
          <p:cNvPr id="6" name="Rectangle 5"/>
          <p:cNvSpPr/>
          <p:nvPr/>
        </p:nvSpPr>
        <p:spPr>
          <a:xfrm>
            <a:off x="3738275" y="3415937"/>
            <a:ext cx="2148840" cy="1005840"/>
          </a:xfrm>
          <a:prstGeom prst="rect">
            <a:avLst/>
          </a:prstGeom>
          <a:solidFill>
            <a:srgbClr val="176B5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smtClean="0"/>
              <a:t>Pharmacien communautaire du patient</a:t>
            </a:r>
            <a:endParaRPr lang="fr-CA" dirty="0"/>
          </a:p>
        </p:txBody>
      </p:sp>
      <p:sp>
        <p:nvSpPr>
          <p:cNvPr id="7" name="Rectangle à coins arrondis 6"/>
          <p:cNvSpPr/>
          <p:nvPr/>
        </p:nvSpPr>
        <p:spPr>
          <a:xfrm>
            <a:off x="3276053" y="5932229"/>
            <a:ext cx="3033852" cy="881743"/>
          </a:xfrm>
          <a:prstGeom prst="roundRect">
            <a:avLst/>
          </a:prstGeom>
          <a:solidFill>
            <a:schemeClr val="accent5"/>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fr-CA" dirty="0" smtClean="0"/>
              <a:t>Pharmacien certifié pour le </a:t>
            </a:r>
            <a:r>
              <a:rPr lang="fr-CA" dirty="0" err="1" smtClean="0"/>
              <a:t>Révlémid</a:t>
            </a:r>
            <a:endParaRPr lang="fr-CA" dirty="0"/>
          </a:p>
        </p:txBody>
      </p:sp>
      <p:sp>
        <p:nvSpPr>
          <p:cNvPr id="8" name="Accolade fermante 7"/>
          <p:cNvSpPr/>
          <p:nvPr/>
        </p:nvSpPr>
        <p:spPr>
          <a:xfrm>
            <a:off x="9906000" y="2090057"/>
            <a:ext cx="692332" cy="18288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A"/>
          </a:p>
        </p:txBody>
      </p:sp>
      <p:cxnSp>
        <p:nvCxnSpPr>
          <p:cNvPr id="13" name="Connecteur droit avec flèche 12"/>
          <p:cNvCxnSpPr/>
          <p:nvPr/>
        </p:nvCxnSpPr>
        <p:spPr>
          <a:xfrm flipH="1">
            <a:off x="4792979" y="4616028"/>
            <a:ext cx="6531" cy="10384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Nuage 13"/>
          <p:cNvSpPr/>
          <p:nvPr/>
        </p:nvSpPr>
        <p:spPr>
          <a:xfrm>
            <a:off x="821267" y="3303573"/>
            <a:ext cx="2628899" cy="2455816"/>
          </a:xfrm>
          <a:prstGeom prst="cloud">
            <a:avLst/>
          </a:prstGeom>
          <a:solidFill>
            <a:srgbClr val="176B5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smtClean="0"/>
              <a:t>Le pharmacien du patient ne pouvant pas servir le </a:t>
            </a:r>
            <a:r>
              <a:rPr lang="fr-CA" dirty="0" err="1" smtClean="0"/>
              <a:t>Révlémid</a:t>
            </a:r>
            <a:r>
              <a:rPr lang="fr-CA" dirty="0" smtClean="0"/>
              <a:t> : il réfère à un collègue</a:t>
            </a:r>
            <a:endParaRPr lang="fr-CA" dirty="0"/>
          </a:p>
        </p:txBody>
      </p:sp>
      <p:cxnSp>
        <p:nvCxnSpPr>
          <p:cNvPr id="17" name="Connecteur droit avec flèche 16"/>
          <p:cNvCxnSpPr/>
          <p:nvPr/>
        </p:nvCxnSpPr>
        <p:spPr>
          <a:xfrm flipH="1">
            <a:off x="4828539" y="2547258"/>
            <a:ext cx="3267" cy="7563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Connecteur droit avec flèche 11"/>
          <p:cNvCxnSpPr/>
          <p:nvPr/>
        </p:nvCxnSpPr>
        <p:spPr>
          <a:xfrm>
            <a:off x="6223000" y="3918857"/>
            <a:ext cx="82126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Rectangle à coins arrondis 18"/>
          <p:cNvSpPr/>
          <p:nvPr/>
        </p:nvSpPr>
        <p:spPr>
          <a:xfrm>
            <a:off x="7145868" y="2925415"/>
            <a:ext cx="1761066" cy="1690613"/>
          </a:xfrm>
          <a:prstGeom prst="roundRect">
            <a:avLst/>
          </a:prstGeom>
          <a:solidFill>
            <a:srgbClr val="176B5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smtClean="0"/>
              <a:t>Remet au patient tous les médicaments sauf le </a:t>
            </a:r>
            <a:r>
              <a:rPr lang="fr-CA" dirty="0" err="1" smtClean="0"/>
              <a:t>Révlémid</a:t>
            </a:r>
            <a:endParaRPr lang="fr-CA" dirty="0"/>
          </a:p>
        </p:txBody>
      </p:sp>
      <p:sp>
        <p:nvSpPr>
          <p:cNvPr id="20" name="Rectangle à coins arrondis 19"/>
          <p:cNvSpPr/>
          <p:nvPr/>
        </p:nvSpPr>
        <p:spPr>
          <a:xfrm>
            <a:off x="7145868" y="5135276"/>
            <a:ext cx="1761066" cy="1690613"/>
          </a:xfrm>
          <a:prstGeom prst="round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smtClean="0"/>
              <a:t>Remet au patient le </a:t>
            </a:r>
            <a:r>
              <a:rPr lang="fr-CA" dirty="0" err="1" smtClean="0"/>
              <a:t>Révlémid</a:t>
            </a:r>
            <a:endParaRPr lang="fr-CA" dirty="0"/>
          </a:p>
        </p:txBody>
      </p:sp>
      <p:cxnSp>
        <p:nvCxnSpPr>
          <p:cNvPr id="21" name="Connecteur droit avec flèche 20"/>
          <p:cNvCxnSpPr/>
          <p:nvPr/>
        </p:nvCxnSpPr>
        <p:spPr>
          <a:xfrm>
            <a:off x="6129745" y="5627914"/>
            <a:ext cx="82126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536364" y="1460682"/>
            <a:ext cx="8370570" cy="5353290"/>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2000" b="1" dirty="0" smtClean="0">
              <a:solidFill>
                <a:schemeClr val="bg1"/>
              </a:solidFill>
            </a:endParaRPr>
          </a:p>
          <a:p>
            <a:pPr algn="ctr"/>
            <a:r>
              <a:rPr lang="fr-CA" sz="2000" b="1" dirty="0" smtClean="0">
                <a:solidFill>
                  <a:schemeClr val="bg1"/>
                </a:solidFill>
              </a:rPr>
              <a:t>Traitement combiné spécialisé : Responsabilités partagées</a:t>
            </a:r>
          </a:p>
          <a:p>
            <a:pPr algn="ctr"/>
            <a:r>
              <a:rPr lang="fr-CA" sz="2000" b="1" dirty="0" smtClean="0">
                <a:solidFill>
                  <a:schemeClr val="bg1"/>
                </a:solidFill>
              </a:rPr>
              <a:t>Modèle pour sécuriser étant donné le contexte actuel</a:t>
            </a:r>
          </a:p>
          <a:p>
            <a:pPr algn="ctr"/>
            <a:endParaRPr lang="fr-CA" sz="2000" dirty="0" smtClean="0">
              <a:solidFill>
                <a:schemeClr val="bg1"/>
              </a:solidFill>
            </a:endParaRPr>
          </a:p>
          <a:p>
            <a:pPr algn="ctr"/>
            <a:r>
              <a:rPr lang="fr-CA" sz="2000" b="1" dirty="0" smtClean="0">
                <a:solidFill>
                  <a:schemeClr val="bg1"/>
                </a:solidFill>
              </a:rPr>
              <a:t>Pharmacien recevant la référence pour le médicament X </a:t>
            </a:r>
            <a:r>
              <a:rPr lang="fr-CA" sz="2000" dirty="0" smtClean="0">
                <a:solidFill>
                  <a:schemeClr val="bg1"/>
                </a:solidFill>
              </a:rPr>
              <a:t>: </a:t>
            </a:r>
          </a:p>
          <a:p>
            <a:pPr algn="ctr"/>
            <a:endParaRPr lang="fr-CA" sz="2000" dirty="0" smtClean="0">
              <a:solidFill>
                <a:schemeClr val="bg1"/>
              </a:solidFill>
            </a:endParaRPr>
          </a:p>
          <a:p>
            <a:pPr marL="285750" indent="-285750">
              <a:buFont typeface="Arial" panose="020B0604020202020204" pitchFamily="34" charset="0"/>
              <a:buChar char="•"/>
            </a:pPr>
            <a:r>
              <a:rPr lang="fr-CA" sz="2000" dirty="0" smtClean="0">
                <a:solidFill>
                  <a:schemeClr val="bg1"/>
                </a:solidFill>
              </a:rPr>
              <a:t>Évalue et analyse l’ordonnance pour ce médicament;</a:t>
            </a:r>
          </a:p>
          <a:p>
            <a:pPr marL="285750" indent="-285750">
              <a:buFont typeface="Arial" panose="020B0604020202020204" pitchFamily="34" charset="0"/>
              <a:buChar char="•"/>
            </a:pPr>
            <a:r>
              <a:rPr lang="fr-CA" sz="2000" dirty="0" smtClean="0">
                <a:solidFill>
                  <a:schemeClr val="bg1"/>
                </a:solidFill>
              </a:rPr>
              <a:t>Vérifie l’impact du traitement combiné spécialisé sur la santé du patient (en </a:t>
            </a:r>
            <a:r>
              <a:rPr lang="fr-CA" sz="2000" b="1" dirty="0" smtClean="0">
                <a:solidFill>
                  <a:schemeClr val="bg1"/>
                </a:solidFill>
              </a:rPr>
              <a:t>collaboration </a:t>
            </a:r>
            <a:r>
              <a:rPr lang="fr-CA" sz="2000" dirty="0" smtClean="0">
                <a:solidFill>
                  <a:schemeClr val="bg1"/>
                </a:solidFill>
              </a:rPr>
              <a:t>avec les autres pharmaciens impliqués auprès du patient);</a:t>
            </a:r>
          </a:p>
          <a:p>
            <a:pPr marL="285750" indent="-285750">
              <a:buFont typeface="Arial" panose="020B0604020202020204" pitchFamily="34" charset="0"/>
              <a:buChar char="•"/>
            </a:pPr>
            <a:r>
              <a:rPr lang="fr-CA" sz="2000" dirty="0" smtClean="0">
                <a:solidFill>
                  <a:schemeClr val="bg1"/>
                </a:solidFill>
              </a:rPr>
              <a:t>Fournit l’information au patient sur ce médicament;</a:t>
            </a:r>
          </a:p>
          <a:p>
            <a:pPr marL="285750" indent="-285750">
              <a:buFont typeface="Arial" panose="020B0604020202020204" pitchFamily="34" charset="0"/>
              <a:buChar char="•"/>
            </a:pPr>
            <a:r>
              <a:rPr lang="fr-CA" sz="2000" dirty="0" smtClean="0">
                <a:solidFill>
                  <a:schemeClr val="bg1"/>
                </a:solidFill>
              </a:rPr>
              <a:t>Intervient s’il y a des problèmes avec ce médicament;</a:t>
            </a:r>
          </a:p>
          <a:p>
            <a:pPr marL="285750" indent="-285750">
              <a:buFont typeface="Arial" panose="020B0604020202020204" pitchFamily="34" charset="0"/>
              <a:buChar char="•"/>
            </a:pPr>
            <a:r>
              <a:rPr lang="fr-CA" sz="2000" dirty="0" smtClean="0">
                <a:solidFill>
                  <a:schemeClr val="bg1"/>
                </a:solidFill>
              </a:rPr>
              <a:t>Fait le lien avec le pharmacien communautaire si un problème avec un des autres médicaments que prend le patient est détecté;</a:t>
            </a:r>
          </a:p>
          <a:p>
            <a:pPr marL="285750" indent="-285750">
              <a:buFont typeface="Arial" panose="020B0604020202020204" pitchFamily="34" charset="0"/>
              <a:buChar char="•"/>
            </a:pPr>
            <a:r>
              <a:rPr lang="fr-CA" sz="2000" dirty="0">
                <a:solidFill>
                  <a:schemeClr val="bg1"/>
                </a:solidFill>
              </a:rPr>
              <a:t>Fournit l’information </a:t>
            </a:r>
            <a:r>
              <a:rPr lang="fr-CA" sz="2000" dirty="0" smtClean="0">
                <a:solidFill>
                  <a:schemeClr val="bg1"/>
                </a:solidFill>
              </a:rPr>
              <a:t>pertinente </a:t>
            </a:r>
            <a:r>
              <a:rPr lang="fr-CA" sz="2000" dirty="0">
                <a:solidFill>
                  <a:schemeClr val="bg1"/>
                </a:solidFill>
              </a:rPr>
              <a:t>aux autres pharmaciens impliqués auprès du patient pour que la continuité des soins soit </a:t>
            </a:r>
            <a:r>
              <a:rPr lang="fr-CA" sz="2000" dirty="0" smtClean="0">
                <a:solidFill>
                  <a:schemeClr val="bg1"/>
                </a:solidFill>
              </a:rPr>
              <a:t>assurée;</a:t>
            </a:r>
          </a:p>
          <a:p>
            <a:pPr marL="285750" indent="-285750">
              <a:buFont typeface="Arial" panose="020B0604020202020204" pitchFamily="34" charset="0"/>
              <a:buChar char="•"/>
            </a:pPr>
            <a:r>
              <a:rPr lang="fr-CA" sz="2000" dirty="0" smtClean="0">
                <a:solidFill>
                  <a:schemeClr val="bg1"/>
                </a:solidFill>
              </a:rPr>
              <a:t>Consigne au dossier.</a:t>
            </a:r>
            <a:endParaRPr lang="fr-CA" sz="2000" dirty="0" smtClean="0">
              <a:solidFill>
                <a:schemeClr val="tx1"/>
              </a:solidFill>
            </a:endParaRPr>
          </a:p>
          <a:p>
            <a:pPr marL="285750" indent="-285750" algn="ctr">
              <a:buFont typeface="Arial" panose="020B0604020202020204" pitchFamily="34" charset="0"/>
              <a:buChar char="•"/>
            </a:pPr>
            <a:endParaRPr lang="fr-CA" sz="2000" dirty="0" smtClean="0"/>
          </a:p>
          <a:p>
            <a:pPr marL="285750" indent="-285750" algn="ctr">
              <a:buFont typeface="Arial" panose="020B0604020202020204" pitchFamily="34" charset="0"/>
              <a:buChar char="•"/>
            </a:pPr>
            <a:endParaRPr lang="fr-CA" dirty="0"/>
          </a:p>
        </p:txBody>
      </p:sp>
    </p:spTree>
    <p:extLst>
      <p:ext uri="{BB962C8B-B14F-4D97-AF65-F5344CB8AC3E}">
        <p14:creationId xmlns:p14="http://schemas.microsoft.com/office/powerpoint/2010/main" val="232716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Continuité des soins</a:t>
            </a:r>
            <a:endParaRPr lang="fr-CA" dirty="0"/>
          </a:p>
        </p:txBody>
      </p:sp>
      <p:sp>
        <p:nvSpPr>
          <p:cNvPr id="3" name="Espace réservé du texte 2"/>
          <p:cNvSpPr>
            <a:spLocks noGrp="1"/>
          </p:cNvSpPr>
          <p:nvPr>
            <p:ph type="body" sz="quarter" idx="10"/>
          </p:nvPr>
        </p:nvSpPr>
        <p:spPr/>
        <p:txBody>
          <a:bodyPr/>
          <a:lstStyle/>
          <a:p>
            <a:r>
              <a:rPr lang="fr-CA" dirty="0" smtClean="0"/>
              <a:t>Un sport d’équipe </a:t>
            </a:r>
          </a:p>
          <a:p>
            <a:endParaRPr lang="fr-CA" dirty="0"/>
          </a:p>
        </p:txBody>
      </p:sp>
      <p:sp>
        <p:nvSpPr>
          <p:cNvPr id="4" name="Espace réservé du texte 3"/>
          <p:cNvSpPr>
            <a:spLocks noGrp="1"/>
          </p:cNvSpPr>
          <p:nvPr>
            <p:ph type="body" sz="quarter" idx="11"/>
          </p:nvPr>
        </p:nvSpPr>
        <p:spPr/>
        <p:txBody>
          <a:bodyPr/>
          <a:lstStyle/>
          <a:p>
            <a:r>
              <a:rPr lang="fr-CA" dirty="0" smtClean="0"/>
              <a:t>Modèle POURSUITE PAR ÉQUIPE</a:t>
            </a:r>
            <a:endParaRPr lang="fr-CA" dirty="0"/>
          </a:p>
        </p:txBody>
      </p:sp>
      <p:sp>
        <p:nvSpPr>
          <p:cNvPr id="5" name="ZoneTexte 4"/>
          <p:cNvSpPr txBox="1"/>
          <p:nvPr/>
        </p:nvSpPr>
        <p:spPr>
          <a:xfrm>
            <a:off x="7277100" y="6419334"/>
            <a:ext cx="1670050"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31034749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CA" dirty="0" smtClean="0"/>
              <a:t>Traitement combiné spécialisé</a:t>
            </a:r>
            <a:endParaRPr lang="fr-CA" dirty="0"/>
          </a:p>
        </p:txBody>
      </p:sp>
      <p:sp>
        <p:nvSpPr>
          <p:cNvPr id="3" name="Espace réservé du texte 2"/>
          <p:cNvSpPr>
            <a:spLocks noGrp="1"/>
          </p:cNvSpPr>
          <p:nvPr>
            <p:ph type="body" sz="quarter" idx="14"/>
          </p:nvPr>
        </p:nvSpPr>
        <p:spPr/>
        <p:txBody>
          <a:bodyPr/>
          <a:lstStyle/>
          <a:p>
            <a:r>
              <a:rPr lang="fr-CA" dirty="0" smtClean="0"/>
              <a:t>Médicament oncologie IV + médicament oncologie PO;</a:t>
            </a:r>
          </a:p>
          <a:p>
            <a:r>
              <a:rPr lang="fr-CA" dirty="0" smtClean="0"/>
              <a:t>Implique 3 pharmaciens; </a:t>
            </a:r>
          </a:p>
          <a:p>
            <a:pPr lvl="1"/>
            <a:r>
              <a:rPr lang="fr-CA" dirty="0" smtClean="0"/>
              <a:t>Pharmacien d’oncologie</a:t>
            </a:r>
          </a:p>
          <a:p>
            <a:pPr lvl="1"/>
            <a:r>
              <a:rPr lang="fr-CA" dirty="0" smtClean="0"/>
              <a:t>Pharmacien impliqué dans la gestion du médicament X</a:t>
            </a:r>
          </a:p>
          <a:p>
            <a:pPr lvl="1"/>
            <a:r>
              <a:rPr lang="fr-CA" dirty="0" smtClean="0"/>
              <a:t>Pharmacien communautaire du patient.</a:t>
            </a:r>
            <a:endParaRPr lang="fr-CA" dirty="0"/>
          </a:p>
        </p:txBody>
      </p:sp>
    </p:spTree>
    <p:extLst>
      <p:ext uri="{BB962C8B-B14F-4D97-AF65-F5344CB8AC3E}">
        <p14:creationId xmlns:p14="http://schemas.microsoft.com/office/powerpoint/2010/main" val="19408578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Traitement </a:t>
            </a:r>
            <a:br>
              <a:rPr lang="fr-CA" dirty="0" smtClean="0"/>
            </a:br>
            <a:r>
              <a:rPr lang="fr-CA" dirty="0" smtClean="0"/>
              <a:t>combiné</a:t>
            </a:r>
            <a:br>
              <a:rPr lang="fr-CA" dirty="0" smtClean="0"/>
            </a:br>
            <a:r>
              <a:rPr lang="fr-CA" dirty="0" smtClean="0"/>
              <a:t>spécialisé</a:t>
            </a:r>
            <a:endParaRPr lang="fr-CA" dirty="0"/>
          </a:p>
        </p:txBody>
      </p:sp>
      <p:sp>
        <p:nvSpPr>
          <p:cNvPr id="3" name="Rectangle 2"/>
          <p:cNvSpPr/>
          <p:nvPr/>
        </p:nvSpPr>
        <p:spPr>
          <a:xfrm>
            <a:off x="3687110" y="1577340"/>
            <a:ext cx="2436223" cy="1025434"/>
          </a:xfrm>
          <a:prstGeom prst="rect">
            <a:avLst/>
          </a:prstGeom>
          <a:solidFill>
            <a:srgbClr val="2C758C"/>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fr-CA" dirty="0" smtClean="0"/>
              <a:t>Pharmacien d’oncologie réfère</a:t>
            </a:r>
            <a:endParaRPr lang="fr-CA" dirty="0"/>
          </a:p>
        </p:txBody>
      </p:sp>
      <p:sp>
        <p:nvSpPr>
          <p:cNvPr id="7" name="Rectangle à coins arrondis 6"/>
          <p:cNvSpPr/>
          <p:nvPr/>
        </p:nvSpPr>
        <p:spPr>
          <a:xfrm>
            <a:off x="3388295" y="3538278"/>
            <a:ext cx="3033852" cy="881743"/>
          </a:xfrm>
          <a:prstGeom prst="roundRect">
            <a:avLst/>
          </a:prstGeom>
          <a:solidFill>
            <a:schemeClr val="accent5"/>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fr-CA" dirty="0" smtClean="0"/>
              <a:t>Pharmacien communautaire impliqué dans la gestion du Médicament X</a:t>
            </a:r>
            <a:endParaRPr lang="fr-CA" dirty="0"/>
          </a:p>
        </p:txBody>
      </p:sp>
      <p:sp>
        <p:nvSpPr>
          <p:cNvPr id="8" name="Accolade fermante 7"/>
          <p:cNvSpPr/>
          <p:nvPr/>
        </p:nvSpPr>
        <p:spPr>
          <a:xfrm>
            <a:off x="9906000" y="2090057"/>
            <a:ext cx="692332" cy="18288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A"/>
          </a:p>
        </p:txBody>
      </p:sp>
      <p:cxnSp>
        <p:nvCxnSpPr>
          <p:cNvPr id="17" name="Connecteur droit avec flèche 16"/>
          <p:cNvCxnSpPr/>
          <p:nvPr/>
        </p:nvCxnSpPr>
        <p:spPr>
          <a:xfrm flipH="1">
            <a:off x="4815295" y="2696149"/>
            <a:ext cx="3267" cy="7563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Rectangle à coins arrondis 18"/>
          <p:cNvSpPr/>
          <p:nvPr/>
        </p:nvSpPr>
        <p:spPr>
          <a:xfrm>
            <a:off x="5537442" y="4565649"/>
            <a:ext cx="3454158" cy="2216151"/>
          </a:xfrm>
          <a:prstGeom prst="roundRect">
            <a:avLst/>
          </a:prstGeom>
          <a:solidFill>
            <a:srgbClr val="2C758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smtClean="0"/>
              <a:t>Pharmacien d’oncologie voit à la remise/l’administration de tous les médicaments du traitement combiné spécialisé (IV et PO).</a:t>
            </a:r>
            <a:endParaRPr lang="fr-CA" dirty="0"/>
          </a:p>
        </p:txBody>
      </p:sp>
      <p:sp>
        <p:nvSpPr>
          <p:cNvPr id="20" name="Rectangle à coins arrondis 19"/>
          <p:cNvSpPr/>
          <p:nvPr/>
        </p:nvSpPr>
        <p:spPr>
          <a:xfrm>
            <a:off x="829734" y="4746094"/>
            <a:ext cx="1761066" cy="1690613"/>
          </a:xfrm>
          <a:prstGeom prst="round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smtClean="0"/>
              <a:t>Envoie le médicament X au pharmacien d’oncologie</a:t>
            </a:r>
            <a:endParaRPr lang="fr-CA" dirty="0"/>
          </a:p>
        </p:txBody>
      </p:sp>
      <p:cxnSp>
        <p:nvCxnSpPr>
          <p:cNvPr id="21" name="Connecteur droit avec flèche 20"/>
          <p:cNvCxnSpPr/>
          <p:nvPr/>
        </p:nvCxnSpPr>
        <p:spPr>
          <a:xfrm>
            <a:off x="2895600" y="5361547"/>
            <a:ext cx="234315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Connecteur droit avec flèche 8"/>
          <p:cNvCxnSpPr/>
          <p:nvPr/>
        </p:nvCxnSpPr>
        <p:spPr>
          <a:xfrm flipH="1">
            <a:off x="2539574" y="4254348"/>
            <a:ext cx="812800" cy="4838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Nuage 11"/>
          <p:cNvSpPr/>
          <p:nvPr/>
        </p:nvSpPr>
        <p:spPr>
          <a:xfrm>
            <a:off x="6245012" y="1253067"/>
            <a:ext cx="2980903" cy="3001281"/>
          </a:xfrm>
          <a:prstGeom prst="cloud">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a:p>
        </p:txBody>
      </p:sp>
      <p:sp>
        <p:nvSpPr>
          <p:cNvPr id="13" name="ZoneTexte 12"/>
          <p:cNvSpPr txBox="1"/>
          <p:nvPr/>
        </p:nvSpPr>
        <p:spPr>
          <a:xfrm>
            <a:off x="6603582" y="1759728"/>
            <a:ext cx="2263761" cy="1631216"/>
          </a:xfrm>
          <a:prstGeom prst="rect">
            <a:avLst/>
          </a:prstGeom>
          <a:noFill/>
        </p:spPr>
        <p:txBody>
          <a:bodyPr wrap="none" rtlCol="0">
            <a:spAutoFit/>
          </a:bodyPr>
          <a:lstStyle/>
          <a:p>
            <a:r>
              <a:rPr lang="fr-CA" dirty="0" smtClean="0"/>
              <a:t> </a:t>
            </a:r>
            <a:r>
              <a:rPr lang="fr-CA" sz="2000" b="1" dirty="0" smtClean="0"/>
              <a:t>Absence de </a:t>
            </a:r>
          </a:p>
          <a:p>
            <a:r>
              <a:rPr lang="fr-CA" sz="2000" b="1" dirty="0" smtClean="0"/>
              <a:t>Chef d’Orchestre</a:t>
            </a:r>
          </a:p>
          <a:p>
            <a:endParaRPr lang="fr-CA" sz="2000" b="1" dirty="0" smtClean="0"/>
          </a:p>
          <a:p>
            <a:r>
              <a:rPr lang="fr-CA" sz="2000" b="1" i="1" dirty="0" smtClean="0"/>
              <a:t>(mais plusieurs </a:t>
            </a:r>
          </a:p>
          <a:p>
            <a:r>
              <a:rPr lang="fr-CA" sz="2000" b="1" i="1" dirty="0" smtClean="0"/>
              <a:t>Musiciens)</a:t>
            </a:r>
          </a:p>
        </p:txBody>
      </p:sp>
      <p:sp>
        <p:nvSpPr>
          <p:cNvPr id="4" name="Rectangle 3"/>
          <p:cNvSpPr/>
          <p:nvPr/>
        </p:nvSpPr>
        <p:spPr>
          <a:xfrm>
            <a:off x="471171" y="288277"/>
            <a:ext cx="1936324" cy="846728"/>
          </a:xfrm>
          <a:prstGeom prst="rect">
            <a:avLst/>
          </a:prstGeom>
          <a:solidFill>
            <a:srgbClr val="176B5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smtClean="0"/>
              <a:t>Pharmacien communautaire du patient</a:t>
            </a:r>
            <a:endParaRPr lang="fr-CA" dirty="0"/>
          </a:p>
        </p:txBody>
      </p:sp>
      <p:cxnSp>
        <p:nvCxnSpPr>
          <p:cNvPr id="14" name="Connecteur droit avec flèche 13"/>
          <p:cNvCxnSpPr/>
          <p:nvPr/>
        </p:nvCxnSpPr>
        <p:spPr>
          <a:xfrm flipH="1">
            <a:off x="1385448" y="1381571"/>
            <a:ext cx="3267" cy="756315"/>
          </a:xfrm>
          <a:prstGeom prst="straightConnector1">
            <a:avLst/>
          </a:prstGeom>
          <a:ln w="34925">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417286" y="2389050"/>
            <a:ext cx="1936324" cy="846728"/>
          </a:xfrm>
          <a:prstGeom prst="rect">
            <a:avLst/>
          </a:prstGeom>
          <a:solidFill>
            <a:srgbClr val="176B5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smtClean="0"/>
              <a:t>Remet tous les autres médicaments </a:t>
            </a:r>
            <a:endParaRPr lang="fr-CA" dirty="0"/>
          </a:p>
        </p:txBody>
      </p:sp>
      <p:sp>
        <p:nvSpPr>
          <p:cNvPr id="5" name="Rectangle 4"/>
          <p:cNvSpPr/>
          <p:nvPr/>
        </p:nvSpPr>
        <p:spPr>
          <a:xfrm>
            <a:off x="121920" y="115148"/>
            <a:ext cx="2634827" cy="3596640"/>
          </a:xfrm>
          <a:prstGeom prst="rect">
            <a:avLst/>
          </a:prstGeom>
          <a:noFill/>
          <a:ln w="41275">
            <a:solidFill>
              <a:srgbClr val="19857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15734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Traitement </a:t>
            </a:r>
            <a:br>
              <a:rPr lang="fr-CA" dirty="0" smtClean="0"/>
            </a:br>
            <a:r>
              <a:rPr lang="fr-CA" dirty="0" smtClean="0"/>
              <a:t>combiné</a:t>
            </a:r>
            <a:br>
              <a:rPr lang="fr-CA" dirty="0" smtClean="0"/>
            </a:br>
            <a:r>
              <a:rPr lang="fr-CA" dirty="0" smtClean="0"/>
              <a:t>spécialisé</a:t>
            </a:r>
            <a:endParaRPr lang="fr-CA"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7870" y="882650"/>
            <a:ext cx="4897830" cy="4946649"/>
          </a:xfrm>
          <a:prstGeom prst="rect">
            <a:avLst/>
          </a:prstGeom>
        </p:spPr>
      </p:pic>
      <p:sp>
        <p:nvSpPr>
          <p:cNvPr id="6" name="ZoneTexte 5"/>
          <p:cNvSpPr txBox="1"/>
          <p:nvPr/>
        </p:nvSpPr>
        <p:spPr>
          <a:xfrm>
            <a:off x="7277100" y="6419334"/>
            <a:ext cx="1670050"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252300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Traitement </a:t>
            </a:r>
            <a:br>
              <a:rPr lang="fr-CA" dirty="0" smtClean="0"/>
            </a:br>
            <a:r>
              <a:rPr lang="fr-CA" dirty="0" smtClean="0"/>
              <a:t>combiné</a:t>
            </a:r>
            <a:br>
              <a:rPr lang="fr-CA" dirty="0" smtClean="0"/>
            </a:br>
            <a:r>
              <a:rPr lang="fr-CA" dirty="0" smtClean="0"/>
              <a:t>spécialisé</a:t>
            </a:r>
            <a:endParaRPr lang="fr-CA" dirty="0"/>
          </a:p>
        </p:txBody>
      </p:sp>
      <p:sp>
        <p:nvSpPr>
          <p:cNvPr id="3" name="Rectangle 2"/>
          <p:cNvSpPr/>
          <p:nvPr/>
        </p:nvSpPr>
        <p:spPr>
          <a:xfrm>
            <a:off x="3693522" y="1378132"/>
            <a:ext cx="2436223" cy="1025434"/>
          </a:xfrm>
          <a:prstGeom prst="rect">
            <a:avLst/>
          </a:prstGeom>
          <a:solidFill>
            <a:srgbClr val="2C758C"/>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fr-CA" dirty="0" smtClean="0"/>
              <a:t>Pharmacien ES envoie l’ordonnance du traitement combiné</a:t>
            </a:r>
            <a:endParaRPr lang="fr-CA" dirty="0"/>
          </a:p>
        </p:txBody>
      </p:sp>
      <p:sp>
        <p:nvSpPr>
          <p:cNvPr id="6" name="Rectangle 5"/>
          <p:cNvSpPr/>
          <p:nvPr/>
        </p:nvSpPr>
        <p:spPr>
          <a:xfrm>
            <a:off x="3738275" y="3415937"/>
            <a:ext cx="2148840" cy="1005840"/>
          </a:xfrm>
          <a:prstGeom prst="rect">
            <a:avLst/>
          </a:prstGeom>
          <a:solidFill>
            <a:srgbClr val="176B5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smtClean="0"/>
              <a:t>Pharmacien communautaire du patient</a:t>
            </a:r>
            <a:endParaRPr lang="fr-CA" dirty="0"/>
          </a:p>
        </p:txBody>
      </p:sp>
      <p:sp>
        <p:nvSpPr>
          <p:cNvPr id="7" name="Rectangle à coins arrondis 6"/>
          <p:cNvSpPr/>
          <p:nvPr/>
        </p:nvSpPr>
        <p:spPr>
          <a:xfrm>
            <a:off x="3276053" y="5932229"/>
            <a:ext cx="3033852" cy="881743"/>
          </a:xfrm>
          <a:prstGeom prst="roundRect">
            <a:avLst/>
          </a:prstGeom>
          <a:solidFill>
            <a:schemeClr val="accent5"/>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fr-CA" dirty="0" smtClean="0"/>
              <a:t>Pharmacien certifié pour le </a:t>
            </a:r>
            <a:r>
              <a:rPr lang="fr-CA" dirty="0" err="1" smtClean="0"/>
              <a:t>Révlémid</a:t>
            </a:r>
            <a:endParaRPr lang="fr-CA" dirty="0"/>
          </a:p>
        </p:txBody>
      </p:sp>
      <p:sp>
        <p:nvSpPr>
          <p:cNvPr id="8" name="Accolade fermante 7"/>
          <p:cNvSpPr/>
          <p:nvPr/>
        </p:nvSpPr>
        <p:spPr>
          <a:xfrm>
            <a:off x="9906000" y="2090057"/>
            <a:ext cx="692332" cy="18288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A"/>
          </a:p>
        </p:txBody>
      </p:sp>
      <p:cxnSp>
        <p:nvCxnSpPr>
          <p:cNvPr id="13" name="Connecteur droit avec flèche 12"/>
          <p:cNvCxnSpPr/>
          <p:nvPr/>
        </p:nvCxnSpPr>
        <p:spPr>
          <a:xfrm flipH="1">
            <a:off x="4792979" y="4616028"/>
            <a:ext cx="6531" cy="10384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Nuage 13"/>
          <p:cNvSpPr/>
          <p:nvPr/>
        </p:nvSpPr>
        <p:spPr>
          <a:xfrm>
            <a:off x="821267" y="3303573"/>
            <a:ext cx="2628899" cy="2455816"/>
          </a:xfrm>
          <a:prstGeom prst="cloud">
            <a:avLst/>
          </a:prstGeom>
          <a:solidFill>
            <a:srgbClr val="176B5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smtClean="0"/>
              <a:t>Le pharmacien du patient ne pouvant pas servir le </a:t>
            </a:r>
            <a:r>
              <a:rPr lang="fr-CA" dirty="0" err="1" smtClean="0"/>
              <a:t>Révlémid</a:t>
            </a:r>
            <a:r>
              <a:rPr lang="fr-CA" dirty="0" smtClean="0"/>
              <a:t> : il réfère à un collègue</a:t>
            </a:r>
            <a:endParaRPr lang="fr-CA" dirty="0"/>
          </a:p>
        </p:txBody>
      </p:sp>
      <p:cxnSp>
        <p:nvCxnSpPr>
          <p:cNvPr id="17" name="Connecteur droit avec flèche 16"/>
          <p:cNvCxnSpPr/>
          <p:nvPr/>
        </p:nvCxnSpPr>
        <p:spPr>
          <a:xfrm flipH="1">
            <a:off x="4828539" y="2547258"/>
            <a:ext cx="3267" cy="7563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Connecteur droit avec flèche 11"/>
          <p:cNvCxnSpPr/>
          <p:nvPr/>
        </p:nvCxnSpPr>
        <p:spPr>
          <a:xfrm>
            <a:off x="6223000" y="3918857"/>
            <a:ext cx="82126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Rectangle à coins arrondis 18"/>
          <p:cNvSpPr/>
          <p:nvPr/>
        </p:nvSpPr>
        <p:spPr>
          <a:xfrm>
            <a:off x="7145868" y="2925415"/>
            <a:ext cx="1761066" cy="1690613"/>
          </a:xfrm>
          <a:prstGeom prst="roundRect">
            <a:avLst/>
          </a:prstGeom>
          <a:solidFill>
            <a:srgbClr val="176B5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smtClean="0"/>
              <a:t>Remet au patient tous les médicaments sauf le </a:t>
            </a:r>
            <a:r>
              <a:rPr lang="fr-CA" dirty="0" err="1" smtClean="0"/>
              <a:t>Révlémid</a:t>
            </a:r>
            <a:endParaRPr lang="fr-CA" dirty="0"/>
          </a:p>
        </p:txBody>
      </p:sp>
      <p:sp>
        <p:nvSpPr>
          <p:cNvPr id="20" name="Rectangle à coins arrondis 19"/>
          <p:cNvSpPr/>
          <p:nvPr/>
        </p:nvSpPr>
        <p:spPr>
          <a:xfrm>
            <a:off x="7145868" y="5135276"/>
            <a:ext cx="1761066" cy="1690613"/>
          </a:xfrm>
          <a:prstGeom prst="round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smtClean="0"/>
              <a:t>Remet au patient le </a:t>
            </a:r>
            <a:r>
              <a:rPr lang="fr-CA" dirty="0" err="1" smtClean="0"/>
              <a:t>Révlémid</a:t>
            </a:r>
            <a:endParaRPr lang="fr-CA" dirty="0"/>
          </a:p>
        </p:txBody>
      </p:sp>
      <p:cxnSp>
        <p:nvCxnSpPr>
          <p:cNvPr id="21" name="Connecteur droit avec flèche 20"/>
          <p:cNvCxnSpPr/>
          <p:nvPr/>
        </p:nvCxnSpPr>
        <p:spPr>
          <a:xfrm>
            <a:off x="6129745" y="5627914"/>
            <a:ext cx="82126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519431" y="1378132"/>
            <a:ext cx="8370570" cy="547986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A" sz="2800" b="1" u="sng" dirty="0" smtClean="0">
                <a:solidFill>
                  <a:schemeClr val="tx1"/>
                </a:solidFill>
              </a:rPr>
              <a:t>Communication préalable essentielle entre les intervenants :</a:t>
            </a:r>
          </a:p>
          <a:p>
            <a:pPr algn="ctr"/>
            <a:endParaRPr lang="fr-CA" sz="2800" b="1" u="sng" dirty="0" smtClean="0">
              <a:solidFill>
                <a:schemeClr val="tx1"/>
              </a:solidFill>
            </a:endParaRPr>
          </a:p>
          <a:p>
            <a:pPr marL="285750" indent="-285750" algn="ctr">
              <a:buFont typeface="Arial" panose="020B0604020202020204" pitchFamily="34" charset="0"/>
              <a:buChar char="•"/>
            </a:pPr>
            <a:r>
              <a:rPr lang="fr-CA" sz="2800" dirty="0" smtClean="0">
                <a:solidFill>
                  <a:schemeClr val="tx1"/>
                </a:solidFill>
              </a:rPr>
              <a:t>Définir et s’entendre sur le rôles et responsabilités :</a:t>
            </a:r>
          </a:p>
          <a:p>
            <a:pPr marL="285750" indent="-285750" algn="ctr">
              <a:buFont typeface="Arial" panose="020B0604020202020204" pitchFamily="34" charset="0"/>
              <a:buChar char="•"/>
            </a:pPr>
            <a:r>
              <a:rPr lang="fr-CA" sz="2800" dirty="0" smtClean="0">
                <a:solidFill>
                  <a:schemeClr val="tx1"/>
                </a:solidFill>
              </a:rPr>
              <a:t>Pharmacien d’oncologie</a:t>
            </a:r>
          </a:p>
          <a:p>
            <a:pPr marL="285750" indent="-285750" algn="ctr">
              <a:buFont typeface="Arial" panose="020B0604020202020204" pitchFamily="34" charset="0"/>
              <a:buChar char="•"/>
            </a:pPr>
            <a:r>
              <a:rPr lang="fr-CA" sz="2800" dirty="0" smtClean="0">
                <a:solidFill>
                  <a:schemeClr val="tx1"/>
                </a:solidFill>
              </a:rPr>
              <a:t>Pharmacien impliqué dans la gestion du médicament X</a:t>
            </a:r>
          </a:p>
          <a:p>
            <a:pPr marL="285750" indent="-285750" algn="ctr">
              <a:buFont typeface="Arial" panose="020B0604020202020204" pitchFamily="34" charset="0"/>
              <a:buChar char="•"/>
            </a:pPr>
            <a:r>
              <a:rPr lang="fr-CA" sz="2800" dirty="0" smtClean="0">
                <a:solidFill>
                  <a:schemeClr val="tx1"/>
                </a:solidFill>
              </a:rPr>
              <a:t>Pharmacien communautaire du patient</a:t>
            </a:r>
          </a:p>
          <a:p>
            <a:pPr marL="285750" indent="-285750" algn="ctr">
              <a:buFont typeface="Arial" panose="020B0604020202020204" pitchFamily="34" charset="0"/>
              <a:buChar char="•"/>
            </a:pPr>
            <a:r>
              <a:rPr lang="fr-CA" sz="2800" dirty="0" smtClean="0">
                <a:solidFill>
                  <a:schemeClr val="tx1"/>
                </a:solidFill>
              </a:rPr>
              <a:t>S’assurer que chacun adhère au modèle</a:t>
            </a:r>
          </a:p>
          <a:p>
            <a:pPr marL="285750" indent="-285750" algn="ctr">
              <a:buFont typeface="Arial" panose="020B0604020202020204" pitchFamily="34" charset="0"/>
              <a:buChar char="•"/>
            </a:pPr>
            <a:r>
              <a:rPr lang="fr-CA" sz="2800" dirty="0" smtClean="0">
                <a:solidFill>
                  <a:schemeClr val="tx1"/>
                </a:solidFill>
              </a:rPr>
              <a:t>Consigner les rôles et responsabilités au dossier </a:t>
            </a:r>
          </a:p>
          <a:p>
            <a:pPr algn="ctr"/>
            <a:endParaRPr lang="fr-CA" sz="2800" dirty="0">
              <a:solidFill>
                <a:schemeClr val="tx1"/>
              </a:solidFill>
            </a:endParaRPr>
          </a:p>
          <a:p>
            <a:pPr algn="ctr"/>
            <a:r>
              <a:rPr lang="fr-CA" sz="2800" b="1" dirty="0" smtClean="0">
                <a:solidFill>
                  <a:schemeClr val="tx1"/>
                </a:solidFill>
              </a:rPr>
              <a:t>***Collaboration intra professionnelle </a:t>
            </a:r>
          </a:p>
          <a:p>
            <a:pPr algn="ctr"/>
            <a:r>
              <a:rPr lang="fr-CA" sz="2800" b="1" dirty="0" smtClean="0">
                <a:solidFill>
                  <a:schemeClr val="tx1"/>
                </a:solidFill>
              </a:rPr>
              <a:t>de haut niveau***</a:t>
            </a:r>
          </a:p>
          <a:p>
            <a:pPr algn="ctr"/>
            <a:endParaRPr lang="fr-CA"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2121235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Trucs du métier</a:t>
            </a:r>
            <a:endParaRPr lang="fr-CA" dirty="0"/>
          </a:p>
        </p:txBody>
      </p:sp>
      <p:sp>
        <p:nvSpPr>
          <p:cNvPr id="3" name="Espace réservé du texte 2"/>
          <p:cNvSpPr>
            <a:spLocks noGrp="1"/>
          </p:cNvSpPr>
          <p:nvPr>
            <p:ph type="body" sz="quarter" idx="10"/>
          </p:nvPr>
        </p:nvSpPr>
        <p:spPr/>
        <p:txBody>
          <a:bodyPr/>
          <a:lstStyle/>
          <a:p>
            <a:endParaRPr lang="fr-CA"/>
          </a:p>
        </p:txBody>
      </p:sp>
      <p:sp>
        <p:nvSpPr>
          <p:cNvPr id="4" name="Espace réservé du texte 3"/>
          <p:cNvSpPr>
            <a:spLocks noGrp="1"/>
          </p:cNvSpPr>
          <p:nvPr>
            <p:ph type="body" sz="quarter" idx="11"/>
          </p:nvPr>
        </p:nvSpPr>
        <p:spPr/>
        <p:txBody>
          <a:bodyPr/>
          <a:lstStyle/>
          <a:p>
            <a:endParaRPr lang="fr-CA"/>
          </a:p>
        </p:txBody>
      </p:sp>
      <p:sp>
        <p:nvSpPr>
          <p:cNvPr id="6" name="ZoneTexte 5"/>
          <p:cNvSpPr txBox="1"/>
          <p:nvPr/>
        </p:nvSpPr>
        <p:spPr>
          <a:xfrm>
            <a:off x="7277100" y="6419334"/>
            <a:ext cx="1670050"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33545831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CA" dirty="0" smtClean="0"/>
              <a:t>Trucs du métier</a:t>
            </a:r>
            <a:endParaRPr lang="fr-CA" dirty="0"/>
          </a:p>
        </p:txBody>
      </p:sp>
      <p:sp>
        <p:nvSpPr>
          <p:cNvPr id="3" name="Espace réservé du texte 2"/>
          <p:cNvSpPr>
            <a:spLocks noGrp="1"/>
          </p:cNvSpPr>
          <p:nvPr>
            <p:ph type="body" sz="quarter" idx="14"/>
          </p:nvPr>
        </p:nvSpPr>
        <p:spPr>
          <a:xfrm>
            <a:off x="742950" y="1784985"/>
            <a:ext cx="8147050" cy="4103688"/>
          </a:xfrm>
        </p:spPr>
        <p:txBody>
          <a:bodyPr/>
          <a:lstStyle/>
          <a:p>
            <a:r>
              <a:rPr lang="fr-CA" dirty="0" smtClean="0"/>
              <a:t>Modèle de pratique nouveau :</a:t>
            </a:r>
          </a:p>
          <a:p>
            <a:pPr lvl="1"/>
            <a:r>
              <a:rPr lang="fr-CA" dirty="0" smtClean="0"/>
              <a:t> comme lorsqu’on a commencé à faire du tandem :</a:t>
            </a:r>
          </a:p>
          <a:p>
            <a:pPr lvl="2"/>
            <a:r>
              <a:rPr lang="fr-CA" dirty="0" smtClean="0"/>
              <a:t> il faut s’adapter, essayer, évaluer ce qui fonctionne bien et moins bien…</a:t>
            </a:r>
          </a:p>
          <a:p>
            <a:r>
              <a:rPr lang="fr-CA" dirty="0" smtClean="0"/>
              <a:t>Pourquoi ne pas se rencontrer pour en parler, quelques fois par année</a:t>
            </a:r>
            <a:r>
              <a:rPr lang="fr-CA" dirty="0"/>
              <a:t> </a:t>
            </a:r>
            <a:r>
              <a:rPr lang="fr-CA" dirty="0" smtClean="0"/>
              <a:t>:</a:t>
            </a:r>
          </a:p>
          <a:p>
            <a:pPr lvl="1"/>
            <a:r>
              <a:rPr lang="fr-CA" dirty="0"/>
              <a:t>R</a:t>
            </a:r>
            <a:r>
              <a:rPr lang="fr-CA" dirty="0" smtClean="0"/>
              <a:t>éévaluer nos bons coups et moins bons coups</a:t>
            </a:r>
          </a:p>
          <a:p>
            <a:pPr lvl="1"/>
            <a:r>
              <a:rPr lang="fr-CA" dirty="0"/>
              <a:t>A</a:t>
            </a:r>
            <a:r>
              <a:rPr lang="fr-CA" dirty="0" smtClean="0"/>
              <a:t>juster le modèle</a:t>
            </a:r>
          </a:p>
          <a:p>
            <a:pPr lvl="1"/>
            <a:r>
              <a:rPr lang="fr-CA" dirty="0" smtClean="0"/>
              <a:t>S’aider, collaborer </a:t>
            </a:r>
          </a:p>
        </p:txBody>
      </p:sp>
      <p:sp>
        <p:nvSpPr>
          <p:cNvPr id="4" name="ZoneTexte 3"/>
          <p:cNvSpPr txBox="1"/>
          <p:nvPr/>
        </p:nvSpPr>
        <p:spPr>
          <a:xfrm>
            <a:off x="7277100" y="6419334"/>
            <a:ext cx="1670050"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22059517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CA" dirty="0" smtClean="0"/>
              <a:t>Trucs du métier</a:t>
            </a:r>
            <a:endParaRPr lang="fr-CA" dirty="0"/>
          </a:p>
        </p:txBody>
      </p:sp>
      <p:sp>
        <p:nvSpPr>
          <p:cNvPr id="3" name="Espace réservé du texte 2"/>
          <p:cNvSpPr>
            <a:spLocks noGrp="1"/>
          </p:cNvSpPr>
          <p:nvPr>
            <p:ph type="body" sz="quarter" idx="14"/>
          </p:nvPr>
        </p:nvSpPr>
        <p:spPr/>
        <p:txBody>
          <a:bodyPr/>
          <a:lstStyle/>
          <a:p>
            <a:pPr marL="0" indent="0">
              <a:buNone/>
            </a:pPr>
            <a:r>
              <a:rPr lang="fr-CA" sz="4400" b="1" dirty="0" smtClean="0">
                <a:solidFill>
                  <a:schemeClr val="accent5"/>
                </a:solidFill>
              </a:rPr>
              <a:t>Objectif commun = PATIENT</a:t>
            </a:r>
          </a:p>
          <a:p>
            <a:pPr marL="0" indent="0">
              <a:buNone/>
            </a:pPr>
            <a:endParaRPr lang="fr-CA" sz="4400" b="1" dirty="0" smtClean="0">
              <a:solidFill>
                <a:schemeClr val="accent5"/>
              </a:solidFill>
            </a:endParaRPr>
          </a:p>
          <a:p>
            <a:r>
              <a:rPr lang="fr-CA" dirty="0" smtClean="0"/>
              <a:t>Impliquer le patient !</a:t>
            </a:r>
          </a:p>
        </p:txBody>
      </p:sp>
      <p:sp>
        <p:nvSpPr>
          <p:cNvPr id="6" name="ZoneTexte 5"/>
          <p:cNvSpPr txBox="1"/>
          <p:nvPr/>
        </p:nvSpPr>
        <p:spPr>
          <a:xfrm>
            <a:off x="7277100" y="6419334"/>
            <a:ext cx="1670050"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14615562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CA" dirty="0" smtClean="0"/>
              <a:t>Trucs du métier</a:t>
            </a:r>
            <a:endParaRPr lang="fr-CA" dirty="0"/>
          </a:p>
        </p:txBody>
      </p:sp>
      <p:sp>
        <p:nvSpPr>
          <p:cNvPr id="3" name="Espace réservé du texte 2"/>
          <p:cNvSpPr>
            <a:spLocks noGrp="1"/>
          </p:cNvSpPr>
          <p:nvPr>
            <p:ph type="body" sz="quarter" idx="14"/>
          </p:nvPr>
        </p:nvSpPr>
        <p:spPr/>
        <p:txBody>
          <a:bodyPr/>
          <a:lstStyle/>
          <a:p>
            <a:r>
              <a:rPr lang="fr-CA" dirty="0" smtClean="0"/>
              <a:t>Reprendre les mêmes outils</a:t>
            </a:r>
            <a:r>
              <a:rPr lang="fr-CA" dirty="0"/>
              <a:t>;</a:t>
            </a:r>
            <a:endParaRPr lang="fr-CA" dirty="0" smtClean="0"/>
          </a:p>
          <a:p>
            <a:pPr lvl="1"/>
            <a:r>
              <a:rPr lang="fr-CA" dirty="0" smtClean="0"/>
              <a:t>Si la note est bonne pour l’équipe traitante, elle est aussi bonne pour les collègues pharmaciens</a:t>
            </a:r>
          </a:p>
          <a:p>
            <a:pPr lvl="1"/>
            <a:endParaRPr lang="fr-CA" dirty="0" smtClean="0"/>
          </a:p>
          <a:p>
            <a:r>
              <a:rPr lang="fr-CA" dirty="0" smtClean="0"/>
              <a:t> </a:t>
            </a:r>
            <a:r>
              <a:rPr lang="fr-CA" dirty="0"/>
              <a:t>D</a:t>
            </a:r>
            <a:r>
              <a:rPr lang="fr-CA" dirty="0" smtClean="0"/>
              <a:t>évelopper en collaboration et les partager.</a:t>
            </a:r>
          </a:p>
        </p:txBody>
      </p:sp>
      <p:sp>
        <p:nvSpPr>
          <p:cNvPr id="6" name="ZoneTexte 5"/>
          <p:cNvSpPr txBox="1"/>
          <p:nvPr/>
        </p:nvSpPr>
        <p:spPr>
          <a:xfrm>
            <a:off x="7277100" y="6419334"/>
            <a:ext cx="1670050"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78651810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CA" dirty="0" smtClean="0"/>
              <a:t>Trucs du métier</a:t>
            </a:r>
            <a:endParaRPr lang="fr-CA" dirty="0"/>
          </a:p>
        </p:txBody>
      </p:sp>
      <p:sp>
        <p:nvSpPr>
          <p:cNvPr id="3" name="Espace réservé du texte 2"/>
          <p:cNvSpPr>
            <a:spLocks noGrp="1"/>
          </p:cNvSpPr>
          <p:nvPr>
            <p:ph type="body" sz="quarter" idx="14"/>
          </p:nvPr>
        </p:nvSpPr>
        <p:spPr/>
        <p:txBody>
          <a:bodyPr/>
          <a:lstStyle/>
          <a:p>
            <a:r>
              <a:rPr lang="fr-CA" dirty="0" smtClean="0"/>
              <a:t>Pratiquer et se remettre en mode tandem : </a:t>
            </a:r>
          </a:p>
          <a:p>
            <a:pPr marL="0" indent="0">
              <a:buNone/>
            </a:pPr>
            <a:endParaRPr lang="fr-CA" i="1" dirty="0" smtClean="0"/>
          </a:p>
          <a:p>
            <a:pPr marL="0" indent="0">
              <a:buNone/>
            </a:pPr>
            <a:r>
              <a:rPr lang="fr-CA" i="1" dirty="0" smtClean="0"/>
              <a:t>Facile de revenir à nos vieilles habitudes solo. À chaque début de saison, il faut se remettre en mode tandem, penser à communiquer et pratiquer = même chose pour la continuité des soins.</a:t>
            </a:r>
            <a:endParaRPr lang="fr-CA" i="1" dirty="0"/>
          </a:p>
        </p:txBody>
      </p:sp>
      <p:sp>
        <p:nvSpPr>
          <p:cNvPr id="6" name="ZoneTexte 5"/>
          <p:cNvSpPr txBox="1"/>
          <p:nvPr/>
        </p:nvSpPr>
        <p:spPr>
          <a:xfrm>
            <a:off x="7277100" y="6419334"/>
            <a:ext cx="1670050" cy="369332"/>
          </a:xfrm>
          <a:prstGeom prst="rect">
            <a:avLst/>
          </a:prstGeom>
          <a:solidFill>
            <a:schemeClr val="bg1"/>
          </a:solidFill>
        </p:spPr>
        <p:txBody>
          <a:bodyPr wrap="square" rtlCol="0">
            <a:spAutoFit/>
          </a:bodyPr>
          <a:lstStyle/>
          <a:p>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0748" y="1304069"/>
            <a:ext cx="5766352" cy="5766352"/>
          </a:xfrm>
          <a:prstGeom prst="rect">
            <a:avLst/>
          </a:prstGeom>
        </p:spPr>
      </p:pic>
    </p:spTree>
    <p:extLst>
      <p:ext uri="{BB962C8B-B14F-4D97-AF65-F5344CB8AC3E}">
        <p14:creationId xmlns:p14="http://schemas.microsoft.com/office/powerpoint/2010/main" val="318802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5920" y="2718753"/>
            <a:ext cx="8691880" cy="497840"/>
          </a:xfrm>
        </p:spPr>
        <p:txBody>
          <a:bodyPr/>
          <a:lstStyle/>
          <a:p>
            <a:r>
              <a:rPr lang="fr-CA" dirty="0" smtClean="0"/>
              <a:t>Et la responsabilité professionnelle ?</a:t>
            </a:r>
            <a:endParaRPr lang="fr-CA" dirty="0"/>
          </a:p>
        </p:txBody>
      </p:sp>
      <p:sp>
        <p:nvSpPr>
          <p:cNvPr id="3" name="Espace réservé du texte 2"/>
          <p:cNvSpPr>
            <a:spLocks noGrp="1"/>
          </p:cNvSpPr>
          <p:nvPr>
            <p:ph type="body" sz="quarter" idx="10"/>
          </p:nvPr>
        </p:nvSpPr>
        <p:spPr>
          <a:xfrm>
            <a:off x="376238" y="3474879"/>
            <a:ext cx="8391525" cy="487362"/>
          </a:xfrm>
        </p:spPr>
        <p:txBody>
          <a:bodyPr/>
          <a:lstStyle/>
          <a:p>
            <a:r>
              <a:rPr lang="fr-CA" b="0" dirty="0" smtClean="0"/>
              <a:t>Bernard Menez </a:t>
            </a:r>
            <a:r>
              <a:rPr lang="fr-CA" dirty="0" smtClean="0"/>
              <a:t>: « </a:t>
            </a:r>
            <a:r>
              <a:rPr lang="fr-CA" i="1" dirty="0" smtClean="0"/>
              <a:t>Le travail d’équipe est essentiel, en cas d’erreur, ça permet d’accuser quelqu’un d’autre... »</a:t>
            </a:r>
            <a:endParaRPr lang="fr-CA" i="1" dirty="0"/>
          </a:p>
        </p:txBody>
      </p:sp>
      <p:sp>
        <p:nvSpPr>
          <p:cNvPr id="4" name="ZoneTexte 3"/>
          <p:cNvSpPr txBox="1"/>
          <p:nvPr/>
        </p:nvSpPr>
        <p:spPr>
          <a:xfrm>
            <a:off x="7277100" y="6419334"/>
            <a:ext cx="1670050"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1452174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106333" y="311984"/>
            <a:ext cx="4480560" cy="832430"/>
          </a:xfrm>
        </p:spPr>
        <p:txBody>
          <a:bodyPr/>
          <a:lstStyle/>
          <a:p>
            <a:r>
              <a:rPr lang="fr-CA" sz="2000" i="1" dirty="0" smtClean="0"/>
              <a:t>Modèle </a:t>
            </a:r>
            <a:br>
              <a:rPr lang="fr-CA" sz="2000" i="1" dirty="0" smtClean="0"/>
            </a:br>
            <a:r>
              <a:rPr lang="fr-CA" sz="2000" i="1" dirty="0" smtClean="0"/>
              <a:t>poursuite par équipe</a:t>
            </a:r>
            <a:endParaRPr lang="fr-CA" sz="2000" i="1" dirty="0"/>
          </a:p>
        </p:txBody>
      </p:sp>
      <p:pic>
        <p:nvPicPr>
          <p:cNvPr id="19" name="Imag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103" y="3158879"/>
            <a:ext cx="3562660" cy="2374527"/>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6099" y="3230532"/>
            <a:ext cx="3480654" cy="2302874"/>
          </a:xfrm>
          <a:prstGeom prst="rect">
            <a:avLst/>
          </a:prstGeom>
        </p:spPr>
      </p:pic>
      <p:cxnSp>
        <p:nvCxnSpPr>
          <p:cNvPr id="6" name="Connecteur droit avec flèche 5"/>
          <p:cNvCxnSpPr/>
          <p:nvPr/>
        </p:nvCxnSpPr>
        <p:spPr>
          <a:xfrm>
            <a:off x="4106333" y="4218517"/>
            <a:ext cx="908050" cy="63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Ellipse 6"/>
          <p:cNvSpPr/>
          <p:nvPr/>
        </p:nvSpPr>
        <p:spPr>
          <a:xfrm>
            <a:off x="7180866" y="3270906"/>
            <a:ext cx="1109013" cy="704851"/>
          </a:xfrm>
          <a:prstGeom prst="ellipse">
            <a:avLst/>
          </a:prstGeom>
          <a:noFill/>
          <a:ln w="28575">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7" name="Organigramme : Alternative 16"/>
          <p:cNvSpPr/>
          <p:nvPr/>
        </p:nvSpPr>
        <p:spPr>
          <a:xfrm>
            <a:off x="2634192" y="5253227"/>
            <a:ext cx="3852332" cy="1469305"/>
          </a:xfrm>
          <a:prstGeom prst="flowChartAlternateProcess">
            <a:avLst/>
          </a:prstGeom>
          <a:solidFill>
            <a:srgbClr val="E2F6E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A" b="1" u="sng" dirty="0" smtClean="0">
                <a:solidFill>
                  <a:schemeClr val="accent5">
                    <a:lumMod val="50000"/>
                  </a:schemeClr>
                </a:solidFill>
              </a:rPr>
              <a:t>Stratégie :</a:t>
            </a:r>
            <a:r>
              <a:rPr lang="fr-CA" b="1" dirty="0" smtClean="0">
                <a:solidFill>
                  <a:schemeClr val="accent5">
                    <a:lumMod val="50000"/>
                  </a:schemeClr>
                </a:solidFill>
              </a:rPr>
              <a:t> </a:t>
            </a:r>
          </a:p>
          <a:p>
            <a:pPr algn="ctr"/>
            <a:r>
              <a:rPr lang="fr-CA" sz="2000" dirty="0" smtClean="0">
                <a:solidFill>
                  <a:schemeClr val="tx1"/>
                </a:solidFill>
              </a:rPr>
              <a:t>À tour de rôle,</a:t>
            </a:r>
          </a:p>
          <a:p>
            <a:pPr algn="ctr"/>
            <a:r>
              <a:rPr lang="fr-CA" sz="2000" dirty="0" smtClean="0">
                <a:solidFill>
                  <a:schemeClr val="tx1"/>
                </a:solidFill>
              </a:rPr>
              <a:t> les cyclistes prennent un relais, chacun apporte sa contribution à l’équipe</a:t>
            </a:r>
            <a:endParaRPr lang="fr-CA" sz="2000" dirty="0">
              <a:solidFill>
                <a:schemeClr val="tx1"/>
              </a:solidFill>
            </a:endParaRPr>
          </a:p>
        </p:txBody>
      </p:sp>
      <p:sp>
        <p:nvSpPr>
          <p:cNvPr id="8" name="ZoneTexte 7"/>
          <p:cNvSpPr txBox="1"/>
          <p:nvPr/>
        </p:nvSpPr>
        <p:spPr>
          <a:xfrm>
            <a:off x="2849275" y="1532537"/>
            <a:ext cx="5298245" cy="1938992"/>
          </a:xfrm>
          <a:prstGeom prst="rect">
            <a:avLst/>
          </a:prstGeom>
          <a:noFill/>
        </p:spPr>
        <p:txBody>
          <a:bodyPr wrap="none" rtlCol="0">
            <a:spAutoFit/>
          </a:bodyPr>
          <a:lstStyle/>
          <a:p>
            <a:r>
              <a:rPr lang="fr-CA" sz="2000" dirty="0" smtClean="0">
                <a:solidFill>
                  <a:schemeClr val="tx1">
                    <a:lumMod val="65000"/>
                    <a:lumOff val="35000"/>
                  </a:schemeClr>
                </a:solidFill>
              </a:rPr>
              <a:t>Compétition cycliste sur piste</a:t>
            </a:r>
          </a:p>
          <a:p>
            <a:endParaRPr lang="fr-CA" sz="2000" dirty="0" smtClean="0">
              <a:solidFill>
                <a:schemeClr val="tx1">
                  <a:lumMod val="65000"/>
                  <a:lumOff val="35000"/>
                </a:schemeClr>
              </a:solidFill>
            </a:endParaRPr>
          </a:p>
          <a:p>
            <a:r>
              <a:rPr lang="fr-CA" sz="2000" b="1" dirty="0" smtClean="0">
                <a:solidFill>
                  <a:schemeClr val="tx1">
                    <a:lumMod val="65000"/>
                    <a:lumOff val="35000"/>
                  </a:schemeClr>
                </a:solidFill>
              </a:rPr>
              <a:t>But :</a:t>
            </a:r>
            <a:r>
              <a:rPr lang="fr-CA" sz="2000" dirty="0" smtClean="0">
                <a:solidFill>
                  <a:schemeClr val="tx1">
                    <a:lumMod val="65000"/>
                    <a:lumOff val="35000"/>
                  </a:schemeClr>
                </a:solidFill>
              </a:rPr>
              <a:t> Parcourir en équipe la distance prévue </a:t>
            </a:r>
          </a:p>
          <a:p>
            <a:r>
              <a:rPr lang="fr-CA" sz="2000" dirty="0" smtClean="0">
                <a:solidFill>
                  <a:schemeClr val="tx1">
                    <a:lumMod val="65000"/>
                    <a:lumOff val="35000"/>
                  </a:schemeClr>
                </a:solidFill>
              </a:rPr>
              <a:t>le plus rapidement possible</a:t>
            </a:r>
            <a:endParaRPr lang="fr-CA" sz="2000" dirty="0" smtClean="0"/>
          </a:p>
          <a:p>
            <a:endParaRPr lang="fr-CA" sz="2000" dirty="0"/>
          </a:p>
          <a:p>
            <a:endParaRPr lang="fr-CA" sz="2000" dirty="0"/>
          </a:p>
        </p:txBody>
      </p:sp>
      <p:sp>
        <p:nvSpPr>
          <p:cNvPr id="2" name="Pentagone 1"/>
          <p:cNvSpPr/>
          <p:nvPr/>
        </p:nvSpPr>
        <p:spPr>
          <a:xfrm rot="20154963">
            <a:off x="6040260" y="3940940"/>
            <a:ext cx="1158240" cy="264160"/>
          </a:xfrm>
          <a:prstGeom prst="homePlate">
            <a:avLst/>
          </a:prstGeom>
          <a:solidFill>
            <a:srgbClr val="C8DB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0" name="ZoneTexte 9"/>
          <p:cNvSpPr txBox="1"/>
          <p:nvPr/>
        </p:nvSpPr>
        <p:spPr>
          <a:xfrm>
            <a:off x="7277100" y="6419334"/>
            <a:ext cx="1670050"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383121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0" nodeType="clickEffect">
                                  <p:stCondLst>
                                    <p:cond delay="0"/>
                                  </p:stCondLst>
                                  <p:childTnLst>
                                    <p:animScale>
                                      <p:cBhvr>
                                        <p:cTn id="11" dur="2000" fill="hold"/>
                                        <p:tgtEl>
                                          <p:spTgt spid="7"/>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circle(in)">
                                      <p:cBhvr>
                                        <p:cTn id="16"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CA" dirty="0"/>
              <a:t>R</a:t>
            </a:r>
            <a:r>
              <a:rPr lang="fr-CA" dirty="0" smtClean="0"/>
              <a:t>esponsabilité professionnelle</a:t>
            </a:r>
            <a:endParaRPr lang="fr-CA" dirty="0"/>
          </a:p>
        </p:txBody>
      </p:sp>
      <p:sp>
        <p:nvSpPr>
          <p:cNvPr id="3" name="Espace réservé du texte 2"/>
          <p:cNvSpPr>
            <a:spLocks noGrp="1"/>
          </p:cNvSpPr>
          <p:nvPr>
            <p:ph type="body" sz="quarter" idx="14"/>
          </p:nvPr>
        </p:nvSpPr>
        <p:spPr>
          <a:xfrm>
            <a:off x="565150" y="1584325"/>
            <a:ext cx="8147050" cy="4103688"/>
          </a:xfrm>
        </p:spPr>
        <p:txBody>
          <a:bodyPr/>
          <a:lstStyle/>
          <a:p>
            <a:pPr marL="0" indent="0">
              <a:buNone/>
            </a:pPr>
            <a:r>
              <a:rPr lang="fr-CA" b="1" dirty="0" smtClean="0">
                <a:solidFill>
                  <a:schemeClr val="accent5"/>
                </a:solidFill>
              </a:rPr>
              <a:t>Modèle du Tandem :</a:t>
            </a:r>
          </a:p>
          <a:p>
            <a:pPr marL="0" indent="0">
              <a:buNone/>
            </a:pPr>
            <a:endParaRPr lang="fr-CA" b="1" dirty="0" smtClean="0">
              <a:solidFill>
                <a:schemeClr val="accent5"/>
              </a:solidFill>
            </a:endParaRPr>
          </a:p>
          <a:p>
            <a:pPr lvl="1"/>
            <a:r>
              <a:rPr lang="fr-CA" dirty="0" smtClean="0"/>
              <a:t>Peu importe qui fait la mauvaise manœuvre en tandem, si l’un chute, l’autre chute avec lui… </a:t>
            </a:r>
          </a:p>
          <a:p>
            <a:pPr lvl="1"/>
            <a:r>
              <a:rPr lang="fr-CA" dirty="0" smtClean="0"/>
              <a:t>Responsabilité partagée;</a:t>
            </a:r>
          </a:p>
          <a:p>
            <a:pPr lvl="1"/>
            <a:r>
              <a:rPr lang="fr-CA" dirty="0" smtClean="0"/>
              <a:t>Importance de bien consigner les rôles et responsabilités de chacun et s’assurer que tous les partis adhèrent à cette définition des rôles.</a:t>
            </a:r>
          </a:p>
          <a:p>
            <a:pPr marL="457200" lvl="1" indent="0">
              <a:buNone/>
            </a:pPr>
            <a:endParaRPr lang="fr-CA" dirty="0"/>
          </a:p>
          <a:p>
            <a:pPr marL="0" indent="0">
              <a:buNone/>
            </a:pPr>
            <a:endParaRPr lang="fr-CA" dirty="0"/>
          </a:p>
        </p:txBody>
      </p:sp>
      <p:sp>
        <p:nvSpPr>
          <p:cNvPr id="4" name="ZoneTexte 3"/>
          <p:cNvSpPr txBox="1"/>
          <p:nvPr/>
        </p:nvSpPr>
        <p:spPr>
          <a:xfrm>
            <a:off x="7277100" y="6419334"/>
            <a:ext cx="1670050"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32500862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CA" dirty="0" smtClean="0"/>
              <a:t>Mon opinion du Tandem</a:t>
            </a:r>
            <a:endParaRPr lang="fr-CA" dirty="0"/>
          </a:p>
        </p:txBody>
      </p:sp>
      <p:sp>
        <p:nvSpPr>
          <p:cNvPr id="3" name="Espace réservé du texte 2"/>
          <p:cNvSpPr>
            <a:spLocks noGrp="1"/>
          </p:cNvSpPr>
          <p:nvPr>
            <p:ph type="body" sz="quarter" idx="14"/>
          </p:nvPr>
        </p:nvSpPr>
        <p:spPr>
          <a:xfrm>
            <a:off x="519429" y="1584325"/>
            <a:ext cx="8311061" cy="4103688"/>
          </a:xfrm>
        </p:spPr>
        <p:txBody>
          <a:bodyPr/>
          <a:lstStyle/>
          <a:p>
            <a:pPr marL="0" indent="0">
              <a:buNone/>
            </a:pPr>
            <a:r>
              <a:rPr lang="fr-CA" b="1" dirty="0" err="1" smtClean="0">
                <a:solidFill>
                  <a:schemeClr val="accent5"/>
                </a:solidFill>
              </a:rPr>
              <a:t>Whiteface</a:t>
            </a:r>
            <a:r>
              <a:rPr lang="fr-CA" b="1" dirty="0" smtClean="0">
                <a:solidFill>
                  <a:schemeClr val="accent5"/>
                </a:solidFill>
              </a:rPr>
              <a:t> :</a:t>
            </a:r>
            <a:endParaRPr lang="fr-CA" b="1" dirty="0">
              <a:solidFill>
                <a:schemeClr val="accent5"/>
              </a:solidFill>
            </a:endParaRPr>
          </a:p>
          <a:p>
            <a:r>
              <a:rPr lang="fr-CA" dirty="0" smtClean="0"/>
              <a:t>En Tandem VS en Solo : </a:t>
            </a:r>
          </a:p>
          <a:p>
            <a:pPr lvl="2"/>
            <a:r>
              <a:rPr lang="fr-CA" dirty="0" smtClean="0"/>
              <a:t>Moins rapide en tandem peut paraître plus difficile au début… </a:t>
            </a:r>
          </a:p>
          <a:p>
            <a:pPr lvl="2"/>
            <a:r>
              <a:rPr lang="fr-CA" dirty="0"/>
              <a:t>M</a:t>
            </a:r>
            <a:r>
              <a:rPr lang="fr-CA" dirty="0" smtClean="0"/>
              <a:t>ais ça passe tellement plus vite, c’est tellement plus agréable et la fierté d’avoir atteint l’objectif en équipe rend l’expérience tellement plus satisfaisante et valorisante !</a:t>
            </a:r>
            <a:endParaRPr lang="fr-CA"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9451" y="3759200"/>
            <a:ext cx="3096137" cy="3096137"/>
          </a:xfrm>
          <a:prstGeom prst="rect">
            <a:avLst/>
          </a:prstGeom>
        </p:spPr>
      </p:pic>
      <p:sp>
        <p:nvSpPr>
          <p:cNvPr id="5" name="ZoneTexte 4"/>
          <p:cNvSpPr txBox="1"/>
          <p:nvPr/>
        </p:nvSpPr>
        <p:spPr>
          <a:xfrm>
            <a:off x="7277100" y="6419334"/>
            <a:ext cx="1670050"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11960499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Mot de la fin</a:t>
            </a:r>
            <a:endParaRPr lang="fr-CA" dirty="0"/>
          </a:p>
        </p:txBody>
      </p:sp>
      <p:sp>
        <p:nvSpPr>
          <p:cNvPr id="3" name="Espace réservé du texte 2"/>
          <p:cNvSpPr>
            <a:spLocks noGrp="1"/>
          </p:cNvSpPr>
          <p:nvPr>
            <p:ph type="body" sz="quarter" idx="10"/>
          </p:nvPr>
        </p:nvSpPr>
        <p:spPr/>
        <p:txBody>
          <a:bodyPr/>
          <a:lstStyle/>
          <a:p>
            <a:r>
              <a:rPr lang="fr-CA" dirty="0" smtClean="0"/>
              <a:t>Tout seul, on peut aller vite.</a:t>
            </a:r>
          </a:p>
          <a:p>
            <a:r>
              <a:rPr lang="fr-CA" dirty="0" smtClean="0"/>
              <a:t>En équipe, on va loin…</a:t>
            </a:r>
            <a:endParaRPr lang="fr-CA" dirty="0"/>
          </a:p>
        </p:txBody>
      </p:sp>
      <p:sp>
        <p:nvSpPr>
          <p:cNvPr id="4" name="ZoneTexte 3"/>
          <p:cNvSpPr txBox="1"/>
          <p:nvPr/>
        </p:nvSpPr>
        <p:spPr>
          <a:xfrm>
            <a:off x="7277100" y="6419334"/>
            <a:ext cx="1670050"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133643680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CA" dirty="0" smtClean="0"/>
              <a:t>Questions ?</a:t>
            </a:r>
            <a:endParaRPr lang="fr-CA" dirty="0"/>
          </a:p>
        </p:txBody>
      </p:sp>
      <p:sp>
        <p:nvSpPr>
          <p:cNvPr id="3" name="Espace réservé du texte 2"/>
          <p:cNvSpPr>
            <a:spLocks noGrp="1"/>
          </p:cNvSpPr>
          <p:nvPr>
            <p:ph type="body" sz="quarter" idx="14"/>
          </p:nvPr>
        </p:nvSpPr>
        <p:spPr/>
        <p:txBody>
          <a:bodyPr/>
          <a:lstStyle/>
          <a:p>
            <a:r>
              <a:rPr lang="fr-CA" dirty="0" smtClean="0"/>
              <a:t>Continuité des soins ?</a:t>
            </a:r>
          </a:p>
          <a:p>
            <a:r>
              <a:rPr lang="fr-CA" smtClean="0"/>
              <a:t>La poursuite </a:t>
            </a:r>
            <a:r>
              <a:rPr lang="fr-CA" dirty="0" smtClean="0"/>
              <a:t>par équipe ?</a:t>
            </a:r>
          </a:p>
          <a:p>
            <a:r>
              <a:rPr lang="fr-CA" dirty="0" smtClean="0"/>
              <a:t>La pratique du tandem ?</a:t>
            </a:r>
            <a:endParaRPr lang="fr-CA" dirty="0"/>
          </a:p>
        </p:txBody>
      </p:sp>
      <p:sp>
        <p:nvSpPr>
          <p:cNvPr id="4" name="ZoneTexte 3"/>
          <p:cNvSpPr txBox="1"/>
          <p:nvPr/>
        </p:nvSpPr>
        <p:spPr>
          <a:xfrm>
            <a:off x="7277100" y="6419334"/>
            <a:ext cx="1670050"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19124595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CA" dirty="0" smtClean="0"/>
              <a:t>Références</a:t>
            </a:r>
            <a:endParaRPr lang="fr-CA" dirty="0"/>
          </a:p>
        </p:txBody>
      </p:sp>
      <p:sp>
        <p:nvSpPr>
          <p:cNvPr id="3" name="Espace réservé du texte 2"/>
          <p:cNvSpPr>
            <a:spLocks noGrp="1"/>
          </p:cNvSpPr>
          <p:nvPr>
            <p:ph type="body" sz="quarter" idx="14"/>
          </p:nvPr>
        </p:nvSpPr>
        <p:spPr/>
        <p:txBody>
          <a:bodyPr/>
          <a:lstStyle/>
          <a:p>
            <a:r>
              <a:rPr lang="fr-CA" dirty="0" smtClean="0"/>
              <a:t>Standards de Pratique de l’OPQ</a:t>
            </a:r>
          </a:p>
          <a:p>
            <a:r>
              <a:rPr lang="fr-CA" dirty="0" smtClean="0"/>
              <a:t>Code de déontologie </a:t>
            </a:r>
            <a:r>
              <a:rPr lang="fr-CA" smtClean="0"/>
              <a:t>des pharmaciens</a:t>
            </a:r>
            <a:endParaRPr lang="fr-CA" dirty="0" smtClean="0"/>
          </a:p>
          <a:p>
            <a:r>
              <a:rPr lang="fr-CA" dirty="0" smtClean="0"/>
              <a:t>Guide d’application des standards</a:t>
            </a:r>
          </a:p>
          <a:p>
            <a:r>
              <a:rPr lang="fr-CA" dirty="0" smtClean="0"/>
              <a:t>Bulletin d’information professionnelle #171 </a:t>
            </a:r>
            <a:endParaRPr lang="fr-CA" dirty="0"/>
          </a:p>
        </p:txBody>
      </p:sp>
    </p:spTree>
    <p:extLst>
      <p:ext uri="{BB962C8B-B14F-4D97-AF65-F5344CB8AC3E}">
        <p14:creationId xmlns:p14="http://schemas.microsoft.com/office/powerpoint/2010/main" val="4174067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093177" y="172671"/>
            <a:ext cx="4480560" cy="832430"/>
          </a:xfrm>
        </p:spPr>
        <p:txBody>
          <a:bodyPr/>
          <a:lstStyle/>
          <a:p>
            <a:r>
              <a:rPr lang="fr-CA" sz="2000" i="1" dirty="0" smtClean="0"/>
              <a:t>Modèle </a:t>
            </a:r>
            <a:br>
              <a:rPr lang="fr-CA" sz="2000" i="1" dirty="0" smtClean="0"/>
            </a:br>
            <a:r>
              <a:rPr lang="fr-CA" sz="2000" i="1" dirty="0" smtClean="0"/>
              <a:t>Poursuite par équipe</a:t>
            </a:r>
            <a:endParaRPr lang="fr-CA" sz="2000" i="1" dirty="0"/>
          </a:p>
        </p:txBody>
      </p:sp>
      <p:cxnSp>
        <p:nvCxnSpPr>
          <p:cNvPr id="10" name="Connecteur droit avec flèche 9"/>
          <p:cNvCxnSpPr/>
          <p:nvPr/>
        </p:nvCxnSpPr>
        <p:spPr>
          <a:xfrm>
            <a:off x="5761001" y="4583356"/>
            <a:ext cx="1016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027" name="Picture 3" descr="C:\Program Files (x86)\Microsoft Office\MEDIA\CAGCAT10\j0185604.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2357" y="1920650"/>
            <a:ext cx="1081075" cy="108214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Program Files (x86)\Microsoft Office\MEDIA\CAGCAT10\j0185604.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6058" y="3897170"/>
            <a:ext cx="1371012" cy="137237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Connecteur droit avec flèche 12"/>
          <p:cNvCxnSpPr/>
          <p:nvPr/>
        </p:nvCxnSpPr>
        <p:spPr>
          <a:xfrm>
            <a:off x="4902895" y="3186049"/>
            <a:ext cx="0" cy="5905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Ellipse 15"/>
          <p:cNvSpPr/>
          <p:nvPr/>
        </p:nvSpPr>
        <p:spPr>
          <a:xfrm>
            <a:off x="5701366" y="2050243"/>
            <a:ext cx="2467750" cy="822960"/>
          </a:xfrm>
          <a:prstGeom prst="ellipse">
            <a:avLst/>
          </a:prstGeom>
          <a:solidFill>
            <a:srgbClr val="176B55"/>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fr-CA" dirty="0" smtClean="0">
                <a:solidFill>
                  <a:schemeClr val="bg1"/>
                </a:solidFill>
              </a:rPr>
              <a:t>Pharmacien communautaire</a:t>
            </a:r>
            <a:endParaRPr lang="fr-CA" dirty="0">
              <a:solidFill>
                <a:schemeClr val="bg1"/>
              </a:solidFill>
            </a:endParaRPr>
          </a:p>
        </p:txBody>
      </p:sp>
      <p:sp>
        <p:nvSpPr>
          <p:cNvPr id="18" name="Ellipse 17"/>
          <p:cNvSpPr/>
          <p:nvPr/>
        </p:nvSpPr>
        <p:spPr>
          <a:xfrm>
            <a:off x="3714173" y="5317893"/>
            <a:ext cx="2377440" cy="812800"/>
          </a:xfrm>
          <a:prstGeom prst="ellipse">
            <a:avLst/>
          </a:prstGeom>
          <a:solidFill>
            <a:srgbClr val="2C758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smtClean="0"/>
              <a:t>Pharmacien d’établissement</a:t>
            </a:r>
            <a:endParaRPr lang="fr-CA" dirty="0"/>
          </a:p>
        </p:txBody>
      </p:sp>
      <p:sp>
        <p:nvSpPr>
          <p:cNvPr id="21" name="Ellipse 20"/>
          <p:cNvSpPr/>
          <p:nvPr/>
        </p:nvSpPr>
        <p:spPr>
          <a:xfrm>
            <a:off x="6567689" y="5327186"/>
            <a:ext cx="2467750" cy="822960"/>
          </a:xfrm>
          <a:prstGeom prst="ellipse">
            <a:avLst/>
          </a:prstGeom>
          <a:solidFill>
            <a:srgbClr val="176B55"/>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fr-CA" dirty="0" smtClean="0">
                <a:solidFill>
                  <a:schemeClr val="bg1"/>
                </a:solidFill>
              </a:rPr>
              <a:t>Pharmacien communautaire</a:t>
            </a:r>
            <a:endParaRPr lang="fr-CA" dirty="0">
              <a:solidFill>
                <a:schemeClr val="bg1"/>
              </a:solidFill>
            </a:endParaRPr>
          </a:p>
        </p:txBody>
      </p:sp>
      <p:sp>
        <p:nvSpPr>
          <p:cNvPr id="20" name="Organigramme : Alternative 19"/>
          <p:cNvSpPr/>
          <p:nvPr/>
        </p:nvSpPr>
        <p:spPr>
          <a:xfrm>
            <a:off x="387350" y="4900620"/>
            <a:ext cx="3067050" cy="1410618"/>
          </a:xfrm>
          <a:prstGeom prst="flowChartAlternateProcess">
            <a:avLst/>
          </a:prstGeom>
          <a:solidFill>
            <a:srgbClr val="E2F6E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2000" b="1" u="sng" dirty="0" smtClean="0">
                <a:solidFill>
                  <a:schemeClr val="accent5">
                    <a:lumMod val="50000"/>
                  </a:schemeClr>
                </a:solidFill>
              </a:rPr>
              <a:t>Stratégie </a:t>
            </a:r>
            <a:r>
              <a:rPr lang="fr-CA" sz="2000" b="1" dirty="0" smtClean="0">
                <a:solidFill>
                  <a:schemeClr val="accent5">
                    <a:lumMod val="50000"/>
                  </a:schemeClr>
                </a:solidFill>
                <a:effectLst>
                  <a:outerShdw blurRad="38100" dist="38100" dir="2700000" algn="tl">
                    <a:srgbClr val="000000">
                      <a:alpha val="43137"/>
                    </a:srgbClr>
                  </a:outerShdw>
                </a:effectLst>
              </a:rPr>
              <a:t>:</a:t>
            </a:r>
          </a:p>
          <a:p>
            <a:pPr algn="ctr"/>
            <a:r>
              <a:rPr lang="fr-CA" sz="2000" dirty="0" smtClean="0">
                <a:solidFill>
                  <a:schemeClr val="tx1"/>
                </a:solidFill>
              </a:rPr>
              <a:t>À tour de rôle,</a:t>
            </a:r>
          </a:p>
          <a:p>
            <a:pPr algn="ctr"/>
            <a:r>
              <a:rPr lang="fr-CA" sz="2000" dirty="0" smtClean="0">
                <a:solidFill>
                  <a:schemeClr val="tx1"/>
                </a:solidFill>
              </a:rPr>
              <a:t> les pharmaciens prennent soin du patient</a:t>
            </a:r>
            <a:endParaRPr lang="fr-CA" sz="2000" dirty="0">
              <a:solidFill>
                <a:schemeClr val="tx1"/>
              </a:solidFill>
            </a:endParaRPr>
          </a:p>
        </p:txBody>
      </p:sp>
      <p:pic>
        <p:nvPicPr>
          <p:cNvPr id="1028" name="Picture 4" descr="C:\Program Files (x86)\Microsoft Office\MEDIA\CAGCAT10\j0235319.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8616" y="3806449"/>
            <a:ext cx="1432993" cy="1463091"/>
          </a:xfrm>
          <a:prstGeom prst="rect">
            <a:avLst/>
          </a:prstGeom>
          <a:noFill/>
          <a:extLst>
            <a:ext uri="{909E8E84-426E-40DD-AFC4-6F175D3DCCD1}">
              <a14:hiddenFill xmlns:a14="http://schemas.microsoft.com/office/drawing/2010/main">
                <a:solidFill>
                  <a:srgbClr val="FFFFFF"/>
                </a:solidFill>
              </a14:hiddenFill>
            </a:ext>
          </a:extLst>
        </p:spPr>
      </p:pic>
      <p:sp>
        <p:nvSpPr>
          <p:cNvPr id="23" name="ZoneTexte 22"/>
          <p:cNvSpPr txBox="1"/>
          <p:nvPr/>
        </p:nvSpPr>
        <p:spPr>
          <a:xfrm>
            <a:off x="1028466" y="2865920"/>
            <a:ext cx="3874427" cy="1323439"/>
          </a:xfrm>
          <a:prstGeom prst="rect">
            <a:avLst/>
          </a:prstGeom>
          <a:noFill/>
        </p:spPr>
        <p:txBody>
          <a:bodyPr wrap="square" rtlCol="0">
            <a:spAutoFit/>
          </a:bodyPr>
          <a:lstStyle/>
          <a:p>
            <a:pPr algn="ctr"/>
            <a:r>
              <a:rPr lang="fr-CA" sz="2000" b="1" dirty="0" smtClean="0">
                <a:solidFill>
                  <a:schemeClr val="tx1">
                    <a:lumMod val="65000"/>
                    <a:lumOff val="35000"/>
                  </a:schemeClr>
                </a:solidFill>
              </a:rPr>
              <a:t>But : </a:t>
            </a:r>
          </a:p>
          <a:p>
            <a:pPr algn="ctr"/>
            <a:r>
              <a:rPr lang="fr-CA" sz="2000" dirty="0" smtClean="0">
                <a:solidFill>
                  <a:schemeClr val="tx1">
                    <a:lumMod val="65000"/>
                    <a:lumOff val="35000"/>
                  </a:schemeClr>
                </a:solidFill>
              </a:rPr>
              <a:t>Traiter le patient de façon efficace et éviter</a:t>
            </a:r>
          </a:p>
          <a:p>
            <a:pPr algn="ctr"/>
            <a:r>
              <a:rPr lang="fr-CA" sz="2000" dirty="0" smtClean="0">
                <a:solidFill>
                  <a:schemeClr val="tx1">
                    <a:lumMod val="65000"/>
                    <a:lumOff val="35000"/>
                  </a:schemeClr>
                </a:solidFill>
              </a:rPr>
              <a:t> les ré-hospitalisati</a:t>
            </a:r>
            <a:r>
              <a:rPr lang="fr-CA" dirty="0" smtClean="0">
                <a:solidFill>
                  <a:schemeClr val="tx1">
                    <a:lumMod val="65000"/>
                    <a:lumOff val="35000"/>
                  </a:schemeClr>
                </a:solidFill>
              </a:rPr>
              <a:t>ons</a:t>
            </a:r>
            <a:endParaRPr lang="fr-CA" dirty="0" smtClean="0">
              <a:solidFill>
                <a:srgbClr val="9E9E9E"/>
              </a:solidFill>
            </a:endParaRPr>
          </a:p>
        </p:txBody>
      </p:sp>
      <p:sp>
        <p:nvSpPr>
          <p:cNvPr id="15" name="ZoneTexte 14"/>
          <p:cNvSpPr txBox="1"/>
          <p:nvPr/>
        </p:nvSpPr>
        <p:spPr>
          <a:xfrm>
            <a:off x="7277100" y="6419334"/>
            <a:ext cx="1670050"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196010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CA" dirty="0" smtClean="0"/>
              <a:t>Modèle : Poursuite par équipe</a:t>
            </a:r>
            <a:endParaRPr lang="fr-CA" dirty="0"/>
          </a:p>
        </p:txBody>
      </p:sp>
      <p:sp>
        <p:nvSpPr>
          <p:cNvPr id="3" name="Espace réservé du texte 2"/>
          <p:cNvSpPr>
            <a:spLocks noGrp="1"/>
          </p:cNvSpPr>
          <p:nvPr>
            <p:ph type="body" sz="quarter" idx="14"/>
          </p:nvPr>
        </p:nvSpPr>
        <p:spPr>
          <a:xfrm>
            <a:off x="742950" y="1549309"/>
            <a:ext cx="8147050" cy="4103688"/>
          </a:xfrm>
        </p:spPr>
        <p:txBody>
          <a:bodyPr/>
          <a:lstStyle/>
          <a:p>
            <a:pPr marL="0" indent="0">
              <a:buNone/>
            </a:pPr>
            <a:r>
              <a:rPr lang="fr-CA" dirty="0" smtClean="0"/>
              <a:t>Modèle plutôt simple :</a:t>
            </a:r>
            <a:r>
              <a:rPr lang="fr-CA" dirty="0"/>
              <a:t> </a:t>
            </a:r>
            <a:endParaRPr lang="fr-CA" dirty="0" smtClean="0"/>
          </a:p>
          <a:p>
            <a:pPr lvl="1"/>
            <a:r>
              <a:rPr lang="fr-CA" dirty="0" smtClean="0"/>
              <a:t>En principe, pas de chevauchement dans les activités;</a:t>
            </a:r>
          </a:p>
          <a:p>
            <a:pPr lvl="1"/>
            <a:r>
              <a:rPr lang="fr-CA" dirty="0" smtClean="0"/>
              <a:t>Clé = communication et le transfert de l’information.</a:t>
            </a:r>
          </a:p>
          <a:p>
            <a:pPr marL="0" indent="0">
              <a:buNone/>
            </a:pPr>
            <a:r>
              <a:rPr lang="fr-CA" u="sng" dirty="0" smtClean="0"/>
              <a:t>Standards </a:t>
            </a:r>
            <a:r>
              <a:rPr lang="fr-CA" u="sng" dirty="0"/>
              <a:t>de pratique : </a:t>
            </a:r>
            <a:endParaRPr lang="fr-CA" u="sng" dirty="0" smtClean="0"/>
          </a:p>
          <a:p>
            <a:pPr marL="0" indent="0">
              <a:buNone/>
            </a:pPr>
            <a:r>
              <a:rPr lang="fr-CA" sz="1800" i="1" dirty="0" smtClean="0"/>
              <a:t>Avec </a:t>
            </a:r>
            <a:r>
              <a:rPr lang="fr-CA" sz="1800" i="1" dirty="0"/>
              <a:t>le consentement du patient, le </a:t>
            </a:r>
            <a:r>
              <a:rPr lang="fr-CA" sz="1800" i="1" dirty="0" smtClean="0"/>
              <a:t>pharmacien transmet </a:t>
            </a:r>
            <a:r>
              <a:rPr lang="fr-CA" sz="1800" i="1" dirty="0"/>
              <a:t>aux autres pharmaciens impliqués </a:t>
            </a:r>
            <a:r>
              <a:rPr lang="fr-CA" sz="1800" i="1" dirty="0" smtClean="0"/>
              <a:t>auprès du </a:t>
            </a:r>
            <a:r>
              <a:rPr lang="fr-CA" sz="1800" i="1" dirty="0"/>
              <a:t>patient, </a:t>
            </a:r>
            <a:r>
              <a:rPr lang="fr-CA" sz="1800" i="1" dirty="0" smtClean="0"/>
              <a:t>notamment: </a:t>
            </a:r>
          </a:p>
          <a:p>
            <a:r>
              <a:rPr lang="fr-CA" sz="1800" i="1" dirty="0" smtClean="0"/>
              <a:t>les </a:t>
            </a:r>
            <a:r>
              <a:rPr lang="fr-CA" sz="1800" i="1" dirty="0"/>
              <a:t>éléments pertinents de la collecte </a:t>
            </a:r>
            <a:r>
              <a:rPr lang="fr-CA" sz="1800" i="1" dirty="0" smtClean="0"/>
              <a:t>de renseignements;</a:t>
            </a:r>
          </a:p>
          <a:p>
            <a:r>
              <a:rPr lang="fr-CA" sz="1800" i="1" dirty="0" smtClean="0"/>
              <a:t>les </a:t>
            </a:r>
            <a:r>
              <a:rPr lang="fr-CA" sz="1800" i="1" dirty="0"/>
              <a:t>changements apportés à la </a:t>
            </a:r>
            <a:r>
              <a:rPr lang="fr-CA" sz="1800" i="1" dirty="0" smtClean="0"/>
              <a:t>thérapie médicamenteuse </a:t>
            </a:r>
            <a:r>
              <a:rPr lang="fr-CA" sz="1800" i="1" dirty="0"/>
              <a:t>du </a:t>
            </a:r>
            <a:r>
              <a:rPr lang="fr-CA" sz="1800" i="1" dirty="0" smtClean="0"/>
              <a:t>patient; </a:t>
            </a:r>
          </a:p>
          <a:p>
            <a:r>
              <a:rPr lang="fr-CA" sz="1800" i="1" dirty="0" smtClean="0"/>
              <a:t>les </a:t>
            </a:r>
            <a:r>
              <a:rPr lang="fr-CA" sz="1800" i="1" dirty="0"/>
              <a:t>interventions et les résultats des suivis </a:t>
            </a:r>
            <a:r>
              <a:rPr lang="fr-CA" sz="1800" i="1" dirty="0" smtClean="0"/>
              <a:t>réalisés auprès </a:t>
            </a:r>
            <a:r>
              <a:rPr lang="fr-CA" sz="1800" i="1" dirty="0"/>
              <a:t>du patient ou de l’équipe </a:t>
            </a:r>
            <a:r>
              <a:rPr lang="fr-CA" sz="1800" i="1" dirty="0" smtClean="0"/>
              <a:t>traitante</a:t>
            </a:r>
          </a:p>
          <a:p>
            <a:r>
              <a:rPr lang="fr-CA" sz="1800" i="1" dirty="0" smtClean="0"/>
              <a:t>les </a:t>
            </a:r>
            <a:r>
              <a:rPr lang="fr-CA" sz="1800" i="1" dirty="0"/>
              <a:t>suivis à </a:t>
            </a:r>
            <a:r>
              <a:rPr lang="fr-CA" sz="1800" i="1" dirty="0" smtClean="0"/>
              <a:t>faire; </a:t>
            </a:r>
          </a:p>
          <a:p>
            <a:r>
              <a:rPr lang="fr-CA" sz="1800" i="1" dirty="0" smtClean="0"/>
              <a:t>l’information </a:t>
            </a:r>
            <a:r>
              <a:rPr lang="fr-CA" sz="1800" i="1" dirty="0"/>
              <a:t>transmise et les enseignements </a:t>
            </a:r>
            <a:r>
              <a:rPr lang="fr-CA" sz="1800" i="1" dirty="0" smtClean="0"/>
              <a:t>réalisés auprès </a:t>
            </a:r>
            <a:r>
              <a:rPr lang="fr-CA" sz="1800" i="1" dirty="0"/>
              <a:t>du patient.</a:t>
            </a:r>
          </a:p>
          <a:p>
            <a:pPr marL="0" indent="0">
              <a:buNone/>
            </a:pPr>
            <a:r>
              <a:rPr lang="fr-CA" sz="1800" i="1" dirty="0" smtClean="0">
                <a:sym typeface="Wingdings" panose="05000000000000000000" pitchFamily="2" charset="2"/>
              </a:rPr>
              <a:t> </a:t>
            </a:r>
            <a:r>
              <a:rPr lang="fr-CA" sz="1800" i="1" dirty="0" smtClean="0"/>
              <a:t>Toute </a:t>
            </a:r>
            <a:r>
              <a:rPr lang="fr-CA" sz="1800" i="1" dirty="0"/>
              <a:t>autre information pertinente </a:t>
            </a:r>
            <a:r>
              <a:rPr lang="fr-CA" sz="1800" i="1" dirty="0" smtClean="0"/>
              <a:t>permettant d’assurer </a:t>
            </a:r>
            <a:r>
              <a:rPr lang="fr-CA" sz="1800" i="1" dirty="0"/>
              <a:t>la continuité des </a:t>
            </a:r>
            <a:r>
              <a:rPr lang="fr-CA" sz="1800" i="1" dirty="0" smtClean="0"/>
              <a:t>soins.</a:t>
            </a:r>
          </a:p>
          <a:p>
            <a:pPr marL="0" indent="0">
              <a:buNone/>
            </a:pPr>
            <a:endParaRPr lang="fr-CA" dirty="0" smtClean="0"/>
          </a:p>
        </p:txBody>
      </p:sp>
      <p:sp>
        <p:nvSpPr>
          <p:cNvPr id="4" name="ZoneTexte 3"/>
          <p:cNvSpPr txBox="1"/>
          <p:nvPr/>
        </p:nvSpPr>
        <p:spPr>
          <a:xfrm>
            <a:off x="7277100" y="6419334"/>
            <a:ext cx="1670050"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33975356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CA" dirty="0" smtClean="0"/>
              <a:t>Modèle : Poursuite par équipe</a:t>
            </a:r>
            <a:endParaRPr lang="fr-CA" dirty="0"/>
          </a:p>
        </p:txBody>
      </p:sp>
      <p:sp>
        <p:nvSpPr>
          <p:cNvPr id="3" name="Espace réservé du texte 2"/>
          <p:cNvSpPr>
            <a:spLocks noGrp="1"/>
          </p:cNvSpPr>
          <p:nvPr>
            <p:ph type="body" sz="quarter" idx="14"/>
          </p:nvPr>
        </p:nvSpPr>
        <p:spPr/>
        <p:txBody>
          <a:bodyPr/>
          <a:lstStyle/>
          <a:p>
            <a:pPr marL="0" indent="0">
              <a:buNone/>
            </a:pPr>
            <a:r>
              <a:rPr lang="fr-CA" dirty="0" smtClean="0"/>
              <a:t>Contribution du </a:t>
            </a:r>
            <a:r>
              <a:rPr lang="fr-CA" b="1" dirty="0" smtClean="0"/>
              <a:t>Pharmacien communautaire </a:t>
            </a:r>
            <a:r>
              <a:rPr lang="fr-CA" dirty="0" smtClean="0"/>
              <a:t>(exemple) : </a:t>
            </a:r>
          </a:p>
          <a:p>
            <a:pPr lvl="1"/>
            <a:endParaRPr lang="fr-CA" dirty="0" smtClean="0"/>
          </a:p>
          <a:p>
            <a:pPr lvl="1"/>
            <a:r>
              <a:rPr lang="fr-CA" dirty="0" smtClean="0"/>
              <a:t>Réalise le MSTP pour ses patients;</a:t>
            </a:r>
          </a:p>
          <a:p>
            <a:pPr lvl="2"/>
            <a:r>
              <a:rPr lang="fr-CA" dirty="0" smtClean="0"/>
              <a:t>Comparaison avec une autre source</a:t>
            </a:r>
          </a:p>
          <a:p>
            <a:pPr lvl="2"/>
            <a:r>
              <a:rPr lang="fr-CA" dirty="0" smtClean="0"/>
              <a:t>Information prête à transmettre si patient est hospitalisé</a:t>
            </a:r>
          </a:p>
          <a:p>
            <a:pPr lvl="1"/>
            <a:r>
              <a:rPr lang="fr-CA" dirty="0" smtClean="0"/>
              <a:t>Transmet un profil pharmacologique complet lorsque le patient est hospitalisé;</a:t>
            </a:r>
          </a:p>
          <a:p>
            <a:pPr lvl="2"/>
            <a:r>
              <a:rPr lang="fr-CA" dirty="0" smtClean="0"/>
              <a:t>Ou le MSTP si disponible</a:t>
            </a:r>
          </a:p>
          <a:p>
            <a:pPr lvl="1"/>
            <a:r>
              <a:rPr lang="fr-CA" dirty="0" smtClean="0"/>
              <a:t>Fournit au pharmacien en ES toute autre information pertinente aux soins.</a:t>
            </a:r>
          </a:p>
          <a:p>
            <a:pPr marL="457200" lvl="1" indent="0">
              <a:buNone/>
            </a:pPr>
            <a:endParaRPr lang="fr-CA" dirty="0" smtClean="0"/>
          </a:p>
          <a:p>
            <a:pPr marL="0" indent="0" algn="ctr">
              <a:buNone/>
            </a:pPr>
            <a:r>
              <a:rPr lang="fr-CA" b="1" dirty="0" smtClean="0">
                <a:sym typeface="Wingdings" panose="05000000000000000000" pitchFamily="2" charset="2"/>
              </a:rPr>
              <a:t>.</a:t>
            </a:r>
            <a:endParaRPr lang="fr-CA" b="1" dirty="0"/>
          </a:p>
        </p:txBody>
      </p:sp>
      <p:sp>
        <p:nvSpPr>
          <p:cNvPr id="4" name="ZoneTexte 3"/>
          <p:cNvSpPr txBox="1"/>
          <p:nvPr/>
        </p:nvSpPr>
        <p:spPr>
          <a:xfrm>
            <a:off x="7277100" y="6419334"/>
            <a:ext cx="1670050"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3433820212"/>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ele_PPT_OPQ_BLEU_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Modele_PPT_OPQ_BLEU_2015</Template>
  <TotalTime>2211</TotalTime>
  <Words>4446</Words>
  <Application>Microsoft Office PowerPoint</Application>
  <PresentationFormat>Affichage à l'écran (4:3)</PresentationFormat>
  <Paragraphs>600</Paragraphs>
  <Slides>64</Slides>
  <Notes>20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64</vt:i4>
      </vt:variant>
    </vt:vector>
  </HeadingPairs>
  <TitlesOfParts>
    <vt:vector size="69" baseType="lpstr">
      <vt:lpstr>ＭＳ Ｐゴシック</vt:lpstr>
      <vt:lpstr>Arial</vt:lpstr>
      <vt:lpstr>Calibri</vt:lpstr>
      <vt:lpstr>Wingdings</vt:lpstr>
      <vt:lpstr>Modele_PPT_OPQ_BLEU_2015</vt:lpstr>
      <vt:lpstr> Un travail d’équipe pour de meilleurs soins au patient.</vt:lpstr>
      <vt:lpstr>Présentation PowerPoint</vt:lpstr>
      <vt:lpstr>Présentation PowerPoint</vt:lpstr>
      <vt:lpstr>Présentation PowerPoint</vt:lpstr>
      <vt:lpstr>Continuité des soins</vt:lpstr>
      <vt:lpstr>Modèle  poursuite par équipe</vt:lpstr>
      <vt:lpstr>Modèle  Poursuite par équipe</vt:lpstr>
      <vt:lpstr>Présentation PowerPoint</vt:lpstr>
      <vt:lpstr>Présentation PowerPoint</vt:lpstr>
      <vt:lpstr>Présentation PowerPoint</vt:lpstr>
      <vt:lpstr>Présentation PowerPoint</vt:lpstr>
      <vt:lpstr>Continuité des soins</vt:lpstr>
      <vt:lpstr>Modèle  EN TANDEM</vt:lpstr>
      <vt:lpstr>Modèle  En Tandem</vt:lpstr>
      <vt:lpstr>Présentation PowerPoint</vt:lpstr>
      <vt:lpstr>Présentation PowerPoint</vt:lpstr>
      <vt:lpstr>Présentation PowerPoint</vt:lpstr>
      <vt:lpstr>Présentation PowerPoint</vt:lpstr>
      <vt:lpstr>Présentation PowerPoint</vt:lpstr>
      <vt:lpstr>Présentation PowerPoint</vt:lpstr>
      <vt:lpstr>Modèle :  En TandeM</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Modèles et exemples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Modèle pour      sécuriser</vt:lpstr>
      <vt:lpstr>                    Modèle pour      sécuriser</vt:lpstr>
      <vt:lpstr>                    Modèle pour      sécuriser</vt:lpstr>
      <vt:lpstr>Traitement  combiné spécialisé PO</vt:lpstr>
      <vt:lpstr>Traitement  combiné spécialisé</vt:lpstr>
      <vt:lpstr>Traitement combiné spécialisé PO</vt:lpstr>
      <vt:lpstr>Présentation PowerPoint</vt:lpstr>
      <vt:lpstr>Traitement  combiné spécialisé</vt:lpstr>
      <vt:lpstr>Traitement  combiné spécialisé</vt:lpstr>
      <vt:lpstr>Traitement  combiné spécialisé</vt:lpstr>
      <vt:lpstr>Trucs du métier</vt:lpstr>
      <vt:lpstr>Présentation PowerPoint</vt:lpstr>
      <vt:lpstr>Présentation PowerPoint</vt:lpstr>
      <vt:lpstr>Présentation PowerPoint</vt:lpstr>
      <vt:lpstr>Présentation PowerPoint</vt:lpstr>
      <vt:lpstr>Et la responsabilité professionnelle ?</vt:lpstr>
      <vt:lpstr>Présentation PowerPoint</vt:lpstr>
      <vt:lpstr>Présentation PowerPoint</vt:lpstr>
      <vt:lpstr>Mot de la fin</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consectetur adipisicing elit, sed do eiusmod dolor sit lorem ipsum consectetur dot.</dc:title>
  <dc:creator>Pascale Gervais</dc:creator>
  <cp:lastModifiedBy>Lara Geloso (CCSMTL CRSP)</cp:lastModifiedBy>
  <cp:revision>146</cp:revision>
  <cp:lastPrinted>2012-10-24T18:51:30Z</cp:lastPrinted>
  <dcterms:created xsi:type="dcterms:W3CDTF">2019-04-29T13:33:46Z</dcterms:created>
  <dcterms:modified xsi:type="dcterms:W3CDTF">2020-05-05T17:39:05Z</dcterms:modified>
</cp:coreProperties>
</file>