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8.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9.xml" ContentType="application/vnd.openxmlformats-officedocument.presentationml.notesSlide+xml"/>
  <Override PartName="/ppt/ink/ink1.xml" ContentType="application/inkml+xml"/>
  <Override PartName="/ppt/tags/tag49.xml" ContentType="application/vnd.openxmlformats-officedocument.presentationml.tags+xml"/>
  <Override PartName="/ppt/notesSlides/notesSlide30.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1.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32.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38.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39.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40.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4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4" r:id="rId5"/>
    <p:sldMasterId id="2147483679" r:id="rId6"/>
    <p:sldMasterId id="2147483697" r:id="rId7"/>
  </p:sldMasterIdLst>
  <p:notesMasterIdLst>
    <p:notesMasterId r:id="rId57"/>
  </p:notesMasterIdLst>
  <p:sldIdLst>
    <p:sldId id="8971" r:id="rId8"/>
    <p:sldId id="259" r:id="rId9"/>
    <p:sldId id="1397" r:id="rId10"/>
    <p:sldId id="731" r:id="rId11"/>
    <p:sldId id="327" r:id="rId12"/>
    <p:sldId id="275" r:id="rId13"/>
    <p:sldId id="330" r:id="rId14"/>
    <p:sldId id="9020" r:id="rId15"/>
    <p:sldId id="9021" r:id="rId16"/>
    <p:sldId id="9022" r:id="rId17"/>
    <p:sldId id="350" r:id="rId18"/>
    <p:sldId id="9025" r:id="rId19"/>
    <p:sldId id="9024" r:id="rId20"/>
    <p:sldId id="286" r:id="rId21"/>
    <p:sldId id="264" r:id="rId22"/>
    <p:sldId id="1624" r:id="rId23"/>
    <p:sldId id="8986" r:id="rId24"/>
    <p:sldId id="288" r:id="rId25"/>
    <p:sldId id="9001" r:id="rId26"/>
    <p:sldId id="9017" r:id="rId27"/>
    <p:sldId id="340" r:id="rId28"/>
    <p:sldId id="270" r:id="rId29"/>
    <p:sldId id="8999" r:id="rId30"/>
    <p:sldId id="9026" r:id="rId31"/>
    <p:sldId id="359" r:id="rId32"/>
    <p:sldId id="9000" r:id="rId33"/>
    <p:sldId id="671" r:id="rId34"/>
    <p:sldId id="278" r:id="rId35"/>
    <p:sldId id="8950" r:id="rId36"/>
    <p:sldId id="8972" r:id="rId37"/>
    <p:sldId id="9027" r:id="rId38"/>
    <p:sldId id="680" r:id="rId39"/>
    <p:sldId id="690" r:id="rId40"/>
    <p:sldId id="691" r:id="rId41"/>
    <p:sldId id="1389" r:id="rId42"/>
    <p:sldId id="9029" r:id="rId43"/>
    <p:sldId id="9028" r:id="rId44"/>
    <p:sldId id="692" r:id="rId45"/>
    <p:sldId id="9016" r:id="rId46"/>
    <p:sldId id="697" r:id="rId47"/>
    <p:sldId id="8955" r:id="rId48"/>
    <p:sldId id="282" r:id="rId49"/>
    <p:sldId id="334" r:id="rId50"/>
    <p:sldId id="1365" r:id="rId51"/>
    <p:sldId id="476" r:id="rId52"/>
    <p:sldId id="1218" r:id="rId53"/>
    <p:sldId id="820" r:id="rId54"/>
    <p:sldId id="735" r:id="rId55"/>
    <p:sldId id="9014" r:id="rId5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48" userDrawn="1">
          <p15:clr>
            <a:srgbClr val="A4A3A4"/>
          </p15:clr>
        </p15:guide>
        <p15:guide id="2" pos="384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16BB00-4F51-A983-5E16-CD15572C1098}" name="Virginie Desautels" initials="VD" userId="S::virginied@sta.ca::b229d456-d23b-4268-8b02-346c290baa64" providerId="AD"/>
  <p188:author id="{F80FD61E-E71D-8DD7-08E0-EF70D13DF872}" name="Patrick Janukavicius" initials="PJ" userId="S::patrickj@sta.ca::0a5dbc57-4b44-4378-9cdc-08c218da527b" providerId="AD"/>
  <p188:author id="{C2C4E16C-DF5B-5E43-D3A5-20854722CCC1}" name="Margaret Johnson" initials="MJ" userId="ba8a122c65088711" providerId="Windows Live"/>
  <p188:author id="{17EAD6C3-24AB-3A2C-3E1F-968989574C03}" name="C. de Grandmont" initials="CDG" userId="C. de Grandmont" providerId="None"/>
  <p188:author id="{0DC5E7EA-8733-C4EF-42C6-0DE2FE55A394}" name="Traductrice JC" initials="TRA_JC" userId="Traductrice JC"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ophie Gauthier" initials="SG" lastIdx="1" clrIdx="0">
    <p:extLst>
      <p:ext uri="{19B8F6BF-5375-455C-9EA6-DF929625EA0E}">
        <p15:presenceInfo xmlns:p15="http://schemas.microsoft.com/office/powerpoint/2012/main" userId="cb1984759347b03c" providerId="Windows Live"/>
      </p:ext>
    </p:extLst>
  </p:cmAuthor>
  <p:cmAuthor id="2" name="Jarine Hajar" initials="JH" lastIdx="18" clrIdx="1">
    <p:extLst>
      <p:ext uri="{19B8F6BF-5375-455C-9EA6-DF929625EA0E}">
        <p15:presenceInfo xmlns:p15="http://schemas.microsoft.com/office/powerpoint/2012/main" userId="S::hajar.jarine@umontreal.ca::f181b44e-fb37-4ce0-be33-7e5ec04ee1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2ACE"/>
    <a:srgbClr val="595959"/>
    <a:srgbClr val="034264"/>
    <a:srgbClr val="0025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12" autoAdjust="0"/>
    <p:restoredTop sz="87755" autoAdjust="0"/>
  </p:normalViewPr>
  <p:slideViewPr>
    <p:cSldViewPr snapToGrid="0">
      <p:cViewPr varScale="1">
        <p:scale>
          <a:sx n="97" d="100"/>
          <a:sy n="97" d="100"/>
        </p:scale>
        <p:origin x="2232" y="84"/>
      </p:cViewPr>
      <p:guideLst>
        <p:guide orient="horz" pos="3748"/>
        <p:guide pos="3840"/>
      </p:guideLst>
    </p:cSldViewPr>
  </p:slideViewPr>
  <p:notesTextViewPr>
    <p:cViewPr>
      <p:scale>
        <a:sx n="175" d="100"/>
        <a:sy n="175" d="100"/>
      </p:scale>
      <p:origin x="0" y="0"/>
    </p:cViewPr>
  </p:notesTextViewPr>
  <p:sorterViewPr>
    <p:cViewPr>
      <p:scale>
        <a:sx n="80" d="100"/>
        <a:sy n="80" d="100"/>
      </p:scale>
      <p:origin x="0" y="0"/>
    </p:cViewPr>
  </p:sorterViewPr>
  <p:notesViewPr>
    <p:cSldViewPr snapToGrid="0">
      <p:cViewPr>
        <p:scale>
          <a:sx n="140" d="100"/>
          <a:sy n="140" d="100"/>
        </p:scale>
        <p:origin x="2550"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microsoft.com/office/2018/10/relationships/authors" Target="author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wat Tobia (CCSMTL)" userId="S::sarwat.tobia.ccsmtl@ssss.gouv.qc.ca::4717bfd1-c3ae-415f-a5bd-3927af9ce998" providerId="AD" clId="Web-{C7E5B75C-BB24-A66F-35AA-7B54FDE68E31}"/>
    <pc:docChg chg="mod">
      <pc:chgData name="Sarwat Tobia (CCSMTL)" userId="S::sarwat.tobia.ccsmtl@ssss.gouv.qc.ca::4717bfd1-c3ae-415f-a5bd-3927af9ce998" providerId="AD" clId="Web-{C7E5B75C-BB24-A66F-35AA-7B54FDE68E31}" dt="2025-05-12T21:45:04.765" v="0" actId="33475"/>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Absence d'anémie</c:v>
                </c:pt>
              </c:strCache>
            </c:strRef>
          </c:tx>
          <c:spPr>
            <a:solidFill>
              <a:srgbClr val="595959"/>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64" b="1"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Absence de maladie chronique</c:v>
                </c:pt>
                <c:pt idx="1">
                  <c:v>IRC</c:v>
                </c:pt>
                <c:pt idx="2">
                  <c:v>ICC</c:v>
                </c:pt>
                <c:pt idx="3">
                  <c:v>IRC et ICC</c:v>
                </c:pt>
              </c:strCache>
            </c:strRef>
          </c:cat>
          <c:val>
            <c:numRef>
              <c:f>Sheet1!$B$2:$B$5</c:f>
              <c:numCache>
                <c:formatCode>General</c:formatCode>
                <c:ptCount val="4"/>
                <c:pt idx="0">
                  <c:v>1</c:v>
                </c:pt>
                <c:pt idx="1">
                  <c:v>1.6</c:v>
                </c:pt>
                <c:pt idx="2">
                  <c:v>2.2999999999999998</c:v>
                </c:pt>
                <c:pt idx="3">
                  <c:v>3.3</c:v>
                </c:pt>
              </c:numCache>
            </c:numRef>
          </c:val>
          <c:extLst>
            <c:ext xmlns:c16="http://schemas.microsoft.com/office/drawing/2014/chart" uri="{C3380CC4-5D6E-409C-BE32-E72D297353CC}">
              <c16:uniqueId val="{00000000-A969-FB4E-A421-1C7CB79886F2}"/>
            </c:ext>
          </c:extLst>
        </c:ser>
        <c:ser>
          <c:idx val="1"/>
          <c:order val="1"/>
          <c:tx>
            <c:strRef>
              <c:f>Sheet1!$C$1</c:f>
              <c:strCache>
                <c:ptCount val="1"/>
                <c:pt idx="0">
                  <c:v>Anémie</c:v>
                </c:pt>
              </c:strCache>
            </c:strRef>
          </c:tx>
          <c:spPr>
            <a:solidFill>
              <a:srgbClr val="AE2326"/>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64" b="1" i="0" u="none" strike="noStrike" kern="1200" baseline="0">
                    <a:solidFill>
                      <a:schemeClr val="tx1">
                        <a:lumMod val="85000"/>
                        <a:lumOff val="1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Absence de maladie chronique</c:v>
                </c:pt>
                <c:pt idx="1">
                  <c:v>IRC</c:v>
                </c:pt>
                <c:pt idx="2">
                  <c:v>ICC</c:v>
                </c:pt>
                <c:pt idx="3">
                  <c:v>IRC et ICC</c:v>
                </c:pt>
              </c:strCache>
            </c:strRef>
          </c:cat>
          <c:val>
            <c:numRef>
              <c:f>Sheet1!$C$2:$C$5</c:f>
              <c:numCache>
                <c:formatCode>General</c:formatCode>
                <c:ptCount val="4"/>
                <c:pt idx="0">
                  <c:v>1.6</c:v>
                </c:pt>
                <c:pt idx="1">
                  <c:v>2.5</c:v>
                </c:pt>
                <c:pt idx="2">
                  <c:v>2.6</c:v>
                </c:pt>
                <c:pt idx="3">
                  <c:v>3.6</c:v>
                </c:pt>
              </c:numCache>
            </c:numRef>
          </c:val>
          <c:extLst>
            <c:ext xmlns:c16="http://schemas.microsoft.com/office/drawing/2014/chart" uri="{C3380CC4-5D6E-409C-BE32-E72D297353CC}">
              <c16:uniqueId val="{00000001-A969-FB4E-A421-1C7CB79886F2}"/>
            </c:ext>
          </c:extLst>
        </c:ser>
        <c:dLbls>
          <c:dLblPos val="outEnd"/>
          <c:showLegendKey val="0"/>
          <c:showVal val="1"/>
          <c:showCatName val="0"/>
          <c:showSerName val="0"/>
          <c:showPercent val="0"/>
          <c:showBubbleSize val="0"/>
        </c:dLbls>
        <c:gapWidth val="500"/>
        <c:overlap val="-100"/>
        <c:axId val="1041407999"/>
        <c:axId val="1041601455"/>
      </c:barChart>
      <c:catAx>
        <c:axId val="10414079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crossAx val="1041601455"/>
        <c:crosses val="autoZero"/>
        <c:auto val="1"/>
        <c:lblAlgn val="ctr"/>
        <c:lblOffset val="100"/>
        <c:noMultiLvlLbl val="0"/>
      </c:catAx>
      <c:valAx>
        <c:axId val="1041601455"/>
        <c:scaling>
          <c:orientation val="minMax"/>
        </c:scaling>
        <c:delete val="1"/>
        <c:axPos val="l"/>
        <c:numFmt formatCode="General" sourceLinked="1"/>
        <c:majorTickMark val="none"/>
        <c:minorTickMark val="none"/>
        <c:tickLblPos val="nextTo"/>
        <c:crossAx val="1041407999"/>
        <c:crosses val="autoZero"/>
        <c:crossBetween val="between"/>
      </c:valAx>
      <c:spPr>
        <a:noFill/>
        <a:ln>
          <a:noFill/>
        </a:ln>
        <a:effectLst/>
      </c:spPr>
    </c:plotArea>
    <c:legend>
      <c:legendPos val="t"/>
      <c:layout>
        <c:manualLayout>
          <c:xMode val="edge"/>
          <c:yMode val="edge"/>
          <c:x val="3.9452775551221432E-2"/>
          <c:y val="0.23612128098713484"/>
          <c:w val="0.17424982424382066"/>
          <c:h val="0.1138432316403381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Fractional absorption</c:v>
                </c:pt>
              </c:strCache>
            </c:strRef>
          </c:tx>
          <c:spPr>
            <a:solidFill>
              <a:srgbClr val="C00000"/>
            </a:solidFill>
            <a:ln w="25400">
              <a:solidFill>
                <a:srgbClr val="595959"/>
              </a:solidFill>
            </a:ln>
            <a:effectLst/>
          </c:spPr>
          <c:invertIfNegative val="0"/>
          <c:cat>
            <c:strRef>
              <c:f>Sheet1!$A$2:$A$3</c:f>
              <c:strCache>
                <c:ptCount val="2"/>
                <c:pt idx="0">
                  <c:v>Consecutive-day dosing (14 d)</c:v>
                </c:pt>
                <c:pt idx="1">
                  <c:v>Alternate-day dosing (28 d)</c:v>
                </c:pt>
              </c:strCache>
            </c:strRef>
          </c:cat>
          <c:val>
            <c:numRef>
              <c:f>Sheet1!$B$2:$B$3</c:f>
              <c:numCache>
                <c:formatCode>General</c:formatCode>
                <c:ptCount val="2"/>
                <c:pt idx="0">
                  <c:v>16.3</c:v>
                </c:pt>
                <c:pt idx="1">
                  <c:v>21.8</c:v>
                </c:pt>
              </c:numCache>
            </c:numRef>
          </c:val>
          <c:extLst>
            <c:ext xmlns:c16="http://schemas.microsoft.com/office/drawing/2014/chart" uri="{C3380CC4-5D6E-409C-BE32-E72D297353CC}">
              <c16:uniqueId val="{00000000-F7BB-5D44-AED5-8AE4BEFC68D5}"/>
            </c:ext>
          </c:extLst>
        </c:ser>
        <c:ser>
          <c:idx val="1"/>
          <c:order val="1"/>
          <c:tx>
            <c:strRef>
              <c:f>Sheet1!$C$1</c:f>
              <c:strCache>
                <c:ptCount val="1"/>
                <c:pt idx="0">
                  <c:v>Total absorption</c:v>
                </c:pt>
              </c:strCache>
            </c:strRef>
          </c:tx>
          <c:spPr>
            <a:solidFill>
              <a:srgbClr val="595959"/>
            </a:solidFill>
            <a:ln w="25400">
              <a:solidFill>
                <a:schemeClr val="tx1"/>
              </a:solidFill>
            </a:ln>
            <a:effectLst/>
          </c:spPr>
          <c:invertIfNegative val="0"/>
          <c:cat>
            <c:strRef>
              <c:f>Sheet1!$A$2:$A$3</c:f>
              <c:strCache>
                <c:ptCount val="2"/>
                <c:pt idx="0">
                  <c:v>Consecutive-day dosing (14 d)</c:v>
                </c:pt>
                <c:pt idx="1">
                  <c:v>Alternate-day dosing (28 d)</c:v>
                </c:pt>
              </c:strCache>
            </c:strRef>
          </c:cat>
          <c:val>
            <c:numRef>
              <c:f>Sheet1!$C$2:$C$3</c:f>
              <c:numCache>
                <c:formatCode>General</c:formatCode>
                <c:ptCount val="2"/>
                <c:pt idx="0">
                  <c:v>131</c:v>
                </c:pt>
                <c:pt idx="1">
                  <c:v>175.3</c:v>
                </c:pt>
              </c:numCache>
            </c:numRef>
          </c:val>
          <c:extLst>
            <c:ext xmlns:c16="http://schemas.microsoft.com/office/drawing/2014/chart" uri="{C3380CC4-5D6E-409C-BE32-E72D297353CC}">
              <c16:uniqueId val="{00000001-F7BB-5D44-AED5-8AE4BEFC68D5}"/>
            </c:ext>
          </c:extLst>
        </c:ser>
        <c:dLbls>
          <c:showLegendKey val="0"/>
          <c:showVal val="0"/>
          <c:showCatName val="0"/>
          <c:showSerName val="0"/>
          <c:showPercent val="0"/>
          <c:showBubbleSize val="0"/>
        </c:dLbls>
        <c:gapWidth val="219"/>
        <c:overlap val="-27"/>
        <c:axId val="234734688"/>
        <c:axId val="233986320"/>
      </c:barChart>
      <c:catAx>
        <c:axId val="234734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33986320"/>
        <c:crosses val="autoZero"/>
        <c:auto val="1"/>
        <c:lblAlgn val="ctr"/>
        <c:lblOffset val="100"/>
        <c:noMultiLvlLbl val="0"/>
      </c:catAx>
      <c:valAx>
        <c:axId val="233986320"/>
        <c:scaling>
          <c:orientation val="minMax"/>
          <c:max val="18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34734688"/>
        <c:crosses val="autoZero"/>
        <c:crossBetween val="between"/>
        <c:majorUnit val="40"/>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1T14:57:00.26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59,'2656'0,"-2398"-14,5-2,-183 17,372-17,-284 4,181 11,-156 3,2783-2,-2952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1T15:13:56.43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2,'410'-2,"467"4,-723 2,258 38,-340-33,1-4,129-6,-72-2,133 3,-231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1T15:14:00.793"/>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0,'3287'0,"-2649"29,10 0,-161-30,-450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21T15:14:04.698"/>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2,'507'-2,"563"5,-399 24,224 2,-252-15,-8 0,204 24,-738-32,535 7,-464-14,-140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F529AD2D-48BB-CA4D-94AC-7971F2B67ECD}" type="datetimeFigureOut">
              <a:rPr lang="en-US" smtClean="0"/>
              <a:t>5/12/2025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80802D72-F3F3-AB48-9057-31F3331BC1C1}" type="slidenum">
              <a:rPr lang="en-US" smtClean="0"/>
              <a:t>‹#›</a:t>
            </a:fld>
            <a:endParaRPr lang="en-US"/>
          </a:p>
        </p:txBody>
      </p:sp>
    </p:spTree>
    <p:extLst>
      <p:ext uri="{BB962C8B-B14F-4D97-AF65-F5344CB8AC3E}">
        <p14:creationId xmlns:p14="http://schemas.microsoft.com/office/powerpoint/2010/main" val="2233205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80802D72-F3F3-AB48-9057-31F3331BC1C1}" type="slidenum">
              <a:rPr lang="en-US" smtClean="0"/>
              <a:t>1</a:t>
            </a:fld>
            <a:endParaRPr lang="en-US"/>
          </a:p>
        </p:txBody>
      </p:sp>
    </p:spTree>
    <p:extLst>
      <p:ext uri="{BB962C8B-B14F-4D97-AF65-F5344CB8AC3E}">
        <p14:creationId xmlns:p14="http://schemas.microsoft.com/office/powerpoint/2010/main" val="2967636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F04538D-AEB3-4DE9-AE3E-EAACB0522A8C}" type="slidenum">
              <a:rPr lang="en-CA" smtClean="0"/>
              <a:t>10</a:t>
            </a:fld>
            <a:endParaRPr lang="en-CA"/>
          </a:p>
        </p:txBody>
      </p:sp>
    </p:spTree>
    <p:extLst>
      <p:ext uri="{BB962C8B-B14F-4D97-AF65-F5344CB8AC3E}">
        <p14:creationId xmlns:p14="http://schemas.microsoft.com/office/powerpoint/2010/main" val="2453105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F04538D-AEB3-4DE9-AE3E-EAACB0522A8C}" type="slidenum">
              <a:rPr lang="en-CA" smtClean="0"/>
              <a:t>11</a:t>
            </a:fld>
            <a:endParaRPr lang="en-CA"/>
          </a:p>
        </p:txBody>
      </p:sp>
    </p:spTree>
    <p:extLst>
      <p:ext uri="{BB962C8B-B14F-4D97-AF65-F5344CB8AC3E}">
        <p14:creationId xmlns:p14="http://schemas.microsoft.com/office/powerpoint/2010/main" val="187202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F04538D-AEB3-4DE9-AE3E-EAACB0522A8C}" type="slidenum">
              <a:rPr lang="en-CA" smtClean="0"/>
              <a:t>12</a:t>
            </a:fld>
            <a:endParaRPr lang="en-CA"/>
          </a:p>
        </p:txBody>
      </p:sp>
    </p:spTree>
    <p:extLst>
      <p:ext uri="{BB962C8B-B14F-4D97-AF65-F5344CB8AC3E}">
        <p14:creationId xmlns:p14="http://schemas.microsoft.com/office/powerpoint/2010/main" val="3726135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0802D72-F3F3-AB48-9057-31F3331BC1C1}" type="slidenum">
              <a:rPr lang="en-US" smtClean="0"/>
              <a:t>14</a:t>
            </a:fld>
            <a:endParaRPr lang="en-US"/>
          </a:p>
        </p:txBody>
      </p:sp>
    </p:spTree>
    <p:extLst>
      <p:ext uri="{BB962C8B-B14F-4D97-AF65-F5344CB8AC3E}">
        <p14:creationId xmlns:p14="http://schemas.microsoft.com/office/powerpoint/2010/main" val="3680908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fr-CA" sz="1300" dirty="0">
                <a:latin typeface="Arial" panose="020B0604020202020204" pitchFamily="34" charset="0"/>
                <a:cs typeface="Arial" panose="020B0604020202020204" pitchFamily="34" charset="0"/>
              </a:rPr>
              <a:t>Il y a d’importants recoupements entre les symptômes de la dépression énumérés dans le DSM-5 et les symptômes de la carence en fer. </a:t>
            </a:r>
          </a:p>
          <a:p>
            <a:pPr defTabSz="966612">
              <a:defRPr/>
            </a:pPr>
            <a:endParaRPr lang="fr-CA" sz="1300" dirty="0">
              <a:latin typeface="Arial" panose="020B0604020202020204" pitchFamily="34" charset="0"/>
              <a:cs typeface="Arial" panose="020B0604020202020204" pitchFamily="34" charset="0"/>
            </a:endParaRPr>
          </a:p>
          <a:p>
            <a:r>
              <a:rPr lang="fr-CA" dirty="0">
                <a:cs typeface="Calibri"/>
              </a:rPr>
              <a:t>Référence :</a:t>
            </a:r>
          </a:p>
          <a:p>
            <a:r>
              <a:rPr lang="fr-CA" dirty="0"/>
              <a:t>American </a:t>
            </a:r>
            <a:r>
              <a:rPr lang="fr-CA" dirty="0" err="1"/>
              <a:t>Psychiatric</a:t>
            </a:r>
            <a:r>
              <a:rPr lang="fr-CA" dirty="0"/>
              <a:t> Association. </a:t>
            </a:r>
            <a:r>
              <a:rPr lang="fr-CA" i="1" dirty="0"/>
              <a:t>Manuel diagnostique et statistique des troubles mentaux</a:t>
            </a:r>
            <a:r>
              <a:rPr lang="fr-CA" dirty="0"/>
              <a:t>, 5</a:t>
            </a:r>
            <a:r>
              <a:rPr lang="fr-CA" baseline="30000" dirty="0"/>
              <a:t>e</a:t>
            </a:r>
            <a:r>
              <a:rPr lang="fr-CA" dirty="0"/>
              <a:t> éd. American </a:t>
            </a:r>
            <a:r>
              <a:rPr lang="fr-CA" dirty="0" err="1"/>
              <a:t>Psychiatric</a:t>
            </a:r>
            <a:r>
              <a:rPr lang="fr-CA" dirty="0"/>
              <a:t> </a:t>
            </a:r>
            <a:r>
              <a:rPr lang="fr-CA" dirty="0" err="1"/>
              <a:t>Publishing</a:t>
            </a:r>
            <a:r>
              <a:rPr lang="fr-CA" dirty="0"/>
              <a:t>, 2013. </a:t>
            </a:r>
          </a:p>
          <a:p>
            <a:pPr defTabSz="966612">
              <a:defRPr/>
            </a:pPr>
            <a:endParaRPr lang="fr-CA" dirty="0"/>
          </a:p>
        </p:txBody>
      </p:sp>
      <p:sp>
        <p:nvSpPr>
          <p:cNvPr id="4" name="Slide Number Placeholder 3"/>
          <p:cNvSpPr>
            <a:spLocks noGrp="1"/>
          </p:cNvSpPr>
          <p:nvPr>
            <p:ph type="sldNum" sz="quarter" idx="5"/>
          </p:nvPr>
        </p:nvSpPr>
        <p:spPr/>
        <p:txBody>
          <a:bodyPr/>
          <a:lstStyle/>
          <a:p>
            <a:fld id="{80802D72-F3F3-AB48-9057-31F3331BC1C1}" type="slidenum">
              <a:rPr lang="en-US" smtClean="0"/>
              <a:t>17</a:t>
            </a:fld>
            <a:endParaRPr lang="en-US"/>
          </a:p>
        </p:txBody>
      </p:sp>
    </p:spTree>
    <p:extLst>
      <p:ext uri="{BB962C8B-B14F-4D97-AF65-F5344CB8AC3E}">
        <p14:creationId xmlns:p14="http://schemas.microsoft.com/office/powerpoint/2010/main" val="2801030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2747"/>
            <a:r>
              <a:rPr lang="fr-CA" altLang="en-US" noProof="0" dirty="0">
                <a:solidFill>
                  <a:srgbClr val="000000"/>
                </a:solidFill>
                <a:cs typeface="Lucida Grande" charset="0"/>
                <a:sym typeface="Lucida Grande" charset="0"/>
              </a:rPr>
              <a:t>Ces données ont été recueillies auprès d’une cohorte de 1 136 201 patients inscrits dans la base de données de Medicare (régime d’assurance-maladie des États-Unis). Pour les besoins de l’analyse, les investigateurs ont défini des sous-groupes de patients atteints d’insuffisance cardiaque chronique (ICC), d’insuffisance rénale chronique (IRC) et d’anémie, et ils ont examiné les données de ces patients sur une période de plus de 2 ans (1996-1997). Les patients atteints d’insuffisance rénale terminale (IRT) ont été exclus de l’analyse.</a:t>
            </a:r>
          </a:p>
          <a:p>
            <a:pPr marL="42747"/>
            <a:r>
              <a:rPr lang="fr-CA" altLang="en-US" noProof="0" dirty="0">
                <a:solidFill>
                  <a:srgbClr val="000000"/>
                </a:solidFill>
                <a:cs typeface="Lucida Grande" charset="0"/>
                <a:sym typeface="Lucida Grande" charset="0"/>
              </a:rPr>
              <a:t>Le taux annuel de mortalité des patients exempts d’ICC, d’IRC ou d’anémie était de 4 %. L’anémie a été associée à elle seule à un taux annuel de mortalité de 8 %, soit l’équivalent de celui associé à l’IRC en l’absence d’anémie (8 %).</a:t>
            </a:r>
          </a:p>
          <a:p>
            <a:pPr marL="42747"/>
            <a:r>
              <a:rPr lang="fr-CA" altLang="en-US" noProof="0" dirty="0">
                <a:solidFill>
                  <a:srgbClr val="000000"/>
                </a:solidFill>
                <a:cs typeface="Lucida Grande" charset="0"/>
                <a:sym typeface="Lucida Grande" charset="0"/>
              </a:rPr>
              <a:t>Comme l’illustre ce graphique, l’anémie accroît le risque de décès associé à chacune des maladies chroniques considérées, comparativement à l’absence d’anémie.</a:t>
            </a:r>
          </a:p>
          <a:p>
            <a:pPr marL="42747"/>
            <a:endParaRPr lang="fr-CA" altLang="en-US" noProof="0" dirty="0">
              <a:solidFill>
                <a:srgbClr val="000000"/>
              </a:solidFill>
              <a:cs typeface="Lucida Grande" charset="0"/>
              <a:sym typeface="Lucida Grande" charset="0"/>
            </a:endParaRPr>
          </a:p>
          <a:p>
            <a:pPr marL="42747"/>
            <a:r>
              <a:rPr lang="fr-CA" altLang="en-US" noProof="0" dirty="0">
                <a:solidFill>
                  <a:srgbClr val="000000"/>
                </a:solidFill>
                <a:cs typeface="Lucida Grande" charset="0"/>
                <a:sym typeface="Lucida Grande" charset="0"/>
              </a:rPr>
              <a:t>Référence :</a:t>
            </a:r>
          </a:p>
          <a:p>
            <a:pPr marL="42747">
              <a:defRPr/>
            </a:pPr>
            <a:r>
              <a:rPr lang="en-US" dirty="0"/>
              <a:t>Herzog CA, Muster HA, Li S, </a:t>
            </a:r>
            <a:r>
              <a:rPr lang="en-US" i="1" dirty="0"/>
              <a:t>et al</a:t>
            </a:r>
            <a:r>
              <a:rPr lang="en-US" dirty="0"/>
              <a:t>. Impact of congestive heart failure, chronic kidney disease, and anemia on survival in the Medicare population. </a:t>
            </a:r>
            <a:r>
              <a:rPr lang="en-US" i="1" dirty="0"/>
              <a:t>J Card Fail.</a:t>
            </a:r>
            <a:r>
              <a:rPr lang="en-US" dirty="0"/>
              <a:t> 2004;10(6):467-72.</a:t>
            </a:r>
            <a:endParaRPr lang="en-US" altLang="en-US" dirty="0">
              <a:solidFill>
                <a:srgbClr val="000000"/>
              </a:solidFill>
              <a:cs typeface="Lucida Grande" charset="0"/>
              <a:sym typeface="Lucida Grande" charset="0"/>
            </a:endParaRPr>
          </a:p>
          <a:p>
            <a:pPr marL="42747"/>
            <a:endParaRPr lang="en-US" altLang="en-US" dirty="0">
              <a:solidFill>
                <a:srgbClr val="000000"/>
              </a:solidFill>
              <a:cs typeface="Lucida Grande" charset="0"/>
              <a:sym typeface="Lucida Grande" charset="0"/>
            </a:endParaRPr>
          </a:p>
        </p:txBody>
      </p:sp>
      <p:sp>
        <p:nvSpPr>
          <p:cNvPr id="4" name="Slide Number Placeholder 3"/>
          <p:cNvSpPr>
            <a:spLocks noGrp="1"/>
          </p:cNvSpPr>
          <p:nvPr>
            <p:ph type="sldNum" sz="quarter" idx="5"/>
          </p:nvPr>
        </p:nvSpPr>
        <p:spPr/>
        <p:txBody>
          <a:bodyPr/>
          <a:lstStyle/>
          <a:p>
            <a:fld id="{80802D72-F3F3-AB48-9057-31F3331BC1C1}" type="slidenum">
              <a:rPr lang="en-US" smtClean="0"/>
              <a:t>18</a:t>
            </a:fld>
            <a:endParaRPr lang="en-US"/>
          </a:p>
        </p:txBody>
      </p:sp>
    </p:spTree>
    <p:extLst>
      <p:ext uri="{BB962C8B-B14F-4D97-AF65-F5344CB8AC3E}">
        <p14:creationId xmlns:p14="http://schemas.microsoft.com/office/powerpoint/2010/main" val="1364082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L’étude dont il est question ici portait sur l’association entre l’anémie et la survie ainsi qu’entre l’anémie et la QVLS.</a:t>
            </a:r>
          </a:p>
          <a:p>
            <a:endParaRPr lang="fr-CA" dirty="0"/>
          </a:p>
          <a:p>
            <a:r>
              <a:rPr lang="fr-CA" dirty="0"/>
              <a:t>Les investigateurs ont étudié les données de 138 670 sujets qui ont participé à l’étude de cohorte </a:t>
            </a:r>
            <a:r>
              <a:rPr lang="fr-CA" dirty="0" err="1"/>
              <a:t>LifeLines</a:t>
            </a:r>
            <a:r>
              <a:rPr lang="fr-CA" dirty="0"/>
              <a:t>. Pour ces patients, on disposait de réponses à des questionnaires sur la qualité de vie et de données sur les taux d’hémoglobine. </a:t>
            </a:r>
            <a:r>
              <a:rPr lang="fr-CA" dirty="0" err="1"/>
              <a:t>LifeLines</a:t>
            </a:r>
            <a:r>
              <a:rPr lang="fr-CA" dirty="0"/>
              <a:t> est une étude populationnelle, multidisciplinaire, prospective, à modalités uniques couvrant trois générations, qui porte sur la santé et les comportements liés à la santé d’habitants du nord des Pays-Bas. Il a été démontré que la cohorte de l’étude </a:t>
            </a:r>
            <a:r>
              <a:rPr lang="fr-CA" dirty="0" err="1"/>
              <a:t>LifeLines</a:t>
            </a:r>
            <a:r>
              <a:rPr lang="fr-CA" dirty="0"/>
              <a:t> était représentative de la population de cette région.</a:t>
            </a:r>
          </a:p>
          <a:p>
            <a:endParaRPr lang="fr-CA" dirty="0"/>
          </a:p>
          <a:p>
            <a:r>
              <a:rPr lang="fr-CA" dirty="0"/>
              <a:t>La QVLS a été mesurée au moyen du questionnaire abrégé sur l’état de santé de RAND (</a:t>
            </a:r>
            <a:r>
              <a:rPr lang="fr-CA" i="1" dirty="0"/>
              <a:t>RAND 36-Item </a:t>
            </a:r>
            <a:r>
              <a:rPr lang="fr-CA" i="1" dirty="0" err="1"/>
              <a:t>Health</a:t>
            </a:r>
            <a:r>
              <a:rPr lang="fr-CA" i="1" dirty="0"/>
              <a:t> Survey</a:t>
            </a:r>
            <a:r>
              <a:rPr lang="fr-CA" dirty="0"/>
              <a:t>). Étant donné que les scores attribués à la QVLS ne suivent pas une distribution normale, on a défini pour chaque sous-groupe une valeur seuil variable selon l’âge et selon le sexe qui correspondait au 25</a:t>
            </a:r>
            <a:r>
              <a:rPr lang="fr-CA" baseline="30000" dirty="0"/>
              <a:t>e</a:t>
            </a:r>
            <a:r>
              <a:rPr lang="fr-CA" dirty="0"/>
              <a:t> centile des sujets non anémiques de la population de l’étude </a:t>
            </a:r>
            <a:r>
              <a:rPr lang="fr-CA" dirty="0" err="1"/>
              <a:t>LifeLines</a:t>
            </a:r>
            <a:r>
              <a:rPr lang="fr-CA" dirty="0"/>
              <a:t>. On considérait que le score était anormalement faible s’il était inférieur au 25</a:t>
            </a:r>
            <a:r>
              <a:rPr lang="fr-CA" baseline="30000" dirty="0"/>
              <a:t>e</a:t>
            </a:r>
            <a:r>
              <a:rPr lang="fr-CA" dirty="0"/>
              <a:t> centile dans un sous-groupe donné.</a:t>
            </a:r>
          </a:p>
          <a:p>
            <a:endParaRPr lang="fr-CA" dirty="0"/>
          </a:p>
          <a:p>
            <a:r>
              <a:rPr lang="fr-CA" dirty="0"/>
              <a:t>Conformément aux critères établis par l’Organisation mondiale de la Santé, on définissait l’anémie comme un taux d’hémoglobine &lt; 13,0 g/</a:t>
            </a:r>
            <a:r>
              <a:rPr lang="fr-CA" dirty="0" err="1"/>
              <a:t>dL</a:t>
            </a:r>
            <a:r>
              <a:rPr lang="fr-CA" dirty="0"/>
              <a:t> (8,0 </a:t>
            </a:r>
            <a:r>
              <a:rPr lang="fr-CA" dirty="0" err="1"/>
              <a:t>mmol</a:t>
            </a:r>
            <a:r>
              <a:rPr lang="fr-CA" dirty="0"/>
              <a:t>/L) chez les hommes et &lt; 12,0 g/</a:t>
            </a:r>
            <a:r>
              <a:rPr lang="fr-CA" dirty="0" err="1"/>
              <a:t>dL</a:t>
            </a:r>
            <a:r>
              <a:rPr lang="fr-CA" dirty="0"/>
              <a:t> (7,5 </a:t>
            </a:r>
            <a:r>
              <a:rPr lang="fr-CA" dirty="0" err="1"/>
              <a:t>mmol</a:t>
            </a:r>
            <a:r>
              <a:rPr lang="fr-CA" dirty="0"/>
              <a:t>/L) chez les femmes non enceintes.</a:t>
            </a:r>
          </a:p>
        </p:txBody>
      </p:sp>
      <p:sp>
        <p:nvSpPr>
          <p:cNvPr id="4" name="Slide Number Placeholder 3"/>
          <p:cNvSpPr>
            <a:spLocks noGrp="1"/>
          </p:cNvSpPr>
          <p:nvPr>
            <p:ph type="sldNum" sz="quarter" idx="5"/>
          </p:nvPr>
        </p:nvSpPr>
        <p:spPr/>
        <p:txBody>
          <a:bodyPr/>
          <a:lstStyle/>
          <a:p>
            <a:fld id="{80802D72-F3F3-AB48-9057-31F3331BC1C1}" type="slidenum">
              <a:rPr lang="en-US" smtClean="0"/>
              <a:t>19</a:t>
            </a:fld>
            <a:endParaRPr lang="en-US"/>
          </a:p>
        </p:txBody>
      </p:sp>
    </p:spTree>
    <p:extLst>
      <p:ext uri="{BB962C8B-B14F-4D97-AF65-F5344CB8AC3E}">
        <p14:creationId xmlns:p14="http://schemas.microsoft.com/office/powerpoint/2010/main" val="619128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0802D72-F3F3-AB48-9057-31F3331BC1C1}" type="slidenum">
              <a:rPr lang="en-US" smtClean="0"/>
              <a:t>20</a:t>
            </a:fld>
            <a:endParaRPr lang="en-US"/>
          </a:p>
        </p:txBody>
      </p:sp>
    </p:spTree>
    <p:extLst>
      <p:ext uri="{BB962C8B-B14F-4D97-AF65-F5344CB8AC3E}">
        <p14:creationId xmlns:p14="http://schemas.microsoft.com/office/powerpoint/2010/main" val="4248318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Références : </a:t>
            </a:r>
          </a:p>
          <a:p>
            <a:endParaRPr lang="fr-CA" dirty="0"/>
          </a:p>
          <a:p>
            <a:r>
              <a:rPr lang="fr-CA" dirty="0"/>
              <a:t>1. Johnson-</a:t>
            </a:r>
            <a:r>
              <a:rPr lang="fr-CA" dirty="0" err="1"/>
              <a:t>Wimbley</a:t>
            </a:r>
            <a:r>
              <a:rPr lang="fr-CA" dirty="0"/>
              <a:t> TD, Graham DY. </a:t>
            </a:r>
            <a:r>
              <a:rPr lang="fr-CA" dirty="0" err="1"/>
              <a:t>Diagnosis</a:t>
            </a:r>
            <a:r>
              <a:rPr lang="fr-CA" dirty="0"/>
              <a:t> and management of </a:t>
            </a:r>
            <a:r>
              <a:rPr lang="fr-CA" dirty="0" err="1"/>
              <a:t>iron</a:t>
            </a:r>
            <a:r>
              <a:rPr lang="fr-CA" dirty="0"/>
              <a:t> </a:t>
            </a:r>
            <a:r>
              <a:rPr lang="fr-CA" dirty="0" err="1"/>
              <a:t>deficiency</a:t>
            </a:r>
            <a:r>
              <a:rPr lang="fr-CA" dirty="0"/>
              <a:t> </a:t>
            </a:r>
            <a:r>
              <a:rPr lang="fr-CA" dirty="0" err="1"/>
              <a:t>anemia</a:t>
            </a:r>
            <a:r>
              <a:rPr lang="fr-CA" dirty="0"/>
              <a:t> in the 21</a:t>
            </a:r>
            <a:r>
              <a:rPr lang="fr-CA" baseline="30000" dirty="0"/>
              <a:t>st</a:t>
            </a:r>
            <a:r>
              <a:rPr lang="fr-CA" dirty="0"/>
              <a:t> century. </a:t>
            </a:r>
            <a:r>
              <a:rPr lang="fr-CA" i="1" dirty="0" err="1"/>
              <a:t>Ther</a:t>
            </a:r>
            <a:r>
              <a:rPr lang="fr-CA" i="1" dirty="0"/>
              <a:t> Adv </a:t>
            </a:r>
            <a:r>
              <a:rPr lang="fr-CA" i="1" dirty="0" err="1"/>
              <a:t>Gastroenterol</a:t>
            </a:r>
            <a:r>
              <a:rPr lang="fr-CA" i="1" dirty="0"/>
              <a:t>. </a:t>
            </a:r>
            <a:r>
              <a:rPr lang="fr-CA" dirty="0"/>
              <a:t>2011;4(3):177-84.</a:t>
            </a:r>
          </a:p>
          <a:p>
            <a:endParaRPr lang="fr-CA" dirty="0"/>
          </a:p>
          <a:p>
            <a:r>
              <a:rPr lang="fr-CA" dirty="0"/>
              <a:t>2. Organisation mondiale de la Santé. </a:t>
            </a:r>
            <a:r>
              <a:rPr lang="fr-CA" dirty="0" err="1"/>
              <a:t>Iron</a:t>
            </a:r>
            <a:r>
              <a:rPr lang="fr-CA" dirty="0"/>
              <a:t> </a:t>
            </a:r>
            <a:r>
              <a:rPr lang="fr-CA" dirty="0" err="1"/>
              <a:t>deficiency</a:t>
            </a:r>
            <a:r>
              <a:rPr lang="fr-CA" dirty="0"/>
              <a:t> </a:t>
            </a:r>
            <a:r>
              <a:rPr lang="fr-CA" dirty="0" err="1"/>
              <a:t>anaemia</a:t>
            </a:r>
            <a:r>
              <a:rPr lang="fr-CA" dirty="0"/>
              <a:t>: </a:t>
            </a:r>
            <a:r>
              <a:rPr lang="fr-CA" dirty="0" err="1"/>
              <a:t>Assessment</a:t>
            </a:r>
            <a:r>
              <a:rPr lang="fr-CA" dirty="0"/>
              <a:t>, </a:t>
            </a:r>
            <a:r>
              <a:rPr lang="fr-CA" dirty="0" err="1"/>
              <a:t>prevention</a:t>
            </a:r>
            <a:r>
              <a:rPr lang="fr-CA" dirty="0"/>
              <a:t> and control: A guide for programme managers. 2001. Disponible au http://www.who.int/nutrition/publications/micronutrients/anaemia_iron_deficiency/WHO_NHD_01.3/en/. Consulté en août 2020.</a:t>
            </a:r>
          </a:p>
        </p:txBody>
      </p:sp>
      <p:sp>
        <p:nvSpPr>
          <p:cNvPr id="4" name="Slide Number Placeholder 3"/>
          <p:cNvSpPr>
            <a:spLocks noGrp="1"/>
          </p:cNvSpPr>
          <p:nvPr>
            <p:ph type="sldNum" sz="quarter" idx="5"/>
          </p:nvPr>
        </p:nvSpPr>
        <p:spPr/>
        <p:txBody>
          <a:bodyPr/>
          <a:lstStyle/>
          <a:p>
            <a:fld id="{80802D72-F3F3-AB48-9057-31F3331BC1C1}" type="slidenum">
              <a:rPr lang="en-US" smtClean="0"/>
              <a:t>21</a:t>
            </a:fld>
            <a:endParaRPr lang="en-US"/>
          </a:p>
        </p:txBody>
      </p:sp>
    </p:spTree>
    <p:extLst>
      <p:ext uri="{BB962C8B-B14F-4D97-AF65-F5344CB8AC3E}">
        <p14:creationId xmlns:p14="http://schemas.microsoft.com/office/powerpoint/2010/main" val="2761009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6022249" cy="3780473"/>
          </a:xfrm>
        </p:spPr>
        <p:txBody>
          <a:bodyPr/>
          <a:lstStyle/>
          <a:p>
            <a:pPr eaLnBrk="1" hangingPunct="1">
              <a:lnSpc>
                <a:spcPct val="90000"/>
              </a:lnSpc>
            </a:pPr>
            <a:r>
              <a:rPr lang="fr-CA" sz="1000" b="0" i="0" noProof="0" dirty="0">
                <a:solidFill>
                  <a:srgbClr val="222222"/>
                </a:solidFill>
                <a:effectLst/>
              </a:rPr>
              <a:t>Les réserves de fer du corps humain s’élèvent à environ 3,5 g. La majeure partie du fer présent dans l’organisme se trouve dans l’hémoglobine des globules rouges (</a:t>
            </a:r>
            <a:r>
              <a:rPr lang="fr-CA" sz="1000" noProof="0" dirty="0">
                <a:sym typeface="Symbol" pitchFamily="2" charset="2"/>
              </a:rPr>
              <a:t> </a:t>
            </a:r>
            <a:r>
              <a:rPr lang="fr-CA" sz="1000" b="0" i="0" noProof="0" dirty="0">
                <a:solidFill>
                  <a:srgbClr val="222222"/>
                </a:solidFill>
                <a:effectLst/>
              </a:rPr>
              <a:t>2000 mg), et à peu près 10 %, dans les fibres musculaires (plus précisément, dans la myoglobine) et dans d’autres tissus (plus précisément, dans des enzymes et dans des cytochromes; </a:t>
            </a:r>
            <a:r>
              <a:rPr lang="fr-CA" sz="1000" noProof="0" dirty="0">
                <a:sym typeface="Symbol" pitchFamily="2" charset="2"/>
              </a:rPr>
              <a:t> </a:t>
            </a:r>
            <a:r>
              <a:rPr lang="fr-CA" sz="1000" b="0" i="0" noProof="0" dirty="0">
                <a:solidFill>
                  <a:srgbClr val="222222"/>
                </a:solidFill>
                <a:effectLst/>
              </a:rPr>
              <a:t>350 mg). Le reste est mis en réserve dans le foie (</a:t>
            </a:r>
            <a:r>
              <a:rPr lang="fr-CA" sz="1000" noProof="0" dirty="0">
                <a:sym typeface="Symbol" pitchFamily="2" charset="2"/>
              </a:rPr>
              <a:t> </a:t>
            </a:r>
            <a:r>
              <a:rPr lang="fr-CA" sz="1000" b="0" i="0" noProof="0" dirty="0">
                <a:solidFill>
                  <a:srgbClr val="222222"/>
                </a:solidFill>
                <a:effectLst/>
                <a:sym typeface="Symbol" pitchFamily="2" charset="2"/>
              </a:rPr>
              <a:t>1</a:t>
            </a:r>
            <a:r>
              <a:rPr lang="fr-CA" sz="1000" b="0" i="0" noProof="0" dirty="0">
                <a:solidFill>
                  <a:srgbClr val="222222"/>
                </a:solidFill>
                <a:effectLst/>
              </a:rPr>
              <a:t>000 mg), dans les macrophages du système réticulo-endothélial (</a:t>
            </a:r>
            <a:r>
              <a:rPr lang="fr-CA" sz="1000" noProof="0" dirty="0">
                <a:sym typeface="Symbol" pitchFamily="2" charset="2"/>
              </a:rPr>
              <a:t> </a:t>
            </a:r>
            <a:r>
              <a:rPr lang="fr-CA" sz="1000" b="0" i="0" noProof="0" dirty="0">
                <a:solidFill>
                  <a:srgbClr val="222222"/>
                </a:solidFill>
                <a:effectLst/>
              </a:rPr>
              <a:t>600 mg) et dans la moelle osseuse (</a:t>
            </a:r>
            <a:r>
              <a:rPr lang="fr-CA" sz="1000" noProof="0" dirty="0">
                <a:sym typeface="Symbol" pitchFamily="2" charset="2"/>
              </a:rPr>
              <a:t> </a:t>
            </a:r>
            <a:r>
              <a:rPr lang="fr-CA" sz="1000" b="0" i="0" noProof="0" dirty="0">
                <a:solidFill>
                  <a:srgbClr val="222222"/>
                </a:solidFill>
                <a:effectLst/>
              </a:rPr>
              <a:t>300 mg).</a:t>
            </a:r>
            <a:endParaRPr lang="fr-CA" sz="1000" baseline="30000" noProof="0" dirty="0">
              <a:solidFill>
                <a:srgbClr val="006699"/>
              </a:solidFill>
            </a:endParaRPr>
          </a:p>
          <a:p>
            <a:pPr eaLnBrk="1" hangingPunct="1">
              <a:lnSpc>
                <a:spcPct val="90000"/>
              </a:lnSpc>
            </a:pPr>
            <a:endParaRPr lang="fr-CA" sz="1000" b="0" i="0" noProof="0" dirty="0">
              <a:solidFill>
                <a:srgbClr val="222222"/>
              </a:solidFill>
              <a:effectLst/>
            </a:endParaRPr>
          </a:p>
          <a:p>
            <a:pPr eaLnBrk="1" hangingPunct="1">
              <a:lnSpc>
                <a:spcPct val="90000"/>
              </a:lnSpc>
            </a:pPr>
            <a:r>
              <a:rPr lang="fr-CA" sz="1000" b="0" i="0" noProof="0" dirty="0">
                <a:solidFill>
                  <a:srgbClr val="222222"/>
                </a:solidFill>
                <a:effectLst/>
              </a:rPr>
              <a:t>L’absorption du fer par le tube digestif est le seul mécanisme de régulation de l’homéostasie du fer.</a:t>
            </a:r>
            <a:endParaRPr lang="fr-CA" altLang="en-US" sz="1000" noProof="0" dirty="0"/>
          </a:p>
          <a:p>
            <a:pPr eaLnBrk="1" hangingPunct="1">
              <a:lnSpc>
                <a:spcPct val="90000"/>
              </a:lnSpc>
            </a:pPr>
            <a:endParaRPr lang="fr-CA" altLang="en-US" sz="1000" noProof="0" dirty="0"/>
          </a:p>
          <a:p>
            <a:pPr eaLnBrk="1" hangingPunct="1">
              <a:lnSpc>
                <a:spcPct val="90000"/>
              </a:lnSpc>
            </a:pPr>
            <a:r>
              <a:rPr lang="fr-CA" altLang="en-US" sz="1000" noProof="0" dirty="0"/>
              <a:t>Références :</a:t>
            </a:r>
          </a:p>
          <a:p>
            <a:pPr>
              <a:lnSpc>
                <a:spcPct val="90000"/>
              </a:lnSpc>
              <a:defRPr/>
            </a:pPr>
            <a:r>
              <a:rPr lang="en-GB" altLang="en-US" sz="1000" dirty="0">
                <a:cs typeface="Arial" panose="020B0604020202020204" pitchFamily="34" charset="0"/>
              </a:rPr>
              <a:t>Stein J, Hartmann F, </a:t>
            </a:r>
            <a:r>
              <a:rPr lang="en-GB" altLang="en-US" sz="1000" dirty="0" err="1">
                <a:cs typeface="Arial" panose="020B0604020202020204" pitchFamily="34" charset="0"/>
              </a:rPr>
              <a:t>Dignass</a:t>
            </a:r>
            <a:r>
              <a:rPr lang="en-GB" altLang="en-US" sz="1000" dirty="0">
                <a:cs typeface="Arial" panose="020B0604020202020204" pitchFamily="34" charset="0"/>
              </a:rPr>
              <a:t> AU. Diagnosis and management of iron deficiency </a:t>
            </a:r>
            <a:r>
              <a:rPr lang="en-GB" altLang="en-US" sz="1000" dirty="0" err="1">
                <a:cs typeface="Arial" panose="020B0604020202020204" pitchFamily="34" charset="0"/>
              </a:rPr>
              <a:t>anemia</a:t>
            </a:r>
            <a:r>
              <a:rPr lang="en-GB" altLang="en-US" sz="1000" dirty="0">
                <a:cs typeface="Arial" panose="020B0604020202020204" pitchFamily="34" charset="0"/>
              </a:rPr>
              <a:t> in patients with IBD. </a:t>
            </a:r>
            <a:r>
              <a:rPr lang="en-GB" altLang="en-US" sz="1000" i="1" dirty="0">
                <a:cs typeface="Arial" panose="020B0604020202020204" pitchFamily="34" charset="0"/>
              </a:rPr>
              <a:t>Nat Rev Gastroenterol Hepatol</a:t>
            </a:r>
            <a:r>
              <a:rPr lang="en-GB" altLang="en-US" sz="1000" dirty="0">
                <a:cs typeface="Arial" panose="020B0604020202020204" pitchFamily="34" charset="0"/>
              </a:rPr>
              <a:t>. 2010;7(11):599-610.</a:t>
            </a:r>
          </a:p>
          <a:p>
            <a:pPr defTabSz="966529">
              <a:lnSpc>
                <a:spcPct val="90000"/>
              </a:lnSpc>
              <a:defRPr/>
            </a:pPr>
            <a:r>
              <a:rPr lang="fr-CA" sz="1000" dirty="0"/>
              <a:t>Dev S, </a:t>
            </a:r>
            <a:r>
              <a:rPr lang="fr-CA" sz="1000" dirty="0" err="1"/>
              <a:t>Babitt</a:t>
            </a:r>
            <a:r>
              <a:rPr lang="fr-CA" sz="1000" dirty="0"/>
              <a:t> JL. </a:t>
            </a:r>
            <a:r>
              <a:rPr lang="fr-CA" sz="1000" dirty="0" err="1"/>
              <a:t>Overview</a:t>
            </a:r>
            <a:r>
              <a:rPr lang="fr-CA" sz="1000" dirty="0"/>
              <a:t> of </a:t>
            </a:r>
            <a:r>
              <a:rPr lang="fr-CA" sz="1000" dirty="0" err="1"/>
              <a:t>iron</a:t>
            </a:r>
            <a:r>
              <a:rPr lang="fr-CA" sz="1000" dirty="0"/>
              <a:t> </a:t>
            </a:r>
            <a:r>
              <a:rPr lang="fr-CA" sz="1000" dirty="0" err="1"/>
              <a:t>metabolism</a:t>
            </a:r>
            <a:r>
              <a:rPr lang="fr-CA" sz="1000" dirty="0"/>
              <a:t> in </a:t>
            </a:r>
            <a:r>
              <a:rPr lang="fr-CA" sz="1000" dirty="0" err="1"/>
              <a:t>health</a:t>
            </a:r>
            <a:r>
              <a:rPr lang="fr-CA" sz="1000" dirty="0"/>
              <a:t> and </a:t>
            </a:r>
            <a:r>
              <a:rPr lang="fr-CA" sz="1000" dirty="0" err="1"/>
              <a:t>disease</a:t>
            </a:r>
            <a:r>
              <a:rPr lang="fr-CA" sz="1000" dirty="0"/>
              <a:t>. </a:t>
            </a:r>
            <a:r>
              <a:rPr lang="fr-CA" sz="1000" i="1" dirty="0" err="1"/>
              <a:t>Hemodial</a:t>
            </a:r>
            <a:r>
              <a:rPr lang="fr-CA" sz="1000" i="1" dirty="0"/>
              <a:t> Int</a:t>
            </a:r>
            <a:r>
              <a:rPr lang="fr-CA" sz="1000" dirty="0"/>
              <a:t>. 2017;21 </a:t>
            </a:r>
            <a:r>
              <a:rPr lang="fr-CA" sz="1000" dirty="0" err="1"/>
              <a:t>Suppl</a:t>
            </a:r>
            <a:r>
              <a:rPr lang="fr-CA" sz="1000" dirty="0"/>
              <a:t> 1(</a:t>
            </a:r>
            <a:r>
              <a:rPr lang="fr-CA" sz="1000" dirty="0" err="1"/>
              <a:t>Suppl</a:t>
            </a:r>
            <a:r>
              <a:rPr lang="fr-CA" sz="1000" dirty="0"/>
              <a:t> 1):S6-S20. </a:t>
            </a:r>
            <a:endParaRPr lang="en-US" sz="800" dirty="0"/>
          </a:p>
        </p:txBody>
      </p:sp>
      <p:sp>
        <p:nvSpPr>
          <p:cNvPr id="4" name="Slide Number Placeholder 3"/>
          <p:cNvSpPr>
            <a:spLocks noGrp="1"/>
          </p:cNvSpPr>
          <p:nvPr>
            <p:ph type="sldNum" sz="quarter" idx="5"/>
          </p:nvPr>
        </p:nvSpPr>
        <p:spPr/>
        <p:txBody>
          <a:bodyPr/>
          <a:lstStyle/>
          <a:p>
            <a:fld id="{80802D72-F3F3-AB48-9057-31F3331BC1C1}" type="slidenum">
              <a:rPr lang="en-US" smtClean="0"/>
              <a:t>22</a:t>
            </a:fld>
            <a:endParaRPr lang="en-US"/>
          </a:p>
        </p:txBody>
      </p:sp>
    </p:spTree>
    <p:extLst>
      <p:ext uri="{BB962C8B-B14F-4D97-AF65-F5344CB8AC3E}">
        <p14:creationId xmlns:p14="http://schemas.microsoft.com/office/powerpoint/2010/main" val="3888449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529" rtl="0" eaLnBrk="1" fontAlgn="auto" latinLnBrk="0" hangingPunct="1">
              <a:lnSpc>
                <a:spcPct val="100000"/>
              </a:lnSpc>
              <a:spcBef>
                <a:spcPts val="0"/>
              </a:spcBef>
              <a:spcAft>
                <a:spcPts val="0"/>
              </a:spcAft>
              <a:buClrTx/>
              <a:buSzTx/>
              <a:buFontTx/>
              <a:buNone/>
              <a:tabLst/>
              <a:defRPr/>
            </a:pPr>
            <a:r>
              <a:rPr lang="fr-CA" noProof="0" dirty="0"/>
              <a:t>DIAPOSITIVE QUI DOIT ÊTRE UTILISÉE LORS DE TOUTE AAA (AUTRE ACTIVITÉ D’APPRENTISSAGE) PRÉPARÉE AVEC LE SOUTIEN DE PFIZER</a:t>
            </a:r>
          </a:p>
          <a:p>
            <a:pPr defTabSz="966529">
              <a:defRPr/>
            </a:pPr>
            <a:endParaRPr lang="fr-CA" noProof="0" dirty="0"/>
          </a:p>
        </p:txBody>
      </p:sp>
      <p:sp>
        <p:nvSpPr>
          <p:cNvPr id="4" name="Slide Number Placeholder 3"/>
          <p:cNvSpPr>
            <a:spLocks noGrp="1"/>
          </p:cNvSpPr>
          <p:nvPr>
            <p:ph type="sldNum" sz="quarter" idx="5"/>
          </p:nvPr>
        </p:nvSpPr>
        <p:spPr/>
        <p:txBody>
          <a:bodyPr/>
          <a:lstStyle/>
          <a:p>
            <a:fld id="{80802D72-F3F3-AB48-9057-31F3331BC1C1}" type="slidenum">
              <a:rPr lang="en-US" smtClean="0"/>
              <a:t>2</a:t>
            </a:fld>
            <a:endParaRPr lang="en-US"/>
          </a:p>
        </p:txBody>
      </p:sp>
    </p:spTree>
    <p:extLst>
      <p:ext uri="{BB962C8B-B14F-4D97-AF65-F5344CB8AC3E}">
        <p14:creationId xmlns:p14="http://schemas.microsoft.com/office/powerpoint/2010/main" val="1573958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8120" y="4400550"/>
            <a:ext cx="641096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kern="1200" dirty="0">
                <a:effectLst/>
                <a:latin typeface="Calibri" panose="020F0502020204030204" pitchFamily="34" charset="0"/>
                <a:cs typeface="Calibri" panose="020F0502020204030204" pitchFamily="34" charset="0"/>
              </a:rPr>
              <a:t>Le fer et l’érythropoïétine jouent un rôle prépondérant dans la production de globules rouges par la moelle osseuse. </a:t>
            </a:r>
          </a:p>
          <a:p>
            <a:endParaRPr lang="fr-CA" sz="1100" dirty="0"/>
          </a:p>
          <a:p>
            <a:r>
              <a:rPr lang="fr-CA" sz="1100" dirty="0"/>
              <a:t>Parce qu’il n’y a aucun mécanisme connu d’excrétion du fer et que la quantité de fer absorbée chaque jour représente moins de 0,1 % des réserves totales de l’organisme, la majorité du fer circulant provient du recyclage du fer déjà présent dans l’organisme. En conséquence, d’un point de vue quantitatif, la voie métabolique la plus importante est le recyclage du fer des globules rouges sénescents, qui est fourni aux précurseurs érythrocytaires de la moelle osseuse par les macrophages.</a:t>
            </a:r>
          </a:p>
          <a:p>
            <a:endParaRPr lang="fr-CA" sz="1100" dirty="0"/>
          </a:p>
          <a:p>
            <a:r>
              <a:rPr lang="fr-CA" sz="1100" dirty="0"/>
              <a:t>La deuxième voie est le mouvement du fer entre les hépatocytes et le sang (et vice versa), selon les besoins de l’organisme. La troisième voie est l’absorption du fer dans l’intestin (duodénum et partie supérieure du jéjunum), qui compense la perte quotidienne de 1 à 2 mg imputable à la desquamation des entérocytes.</a:t>
            </a:r>
          </a:p>
          <a:p>
            <a:pPr defTabSz="984978">
              <a:defRPr/>
            </a:pPr>
            <a:endParaRPr lang="fr-CA" sz="1100" dirty="0"/>
          </a:p>
          <a:p>
            <a:pPr defTabSz="984978">
              <a:defRPr/>
            </a:pPr>
            <a:r>
              <a:rPr lang="fr-CA" sz="1100" dirty="0"/>
              <a:t>L’hepcidine est une hormone peptidique composée de 25 acides aminés; elle est synthétisée principalement par les hépatocytes. Les cibles cellulaires de l’hepcidine et des cellules d’exportation du fer sont les entérocytes des villosités duodénales, les macrophages du système réticuloendothélial et les hépatocytes. L’hepcidine inhibe l’absorption du fer dans le duodénum et la libération du fer par les entérocytes et les macrophages.</a:t>
            </a:r>
          </a:p>
          <a:p>
            <a:pPr defTabSz="984978">
              <a:defRPr/>
            </a:pPr>
            <a:endParaRPr lang="fr-CA" sz="1100" dirty="0"/>
          </a:p>
          <a:p>
            <a:pPr defTabSz="984978">
              <a:defRPr/>
            </a:pPr>
            <a:r>
              <a:rPr lang="fr-CA" sz="1100" dirty="0"/>
              <a:t>L’expression de l’hepcidine est activée en cas de surcharge de fer, d’infection ou d’inflammation. </a:t>
            </a:r>
            <a:r>
              <a:rPr lang="fr-FR" sz="1100" dirty="0"/>
              <a:t>De plus, l’hepcidine réduit la biodisponibilité du fer en bloquant son assimilation dans l’intestin et en empêchant la libération du fer par les cellules qui composent le système réticuloendothélial, dont les macrophages.</a:t>
            </a:r>
            <a:endParaRPr lang="fr-CA" sz="1100" dirty="0"/>
          </a:p>
          <a:p>
            <a:pPr defTabSz="984978">
              <a:defRPr/>
            </a:pPr>
            <a:endParaRPr lang="fr-CA" sz="1100" dirty="0"/>
          </a:p>
          <a:p>
            <a:r>
              <a:rPr lang="fr-CA" sz="1100" dirty="0"/>
              <a:t>Références :</a:t>
            </a:r>
          </a:p>
          <a:p>
            <a:pPr defTabSz="984978">
              <a:defRPr/>
            </a:pPr>
            <a:r>
              <a:rPr lang="fr-CA" sz="1100" dirty="0"/>
              <a:t>Mariani R, </a:t>
            </a:r>
            <a:r>
              <a:rPr lang="fr-CA" sz="1100" dirty="0" err="1"/>
              <a:t>Trombini</a:t>
            </a:r>
            <a:r>
              <a:rPr lang="fr-CA" sz="1100" dirty="0"/>
              <a:t> P, </a:t>
            </a:r>
            <a:r>
              <a:rPr lang="fr-CA" sz="1100" dirty="0" err="1"/>
              <a:t>Pozzi</a:t>
            </a:r>
            <a:r>
              <a:rPr lang="fr-CA" sz="1100" dirty="0"/>
              <a:t> M, </a:t>
            </a:r>
            <a:r>
              <a:rPr lang="fr-CA" sz="1100" i="1" dirty="0"/>
              <a:t>et al. </a:t>
            </a:r>
            <a:r>
              <a:rPr lang="fr-CA" sz="1100" dirty="0" err="1"/>
              <a:t>Iron</a:t>
            </a:r>
            <a:r>
              <a:rPr lang="fr-CA" sz="1100" dirty="0"/>
              <a:t> </a:t>
            </a:r>
            <a:r>
              <a:rPr lang="fr-CA" sz="1100" dirty="0" err="1"/>
              <a:t>metabolism</a:t>
            </a:r>
            <a:r>
              <a:rPr lang="fr-CA" sz="1100" dirty="0"/>
              <a:t> in </a:t>
            </a:r>
            <a:r>
              <a:rPr lang="fr-CA" sz="1100" dirty="0" err="1"/>
              <a:t>thalassemia</a:t>
            </a:r>
            <a:r>
              <a:rPr lang="fr-CA" sz="1100" dirty="0"/>
              <a:t> and </a:t>
            </a:r>
            <a:r>
              <a:rPr lang="fr-CA" sz="1100" dirty="0" err="1"/>
              <a:t>sickle</a:t>
            </a:r>
            <a:r>
              <a:rPr lang="fr-CA" sz="1100" dirty="0"/>
              <a:t> </a:t>
            </a:r>
            <a:r>
              <a:rPr lang="fr-CA" sz="1100" dirty="0" err="1"/>
              <a:t>cell</a:t>
            </a:r>
            <a:r>
              <a:rPr lang="fr-CA" sz="1100" dirty="0"/>
              <a:t> </a:t>
            </a:r>
            <a:r>
              <a:rPr lang="fr-CA" sz="1100" dirty="0" err="1"/>
              <a:t>disease</a:t>
            </a:r>
            <a:r>
              <a:rPr lang="fr-CA" sz="1100" dirty="0"/>
              <a:t>. </a:t>
            </a:r>
            <a:r>
              <a:rPr lang="fr-CA" sz="1100" i="1" dirty="0" err="1"/>
              <a:t>Mediterr</a:t>
            </a:r>
            <a:r>
              <a:rPr lang="fr-CA" sz="1100" i="1" dirty="0"/>
              <a:t> J </a:t>
            </a:r>
            <a:r>
              <a:rPr lang="fr-CA" sz="1100" i="1" dirty="0" err="1"/>
              <a:t>Hematol</a:t>
            </a:r>
            <a:r>
              <a:rPr lang="fr-CA" sz="1100" i="1" dirty="0"/>
              <a:t> Infect Dis.</a:t>
            </a:r>
            <a:r>
              <a:rPr lang="fr-CA" sz="1100" dirty="0"/>
              <a:t> 2009; 1(1):e2009006. </a:t>
            </a:r>
          </a:p>
          <a:p>
            <a:pPr marL="0" marR="0" lvl="0" indent="0" algn="l" defTabSz="984978" rtl="0" eaLnBrk="1" fontAlgn="auto" latinLnBrk="0" hangingPunct="1">
              <a:lnSpc>
                <a:spcPct val="100000"/>
              </a:lnSpc>
              <a:spcBef>
                <a:spcPts val="0"/>
              </a:spcBef>
              <a:spcAft>
                <a:spcPts val="0"/>
              </a:spcAft>
              <a:buClrTx/>
              <a:buSzTx/>
              <a:buFontTx/>
              <a:buNone/>
              <a:tabLst/>
              <a:defRPr/>
            </a:pPr>
            <a:r>
              <a:rPr lang="fr-CA" sz="1100" dirty="0" err="1"/>
              <a:t>Panwar</a:t>
            </a:r>
            <a:r>
              <a:rPr lang="fr-CA" sz="1100" dirty="0"/>
              <a:t> B, Gutiérrez OM. </a:t>
            </a:r>
            <a:r>
              <a:rPr lang="fr-CA" sz="1100" i="1" dirty="0" err="1"/>
              <a:t>Semin</a:t>
            </a:r>
            <a:r>
              <a:rPr lang="fr-CA" sz="1100" i="1" dirty="0"/>
              <a:t> </a:t>
            </a:r>
            <a:r>
              <a:rPr lang="fr-CA" sz="1100" i="1" dirty="0" err="1"/>
              <a:t>Nephrol</a:t>
            </a:r>
            <a:r>
              <a:rPr lang="fr-CA" sz="1100" dirty="0"/>
              <a:t>. 2016;36:252-61.</a:t>
            </a:r>
          </a:p>
          <a:p>
            <a:endParaRPr lang="fr-CA" sz="1100" dirty="0"/>
          </a:p>
        </p:txBody>
      </p:sp>
      <p:sp>
        <p:nvSpPr>
          <p:cNvPr id="4" name="Slide Number Placeholder 3"/>
          <p:cNvSpPr>
            <a:spLocks noGrp="1"/>
          </p:cNvSpPr>
          <p:nvPr>
            <p:ph type="sldNum" sz="quarter" idx="5"/>
          </p:nvPr>
        </p:nvSpPr>
        <p:spPr/>
        <p:txBody>
          <a:bodyPr/>
          <a:lstStyle/>
          <a:p>
            <a:fld id="{80802D72-F3F3-AB48-9057-31F3331BC1C1}" type="slidenum">
              <a:rPr lang="en-US" smtClean="0"/>
              <a:t>23</a:t>
            </a:fld>
            <a:endParaRPr lang="en-US"/>
          </a:p>
        </p:txBody>
      </p:sp>
    </p:spTree>
    <p:extLst>
      <p:ext uri="{BB962C8B-B14F-4D97-AF65-F5344CB8AC3E}">
        <p14:creationId xmlns:p14="http://schemas.microsoft.com/office/powerpoint/2010/main" val="3231969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CA" sz="2000" dirty="0"/>
              <a:t>Ces données, qui sont issues de diverses sources, ont été présentées dans un article de synthèse sur l’anémie ferriprive datant de 2016. Les auteurs de cet article ont dit avoir utilisé des données statistiques internationales sur la prévalence globale de l’anémie, tout en précisant que la prévalence de cet état pathologique varie considérablement d’un pays à l’autre. Ils ont également indiqué que la carence en fer est la principale forme de carence nutritionnelle, en faisant remarquer qu’il y a peu d’études rigoureuses qui ont été menées au sein de la population en la matière. Il ressort d’études états-uniennes que la prévalence estimative de la carence en fer varie entre 4,5 et 18,0 %. </a:t>
            </a:r>
          </a:p>
          <a:p>
            <a:pPr algn="l"/>
            <a:r>
              <a:rPr lang="fr-CA" sz="2000" dirty="0"/>
              <a:t>Enfin, selon les auteurs de cet article, les données épidémiologiques sur l’anémie ferriprive ne sont pas fiables, en particulier parce que l’anémie est souvent attribuée à une carence en fer, peu importe sa cause.</a:t>
            </a:r>
          </a:p>
          <a:p>
            <a:pPr algn="l"/>
            <a:endParaRPr lang="fr-CA" sz="1600" dirty="0"/>
          </a:p>
          <a:p>
            <a:r>
              <a:rPr lang="fr-CA" sz="2400" noProof="0" dirty="0"/>
              <a:t>Références :</a:t>
            </a:r>
          </a:p>
          <a:p>
            <a:pPr marL="246223" indent="-246223">
              <a:buAutoNum type="arabicPeriod"/>
            </a:pPr>
            <a:r>
              <a:rPr lang="en-CA" sz="2400" dirty="0" err="1"/>
              <a:t>Kassebaum</a:t>
            </a:r>
            <a:r>
              <a:rPr lang="en-CA" sz="2400" dirty="0"/>
              <a:t> NJ, </a:t>
            </a:r>
            <a:r>
              <a:rPr lang="en-CA" sz="2400" dirty="0" err="1"/>
              <a:t>Jasrasaria</a:t>
            </a:r>
            <a:r>
              <a:rPr lang="en-CA" sz="2400" dirty="0"/>
              <a:t> R, </a:t>
            </a:r>
            <a:r>
              <a:rPr lang="en-CA" sz="2400" dirty="0" err="1"/>
              <a:t>Naghavi</a:t>
            </a:r>
            <a:r>
              <a:rPr lang="en-CA" sz="2400" dirty="0"/>
              <a:t> M, </a:t>
            </a:r>
            <a:r>
              <a:rPr lang="en-CA" sz="2400" i="1" dirty="0"/>
              <a:t>et al</a:t>
            </a:r>
            <a:r>
              <a:rPr lang="en-CA" sz="2400" dirty="0"/>
              <a:t>. A systematic analysis of global anemia burden from 1990 to 2010. </a:t>
            </a:r>
            <a:r>
              <a:rPr lang="en-CA" sz="2400" i="1" dirty="0"/>
              <a:t>Blood.</a:t>
            </a:r>
            <a:r>
              <a:rPr lang="en-CA" sz="2400" dirty="0"/>
              <a:t> 2014;123:615-24.</a:t>
            </a:r>
          </a:p>
          <a:p>
            <a:pPr marL="246223" indent="-246223">
              <a:buAutoNum type="arabicPeriod"/>
            </a:pPr>
            <a:r>
              <a:rPr lang="en-CA" sz="2400" dirty="0"/>
              <a:t>De Benoist B, </a:t>
            </a:r>
            <a:r>
              <a:rPr lang="en-CA" sz="2400" dirty="0" err="1"/>
              <a:t>Egli</a:t>
            </a:r>
            <a:r>
              <a:rPr lang="en-CA" sz="2400" dirty="0"/>
              <a:t> I, Cogswell M. </a:t>
            </a:r>
            <a:r>
              <a:rPr lang="en-CA" sz="2400" i="1" dirty="0"/>
              <a:t>Worldwide prevalence of anaemia 1993–2005</a:t>
            </a:r>
            <a:r>
              <a:rPr lang="en-CA" sz="2400" dirty="0"/>
              <a:t>. Genève: Organisation </a:t>
            </a:r>
            <a:r>
              <a:rPr lang="en-CA" sz="2400" dirty="0" err="1"/>
              <a:t>mondiale</a:t>
            </a:r>
            <a:r>
              <a:rPr lang="en-CA" sz="2400" dirty="0"/>
              <a:t> de la </a:t>
            </a:r>
            <a:r>
              <a:rPr lang="en-CA" sz="2400" dirty="0" err="1"/>
              <a:t>Santé</a:t>
            </a:r>
            <a:r>
              <a:rPr lang="en-CA" sz="2400" dirty="0"/>
              <a:t>; 2008.</a:t>
            </a:r>
          </a:p>
          <a:p>
            <a:pPr marL="246223" indent="-246223">
              <a:buAutoNum type="arabicPeriod"/>
            </a:pPr>
            <a:r>
              <a:rPr lang="en-CA" sz="2400" dirty="0"/>
              <a:t>Stevens GA, Finucane MM, De-</a:t>
            </a:r>
            <a:r>
              <a:rPr lang="en-CA" sz="2400" dirty="0" err="1"/>
              <a:t>Regil</a:t>
            </a:r>
            <a:r>
              <a:rPr lang="en-CA" sz="2400" dirty="0"/>
              <a:t> LM, </a:t>
            </a:r>
            <a:r>
              <a:rPr lang="en-CA" sz="2400" i="1" dirty="0"/>
              <a:t>et al</a:t>
            </a:r>
            <a:r>
              <a:rPr lang="en-CA" sz="2400" dirty="0"/>
              <a:t>., and the Nutrition Impact Model Study Group (Anaemia). Global, regional, and national trends in haemoglobin concentration and prevalence of total and severe anaemia in children and pregnant and non-pregnant women for 1995–2011: a systematic analysis of population-representative data. </a:t>
            </a:r>
            <a:r>
              <a:rPr lang="en-CA" sz="2400" i="1" dirty="0"/>
              <a:t>Lancet Glob Health. </a:t>
            </a:r>
            <a:r>
              <a:rPr lang="en-CA" sz="2400" dirty="0"/>
              <a:t>2013;1:e16-e25.</a:t>
            </a:r>
          </a:p>
          <a:p>
            <a:pPr marL="246223" indent="-246223">
              <a:buAutoNum type="arabicPeriod"/>
            </a:pPr>
            <a:r>
              <a:rPr lang="en-CA" sz="2400" dirty="0"/>
              <a:t>Looker AC, </a:t>
            </a:r>
            <a:r>
              <a:rPr lang="en-CA" sz="2400" dirty="0" err="1"/>
              <a:t>Dallman</a:t>
            </a:r>
            <a:r>
              <a:rPr lang="en-CA" sz="2400" dirty="0"/>
              <a:t> PR, Carroll MD, </a:t>
            </a:r>
            <a:r>
              <a:rPr lang="en-CA" sz="2400" i="1" dirty="0"/>
              <a:t>et al</a:t>
            </a:r>
            <a:r>
              <a:rPr lang="en-CA" sz="2400" dirty="0"/>
              <a:t>. Prevalence of iron deficiency in the United States. </a:t>
            </a:r>
            <a:r>
              <a:rPr lang="en-CA" sz="2400" i="1" dirty="0"/>
              <a:t>JAMA.</a:t>
            </a:r>
            <a:r>
              <a:rPr lang="en-CA" sz="2400" dirty="0"/>
              <a:t> 1997;277:973-6.</a:t>
            </a:r>
          </a:p>
          <a:p>
            <a:pPr marL="246223" indent="-246223">
              <a:buAutoNum type="arabicPeriod"/>
            </a:pPr>
            <a:r>
              <a:rPr lang="en-CA" sz="2400" dirty="0"/>
              <a:t>Cogswell ME, Looker AC, Pfeiffer CM, </a:t>
            </a:r>
            <a:r>
              <a:rPr lang="en-CA" sz="2400" i="1" dirty="0"/>
              <a:t>et al</a:t>
            </a:r>
            <a:r>
              <a:rPr lang="en-CA" sz="2400" dirty="0"/>
              <a:t>. Assessment of iron deficiency in US preschool children and nonpregnant females of childbearing age: National Health and Nutrition Examination Survey 2003–2006. </a:t>
            </a:r>
            <a:r>
              <a:rPr lang="en-CA" sz="2400" i="1" dirty="0"/>
              <a:t>Am J Clin </a:t>
            </a:r>
            <a:r>
              <a:rPr lang="en-CA" sz="2400" i="1" dirty="0" err="1"/>
              <a:t>Nutr</a:t>
            </a:r>
            <a:r>
              <a:rPr lang="en-CA" sz="2400" i="1" dirty="0"/>
              <a:t>. </a:t>
            </a:r>
            <a:r>
              <a:rPr lang="en-CA" sz="2400" dirty="0"/>
              <a:t>2009;89:1334-42.</a:t>
            </a:r>
          </a:p>
          <a:p>
            <a:pPr marL="246223" indent="-246223">
              <a:buAutoNum type="arabicPeriod"/>
            </a:pPr>
            <a:r>
              <a:rPr lang="en-CA" sz="2400" dirty="0"/>
              <a:t>Mei Z, Cogswell ME, Looker AC, </a:t>
            </a:r>
            <a:r>
              <a:rPr lang="en-CA" sz="2400" i="1" dirty="0"/>
              <a:t>et al</a:t>
            </a:r>
            <a:r>
              <a:rPr lang="en-CA" sz="2400" dirty="0"/>
              <a:t>. Assessment of iron status in US pregnant women from the National Health and Nutrition Examination Survey (NHANES), 1999–2006. </a:t>
            </a:r>
            <a:r>
              <a:rPr lang="en-CA" sz="2400" i="1" dirty="0"/>
              <a:t>Am J Clin </a:t>
            </a:r>
            <a:r>
              <a:rPr lang="en-CA" sz="2400" i="1" dirty="0" err="1"/>
              <a:t>Nutr</a:t>
            </a:r>
            <a:r>
              <a:rPr lang="en-CA" sz="2400" dirty="0"/>
              <a:t>. 2011;93:1312-20.</a:t>
            </a:r>
          </a:p>
          <a:p>
            <a:pPr marL="246223" indent="-246223">
              <a:buAutoNum type="arabicPeriod"/>
            </a:pPr>
            <a:r>
              <a:rPr lang="en-CA" sz="2400" dirty="0"/>
              <a:t>Organisation </a:t>
            </a:r>
            <a:r>
              <a:rPr lang="en-CA" sz="2400" dirty="0" err="1"/>
              <a:t>mondiale</a:t>
            </a:r>
            <a:r>
              <a:rPr lang="en-CA" sz="2400" dirty="0"/>
              <a:t> de la </a:t>
            </a:r>
            <a:r>
              <a:rPr lang="en-CA" sz="2400" dirty="0" err="1"/>
              <a:t>Santé</a:t>
            </a:r>
            <a:r>
              <a:rPr lang="en-CA" sz="2400" dirty="0"/>
              <a:t>. Iron deficiency anaemia assessment, prevention, and control: a guide for programme managers. Genève: Organisation </a:t>
            </a:r>
            <a:r>
              <a:rPr lang="en-CA" sz="2400" dirty="0" err="1"/>
              <a:t>mondiale</a:t>
            </a:r>
            <a:r>
              <a:rPr lang="en-CA" sz="2400" dirty="0"/>
              <a:t> de la </a:t>
            </a:r>
            <a:r>
              <a:rPr lang="en-CA" sz="2400" dirty="0" err="1"/>
              <a:t>Santé</a:t>
            </a:r>
            <a:r>
              <a:rPr lang="en-CA" sz="2400" dirty="0"/>
              <a:t>; 2001.</a:t>
            </a:r>
          </a:p>
          <a:p>
            <a:pPr marL="246223" indent="-246223">
              <a:buAutoNum type="arabicPeriod"/>
            </a:pPr>
            <a:r>
              <a:rPr lang="en-CA" sz="2400" dirty="0"/>
              <a:t>Terrier B, </a:t>
            </a:r>
            <a:r>
              <a:rPr lang="en-CA" sz="2400" dirty="0" err="1"/>
              <a:t>Resche-Rigon</a:t>
            </a:r>
            <a:r>
              <a:rPr lang="en-CA" sz="2400" dirty="0"/>
              <a:t> M, Andres E, </a:t>
            </a:r>
            <a:r>
              <a:rPr lang="en-CA" sz="2400" i="1" dirty="0"/>
              <a:t>et al</a:t>
            </a:r>
            <a:r>
              <a:rPr lang="en-CA" sz="2400" dirty="0"/>
              <a:t>., and the Groupe de Recherche sur les </a:t>
            </a:r>
            <a:r>
              <a:rPr lang="en-CA" sz="2400" dirty="0" err="1"/>
              <a:t>Anémies</a:t>
            </a:r>
            <a:r>
              <a:rPr lang="en-CA" sz="2400" dirty="0"/>
              <a:t> </a:t>
            </a:r>
            <a:r>
              <a:rPr lang="en-CA" sz="2400" dirty="0" err="1"/>
              <a:t>en</a:t>
            </a:r>
            <a:r>
              <a:rPr lang="en-CA" sz="2400" dirty="0"/>
              <a:t> </a:t>
            </a:r>
            <a:r>
              <a:rPr lang="en-CA" sz="2400" dirty="0" err="1"/>
              <a:t>Médecine</a:t>
            </a:r>
            <a:r>
              <a:rPr lang="en-CA" sz="2400" dirty="0"/>
              <a:t> Interne. Prevalence, characteristics and prognostic significance of anemia in daily practice. </a:t>
            </a:r>
            <a:r>
              <a:rPr lang="en-CA" sz="2400" i="1" dirty="0"/>
              <a:t>QJM.</a:t>
            </a:r>
            <a:r>
              <a:rPr lang="en-CA" sz="2400" dirty="0"/>
              <a:t> 2012;105:345-54.</a:t>
            </a:r>
          </a:p>
          <a:p>
            <a:pPr algn="l"/>
            <a:r>
              <a:rPr lang="en-CA" sz="2400" dirty="0" err="1"/>
              <a:t>Cité</a:t>
            </a:r>
            <a:r>
              <a:rPr lang="en-CA" sz="2400" dirty="0"/>
              <a:t> dans Lopez A, </a:t>
            </a:r>
            <a:r>
              <a:rPr lang="en-CA" sz="2400" dirty="0" err="1"/>
              <a:t>Cacoub</a:t>
            </a:r>
            <a:r>
              <a:rPr lang="en-CA" sz="2400" dirty="0"/>
              <a:t> P, </a:t>
            </a:r>
            <a:r>
              <a:rPr lang="en-CA" sz="2400" dirty="0" err="1"/>
              <a:t>Macdougall</a:t>
            </a:r>
            <a:r>
              <a:rPr lang="en-CA" sz="2400" dirty="0"/>
              <a:t> IC, </a:t>
            </a:r>
            <a:r>
              <a:rPr lang="en-CA" sz="2400" i="1" dirty="0"/>
              <a:t>et al</a:t>
            </a:r>
            <a:r>
              <a:rPr lang="en-CA" sz="2400" dirty="0"/>
              <a:t>. Iron deficiency anaemia. </a:t>
            </a:r>
            <a:r>
              <a:rPr lang="en-CA" sz="2400" i="1" dirty="0"/>
              <a:t>Lancet</a:t>
            </a:r>
            <a:r>
              <a:rPr lang="en-CA" sz="2400" dirty="0"/>
              <a:t>. 2016;387:907-16.</a:t>
            </a:r>
          </a:p>
        </p:txBody>
      </p:sp>
      <p:sp>
        <p:nvSpPr>
          <p:cNvPr id="4" name="Slide Number Placeholder 3"/>
          <p:cNvSpPr>
            <a:spLocks noGrp="1"/>
          </p:cNvSpPr>
          <p:nvPr>
            <p:ph type="sldNum" sz="quarter" idx="5"/>
          </p:nvPr>
        </p:nvSpPr>
        <p:spPr/>
        <p:txBody>
          <a:bodyPr/>
          <a:lstStyle/>
          <a:p>
            <a:fld id="{80802D72-F3F3-AB48-9057-31F3331BC1C1}" type="slidenum">
              <a:rPr lang="en-US" smtClean="0"/>
              <a:t>25</a:t>
            </a:fld>
            <a:endParaRPr lang="en-US"/>
          </a:p>
        </p:txBody>
      </p:sp>
    </p:spTree>
    <p:extLst>
      <p:ext uri="{BB962C8B-B14F-4D97-AF65-F5344CB8AC3E}">
        <p14:creationId xmlns:p14="http://schemas.microsoft.com/office/powerpoint/2010/main" val="770930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dirty="0"/>
              <a:t>Dans les pays développés, la diminution de l’absorption du fer et les pertes sanguines sont les causes les plus probables de carence en fer. L’apport alimentaire en fer insuffisant est plus courant dans les pays en développement.</a:t>
            </a:r>
          </a:p>
          <a:p>
            <a:endParaRPr lang="fr-CA" sz="1200" dirty="0"/>
          </a:p>
          <a:p>
            <a:r>
              <a:rPr lang="fr-CA" sz="1200" dirty="0"/>
              <a:t>La diminution de l’absorption du fer peut être due à la présence d’affections chroniques ou à une intervention chirurgicale gastro-intestinale. L’insuffisance rénale chronique, l’insuffisance cardiaque chronique et les maladies inflammatoires de l’intestin font partie des bases physiopathologiques les plus courantes de l’anémie ferriprive. Dans chaque groupe d’affections, l’anémie ferriprive peut avoir diverses causes. Des </a:t>
            </a:r>
            <a:r>
              <a:rPr lang="fr-CA" dirty="0"/>
              <a:t>perturbations de l’homéostasie du fer peuvent aussi résulter de l’inflammation associée à d</a:t>
            </a:r>
            <a:r>
              <a:rPr lang="fr-CA" sz="1200" dirty="0"/>
              <a:t>’autres maladies auto-immunes chroniques, à des infections chroniques, au cancer, à l’obésité et aux conditions postopératoires.</a:t>
            </a:r>
          </a:p>
          <a:p>
            <a:endParaRPr lang="fr-CA" sz="1200" dirty="0"/>
          </a:p>
          <a:p>
            <a:r>
              <a:rPr lang="fr-CA" sz="1200" dirty="0"/>
              <a:t>Les pertes de sang chroniques peuvent aussi être à l’origine de la carence en fer : les pertes sanguines génito-urinaires, gastro-intestinales et gynécologiques constituent la majorité des causes d’anémie ferriprive.</a:t>
            </a:r>
          </a:p>
          <a:p>
            <a:endParaRPr lang="fr-CA" sz="1200" dirty="0"/>
          </a:p>
          <a:p>
            <a:r>
              <a:rPr lang="fr-CA" sz="1200" dirty="0"/>
              <a:t>La cause la plus fréquente d’anémie ferriprive chez les femmes </a:t>
            </a:r>
            <a:r>
              <a:rPr lang="fr-CA" sz="1200" dirty="0" err="1"/>
              <a:t>préménopausées</a:t>
            </a:r>
            <a:r>
              <a:rPr lang="fr-CA" sz="1200" dirty="0"/>
              <a:t> est la ménorragie.</a:t>
            </a:r>
          </a:p>
          <a:p>
            <a:endParaRPr lang="fr-CA" sz="1200" dirty="0"/>
          </a:p>
          <a:p>
            <a:r>
              <a:rPr lang="fr-CA" sz="1200" dirty="0"/>
              <a:t>Les saignements gastro-intestinaux peuvent être aigus ou chroniques et passent souvent inaperçus, parce que les pertes inférieures à 100 </a:t>
            </a:r>
            <a:r>
              <a:rPr lang="fr-CA" sz="1200" dirty="0" err="1"/>
              <a:t>mL</a:t>
            </a:r>
            <a:r>
              <a:rPr lang="fr-CA" sz="1200" dirty="0"/>
              <a:t>/jour peuvent n’entraîner aucun changement de l’aspect des selles, et que l’intestin peut s’adapter en absorbant plus de fer. Toutefois, les pertes de fer supérieures à 5 mg/jour pendant une longue période ne peuvent être compensées par ce mécanisme : les réserves de fer s’épuisent et l’anémie ferriprive apparaît.</a:t>
            </a:r>
          </a:p>
        </p:txBody>
      </p:sp>
      <p:sp>
        <p:nvSpPr>
          <p:cNvPr id="4" name="Slide Number Placeholder 3"/>
          <p:cNvSpPr>
            <a:spLocks noGrp="1"/>
          </p:cNvSpPr>
          <p:nvPr>
            <p:ph type="sldNum" sz="quarter" idx="5"/>
          </p:nvPr>
        </p:nvSpPr>
        <p:spPr/>
        <p:txBody>
          <a:bodyPr/>
          <a:lstStyle/>
          <a:p>
            <a:fld id="{80802D72-F3F3-AB48-9057-31F3331BC1C1}" type="slidenum">
              <a:rPr lang="en-US" smtClean="0"/>
              <a:t>26</a:t>
            </a:fld>
            <a:endParaRPr lang="en-US"/>
          </a:p>
        </p:txBody>
      </p:sp>
    </p:spTree>
    <p:extLst>
      <p:ext uri="{BB962C8B-B14F-4D97-AF65-F5344CB8AC3E}">
        <p14:creationId xmlns:p14="http://schemas.microsoft.com/office/powerpoint/2010/main" val="2446633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80802D72-F3F3-AB48-9057-31F3331BC1C1}" type="slidenum">
              <a:rPr lang="en-US" smtClean="0"/>
              <a:t>27</a:t>
            </a:fld>
            <a:endParaRPr lang="en-US"/>
          </a:p>
        </p:txBody>
      </p:sp>
    </p:spTree>
    <p:extLst>
      <p:ext uri="{BB962C8B-B14F-4D97-AF65-F5344CB8AC3E}">
        <p14:creationId xmlns:p14="http://schemas.microsoft.com/office/powerpoint/2010/main" val="4172465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Il existe deux grandes formes de carence en fer : la carence absolue en fer, qui est caractérisée par une déplétion des réserves totales de fer de l’organisme attribuable à un apport insuffisant en fer ou à des pertes de sang; et la carence fonctionnelle en fer, auquel cas les réserves totales de fer sont normales ou élevées, mais le fer qu’elles contiennent ne peut être mobilisé rapidement pour l’érythropoïèse. Cette deuxième forme de carence en fer peut être la conséquence d’une inflammation et/ou d’un cancer.</a:t>
            </a:r>
          </a:p>
          <a:p>
            <a:endParaRPr lang="en-CA" dirty="0"/>
          </a:p>
          <a:p>
            <a:r>
              <a:rPr lang="fr-CA" noProof="0" dirty="0"/>
              <a:t>Référence :</a:t>
            </a:r>
          </a:p>
          <a:p>
            <a:r>
              <a:rPr lang="en-CA" dirty="0"/>
              <a:t>Crichton RR, Danielson BG, </a:t>
            </a:r>
            <a:r>
              <a:rPr lang="en-CA" dirty="0" err="1"/>
              <a:t>Geisser</a:t>
            </a:r>
            <a:r>
              <a:rPr lang="en-CA" dirty="0"/>
              <a:t> P. </a:t>
            </a:r>
            <a:r>
              <a:rPr lang="en-CA" i="1" dirty="0"/>
              <a:t>Iron therapy–With Special Emphasis on Intravenous Administration</a:t>
            </a:r>
            <a:r>
              <a:rPr lang="en-CA" dirty="0"/>
              <a:t>. 4</a:t>
            </a:r>
            <a:r>
              <a:rPr lang="en-CA" baseline="30000" dirty="0"/>
              <a:t>th</a:t>
            </a:r>
            <a:r>
              <a:rPr lang="en-CA" dirty="0"/>
              <a:t> ed. </a:t>
            </a:r>
            <a:r>
              <a:rPr lang="en-CA" dirty="0" err="1"/>
              <a:t>Allemagne</a:t>
            </a:r>
            <a:r>
              <a:rPr lang="en-CA" dirty="0"/>
              <a:t>: Uni-Med Science; 2008:26-7.</a:t>
            </a:r>
          </a:p>
          <a:p>
            <a:endParaRPr lang="en-CA" dirty="0"/>
          </a:p>
        </p:txBody>
      </p:sp>
      <p:sp>
        <p:nvSpPr>
          <p:cNvPr id="4" name="Slide Number Placeholder 3"/>
          <p:cNvSpPr>
            <a:spLocks noGrp="1"/>
          </p:cNvSpPr>
          <p:nvPr>
            <p:ph type="sldNum" sz="quarter" idx="5"/>
          </p:nvPr>
        </p:nvSpPr>
        <p:spPr/>
        <p:txBody>
          <a:bodyPr/>
          <a:lstStyle/>
          <a:p>
            <a:fld id="{80802D72-F3F3-AB48-9057-31F3331BC1C1}" type="slidenum">
              <a:rPr lang="en-US" smtClean="0"/>
              <a:t>28</a:t>
            </a:fld>
            <a:endParaRPr lang="en-US"/>
          </a:p>
        </p:txBody>
      </p:sp>
    </p:spTree>
    <p:extLst>
      <p:ext uri="{BB962C8B-B14F-4D97-AF65-F5344CB8AC3E}">
        <p14:creationId xmlns:p14="http://schemas.microsoft.com/office/powerpoint/2010/main" val="1999851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894">
              <a:defRPr/>
            </a:pPr>
            <a:r>
              <a:rPr lang="fr-CA" sz="1000" noProof="0" dirty="0">
                <a:solidFill>
                  <a:prstClr val="black"/>
                </a:solidFill>
                <a:latin typeface="+mn-lt"/>
              </a:rPr>
              <a:t>Étant donné que la carence en fer est la principale cause d’anémie, c’est celle que le médecin recherchera en priorité lors du bilan diagnostique chez les patients anémiques, à moins qu’il ne soupçonne d’autres mécanismes d’être en cause dans un cas particulier.</a:t>
            </a:r>
          </a:p>
          <a:p>
            <a:pPr defTabSz="984894">
              <a:defRPr/>
            </a:pPr>
            <a:r>
              <a:rPr lang="fr-CA" sz="1000" noProof="0" dirty="0">
                <a:solidFill>
                  <a:prstClr val="black"/>
                </a:solidFill>
                <a:latin typeface="+mn-lt"/>
              </a:rPr>
              <a:t>Le médecin devra prendre l’initiative de demander aux patients à haut risque s’ils présentent des signes ou des symptômes évocateurs d’une anémie ferriprive, puisque ces derniers ne sont pas spécifiques et qu’ils peuvent être silencieux ou passer inaperçus. </a:t>
            </a:r>
          </a:p>
          <a:p>
            <a:pPr defTabSz="984894">
              <a:defRPr/>
            </a:pPr>
            <a:endParaRPr lang="fr-CA" sz="1000" noProof="0" dirty="0">
              <a:solidFill>
                <a:prstClr val="black"/>
              </a:solidFill>
              <a:latin typeface="+mn-lt"/>
            </a:endParaRPr>
          </a:p>
          <a:p>
            <a:pPr defTabSz="984894">
              <a:defRPr/>
            </a:pPr>
            <a:r>
              <a:rPr lang="fr-CA" sz="1000" noProof="0" dirty="0">
                <a:solidFill>
                  <a:prstClr val="black"/>
                </a:solidFill>
                <a:latin typeface="+mn-lt"/>
              </a:rPr>
              <a:t>L’anémie ferriprive est si fréquente dans certaines situations qui sont énumérées sur cette diapositive qu’un dépistage est recommandé même en l’absence de symptômes. </a:t>
            </a:r>
          </a:p>
          <a:p>
            <a:pPr defTabSz="984894">
              <a:defRPr/>
            </a:pPr>
            <a:endParaRPr lang="fr-CA" sz="1000" noProof="0" dirty="0">
              <a:solidFill>
                <a:prstClr val="black"/>
              </a:solidFill>
              <a:latin typeface="+mn-lt"/>
            </a:endParaRPr>
          </a:p>
          <a:p>
            <a:pPr defTabSz="984894">
              <a:defRPr/>
            </a:pPr>
            <a:r>
              <a:rPr lang="fr-CA" sz="1000" noProof="0" dirty="0">
                <a:solidFill>
                  <a:prstClr val="black"/>
                </a:solidFill>
                <a:latin typeface="+mn-lt"/>
              </a:rPr>
              <a:t>Qui plus est, la recherche d’une éventuelle anémie ferriprive devient une priorité absolue avant une intervention chirurgicale; plus précisément, elle s’impose avant toute chirurgie majeure non urgente et après tous les types de chirurgies majeures.</a:t>
            </a:r>
          </a:p>
          <a:p>
            <a:pPr defTabSz="984894">
              <a:defRPr/>
            </a:pPr>
            <a:endParaRPr lang="fr-CA" sz="1000" noProof="0" dirty="0">
              <a:solidFill>
                <a:prstClr val="black"/>
              </a:solidFill>
              <a:latin typeface="+mn-lt"/>
            </a:endParaRPr>
          </a:p>
          <a:p>
            <a:pPr defTabSz="984894">
              <a:defRPr/>
            </a:pPr>
            <a:r>
              <a:rPr lang="fr-CA" sz="800" dirty="0">
                <a:solidFill>
                  <a:prstClr val="black"/>
                </a:solidFill>
              </a:rPr>
              <a:t>Référence :</a:t>
            </a:r>
          </a:p>
          <a:p>
            <a:pPr defTabSz="984894">
              <a:defRPr/>
            </a:pPr>
            <a:r>
              <a:rPr lang="en-US" sz="800" dirty="0" err="1">
                <a:solidFill>
                  <a:prstClr val="black"/>
                </a:solidFill>
              </a:rPr>
              <a:t>Cappellini</a:t>
            </a:r>
            <a:r>
              <a:rPr lang="en-US" sz="800" dirty="0">
                <a:solidFill>
                  <a:prstClr val="black"/>
                </a:solidFill>
              </a:rPr>
              <a:t> MD, Musallam KM, Taher AT. Iron deficiency </a:t>
            </a:r>
            <a:r>
              <a:rPr lang="en-US" sz="800" dirty="0" err="1">
                <a:solidFill>
                  <a:prstClr val="black"/>
                </a:solidFill>
              </a:rPr>
              <a:t>anaemia</a:t>
            </a:r>
            <a:r>
              <a:rPr lang="en-US" sz="800" dirty="0">
                <a:solidFill>
                  <a:prstClr val="black"/>
                </a:solidFill>
              </a:rPr>
              <a:t> revisited. </a:t>
            </a:r>
            <a:r>
              <a:rPr lang="en-US" sz="800" i="1" dirty="0">
                <a:solidFill>
                  <a:prstClr val="black"/>
                </a:solidFill>
              </a:rPr>
              <a:t>J Intern Med.</a:t>
            </a:r>
            <a:r>
              <a:rPr lang="en-US" sz="800" dirty="0">
                <a:solidFill>
                  <a:prstClr val="black"/>
                </a:solidFill>
              </a:rPr>
              <a:t> 2020;287(2):153-70.</a:t>
            </a:r>
          </a:p>
          <a:p>
            <a:pPr defTabSz="984894">
              <a:defRPr/>
            </a:pPr>
            <a:endParaRPr lang="en-US" sz="1000" dirty="0">
              <a:solidFill>
                <a:prstClr val="black"/>
              </a:solidFill>
            </a:endParaRPr>
          </a:p>
        </p:txBody>
      </p:sp>
      <p:sp>
        <p:nvSpPr>
          <p:cNvPr id="4" name="Slide Number Placeholder 3"/>
          <p:cNvSpPr>
            <a:spLocks noGrp="1"/>
          </p:cNvSpPr>
          <p:nvPr>
            <p:ph type="sldNum" sz="quarter" idx="5"/>
          </p:nvPr>
        </p:nvSpPr>
        <p:spPr/>
        <p:txBody>
          <a:bodyPr/>
          <a:lstStyle/>
          <a:p>
            <a:fld id="{80802D72-F3F3-AB48-9057-31F3331BC1C1}" type="slidenum">
              <a:rPr lang="en-US" smtClean="0"/>
              <a:t>29</a:t>
            </a:fld>
            <a:endParaRPr lang="en-US"/>
          </a:p>
        </p:txBody>
      </p:sp>
    </p:spTree>
    <p:extLst>
      <p:ext uri="{BB962C8B-B14F-4D97-AF65-F5344CB8AC3E}">
        <p14:creationId xmlns:p14="http://schemas.microsoft.com/office/powerpoint/2010/main" val="662720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L'Organisation</a:t>
            </a:r>
            <a:r>
              <a:rPr lang="en-CA" dirty="0"/>
              <a:t> </a:t>
            </a:r>
            <a:r>
              <a:rPr lang="en-CA" dirty="0" err="1"/>
              <a:t>mondiale</a:t>
            </a:r>
            <a:r>
              <a:rPr lang="en-CA" dirty="0"/>
              <a:t> de la </a:t>
            </a:r>
            <a:r>
              <a:rPr lang="en-CA" dirty="0" err="1"/>
              <a:t>santé</a:t>
            </a:r>
            <a:r>
              <a:rPr lang="en-CA" dirty="0"/>
              <a:t> a </a:t>
            </a:r>
            <a:r>
              <a:rPr lang="en-CA" dirty="0" err="1"/>
              <a:t>établi</a:t>
            </a:r>
            <a:r>
              <a:rPr lang="en-CA" dirty="0"/>
              <a:t> des </a:t>
            </a:r>
            <a:r>
              <a:rPr lang="en-CA" dirty="0" err="1"/>
              <a:t>seuils</a:t>
            </a:r>
            <a:r>
              <a:rPr lang="en-CA" dirty="0"/>
              <a:t> pour le diagnostic de </a:t>
            </a:r>
            <a:r>
              <a:rPr lang="en-CA" dirty="0" err="1"/>
              <a:t>l'anémie</a:t>
            </a:r>
            <a:r>
              <a:rPr lang="en-CA" dirty="0"/>
              <a:t> pour </a:t>
            </a:r>
            <a:r>
              <a:rPr lang="en-CA" dirty="0" err="1"/>
              <a:t>différentes</a:t>
            </a:r>
            <a:r>
              <a:rPr lang="en-CA" dirty="0"/>
              <a:t> populations </a:t>
            </a:r>
            <a:r>
              <a:rPr lang="en-CA" dirty="0" err="1"/>
              <a:t>en</a:t>
            </a:r>
            <a:r>
              <a:rPr lang="en-CA" dirty="0"/>
              <a:t> </a:t>
            </a:r>
            <a:r>
              <a:rPr lang="en-CA" dirty="0" err="1"/>
              <a:t>fonction</a:t>
            </a:r>
            <a:r>
              <a:rPr lang="en-CA" dirty="0"/>
              <a:t> de </a:t>
            </a:r>
            <a:r>
              <a:rPr lang="en-CA" dirty="0" err="1"/>
              <a:t>données</a:t>
            </a:r>
            <a:r>
              <a:rPr lang="en-CA" dirty="0"/>
              <a:t> </a:t>
            </a:r>
            <a:r>
              <a:rPr lang="en-CA" dirty="0" err="1"/>
              <a:t>cliniques</a:t>
            </a:r>
            <a:r>
              <a:rPr lang="en-CA" dirty="0"/>
              <a:t> </a:t>
            </a:r>
            <a:r>
              <a:rPr lang="en-CA" dirty="0" err="1"/>
              <a:t>concernant</a:t>
            </a:r>
            <a:r>
              <a:rPr lang="en-CA" dirty="0"/>
              <a:t> des populations </a:t>
            </a:r>
            <a:r>
              <a:rPr lang="en-CA" dirty="0" err="1"/>
              <a:t>spécifiques</a:t>
            </a:r>
            <a:r>
              <a:rPr lang="en-CA" dirty="0"/>
              <a:t>. </a:t>
            </a:r>
            <a:r>
              <a:rPr lang="en-CA" dirty="0" err="1"/>
              <a:t>L'utilisation</a:t>
            </a:r>
            <a:r>
              <a:rPr lang="en-CA" dirty="0"/>
              <a:t> de </a:t>
            </a:r>
            <a:r>
              <a:rPr lang="en-CA" dirty="0" err="1"/>
              <a:t>ces</a:t>
            </a:r>
            <a:r>
              <a:rPr lang="en-CA" dirty="0"/>
              <a:t> </a:t>
            </a:r>
            <a:r>
              <a:rPr lang="en-CA" dirty="0" err="1"/>
              <a:t>critères</a:t>
            </a:r>
            <a:r>
              <a:rPr lang="en-CA" dirty="0"/>
              <a:t> </a:t>
            </a:r>
            <a:r>
              <a:rPr lang="en-CA" dirty="0" err="1"/>
              <a:t>permet</a:t>
            </a:r>
            <a:r>
              <a:rPr lang="en-CA" dirty="0"/>
              <a:t> de </a:t>
            </a:r>
            <a:r>
              <a:rPr lang="en-CA" dirty="0" err="1"/>
              <a:t>mieux</a:t>
            </a:r>
            <a:r>
              <a:rPr lang="en-CA" dirty="0"/>
              <a:t> </a:t>
            </a:r>
            <a:r>
              <a:rPr lang="en-CA" dirty="0" err="1"/>
              <a:t>connaître</a:t>
            </a:r>
            <a:r>
              <a:rPr lang="en-CA" dirty="0"/>
              <a:t> les </a:t>
            </a:r>
            <a:r>
              <a:rPr lang="en-CA" dirty="0" err="1"/>
              <a:t>besoins</a:t>
            </a:r>
            <a:r>
              <a:rPr lang="en-CA" dirty="0"/>
              <a:t> de </a:t>
            </a:r>
            <a:r>
              <a:rPr lang="en-CA" dirty="0" err="1"/>
              <a:t>chaque</a:t>
            </a:r>
            <a:r>
              <a:rPr lang="en-CA" dirty="0"/>
              <a:t> population.</a:t>
            </a:r>
          </a:p>
          <a:p>
            <a:endParaRPr lang="en-CA" dirty="0"/>
          </a:p>
          <a:p>
            <a:r>
              <a:rPr lang="fr-CA" sz="1000" dirty="0"/>
              <a:t>Référence :</a:t>
            </a:r>
          </a:p>
          <a:p>
            <a:pPr defTabSz="984894">
              <a:defRPr/>
            </a:pPr>
            <a:r>
              <a:rPr lang="fr-CA" sz="1000" dirty="0"/>
              <a:t>Organisation mondiale de la Santé. </a:t>
            </a:r>
            <a:r>
              <a:rPr lang="fr-CA" sz="1000" dirty="0" err="1"/>
              <a:t>Haemoglobin</a:t>
            </a:r>
            <a:r>
              <a:rPr lang="fr-CA" sz="1000" dirty="0"/>
              <a:t> concentrations for the </a:t>
            </a:r>
            <a:r>
              <a:rPr lang="fr-CA" sz="1000" dirty="0" err="1"/>
              <a:t>diagnosis</a:t>
            </a:r>
            <a:r>
              <a:rPr lang="fr-CA" sz="1000" dirty="0"/>
              <a:t> of </a:t>
            </a:r>
            <a:r>
              <a:rPr lang="fr-CA" sz="1000" dirty="0" err="1"/>
              <a:t>anaemia</a:t>
            </a:r>
            <a:r>
              <a:rPr lang="fr-CA" sz="1000" dirty="0"/>
              <a:t> and </a:t>
            </a:r>
            <a:r>
              <a:rPr lang="fr-CA" sz="1000" dirty="0" err="1"/>
              <a:t>assessment</a:t>
            </a:r>
            <a:r>
              <a:rPr lang="fr-CA" sz="1000" dirty="0"/>
              <a:t> of </a:t>
            </a:r>
            <a:r>
              <a:rPr lang="fr-CA" sz="1000" dirty="0" err="1"/>
              <a:t>severity</a:t>
            </a:r>
            <a:r>
              <a:rPr lang="fr-CA" sz="1000" dirty="0"/>
              <a:t>. 2011. Disponible au http://www.who.int/vmnis/indicators/haemoglobin. Consulté en août 2020.</a:t>
            </a:r>
          </a:p>
          <a:p>
            <a:endParaRPr lang="en-US" dirty="0"/>
          </a:p>
        </p:txBody>
      </p:sp>
      <p:sp>
        <p:nvSpPr>
          <p:cNvPr id="4" name="Slide Number Placeholder 3"/>
          <p:cNvSpPr>
            <a:spLocks noGrp="1"/>
          </p:cNvSpPr>
          <p:nvPr>
            <p:ph type="sldNum" sz="quarter" idx="5"/>
          </p:nvPr>
        </p:nvSpPr>
        <p:spPr/>
        <p:txBody>
          <a:bodyPr/>
          <a:lstStyle/>
          <a:p>
            <a:fld id="{80802D72-F3F3-AB48-9057-31F3331BC1C1}" type="slidenum">
              <a:rPr lang="en-US" smtClean="0"/>
              <a:t>30</a:t>
            </a:fld>
            <a:endParaRPr lang="en-US"/>
          </a:p>
        </p:txBody>
      </p:sp>
    </p:spTree>
    <p:extLst>
      <p:ext uri="{BB962C8B-B14F-4D97-AF65-F5344CB8AC3E}">
        <p14:creationId xmlns:p14="http://schemas.microsoft.com/office/powerpoint/2010/main" val="726014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Cet algorithme simplifié comprend toutes les analyses qui sont habituellement nécessaires pour poser un diagnostic d’anémie ferriprive. Les seuils du taux d’hémoglobine indiqués sont ceux qui ont été établis par l’Organisation mondiale de la Santé pour diverses populations de patients. Les deux analyses qui sont recommandées dans la plupart des cas pour l’évaluation des réserves de fer de l’organisme sont le taux de ferritine sérique et le coefficient de saturation de la transferrine.</a:t>
            </a:r>
          </a:p>
          <a:p>
            <a:endParaRPr lang="fr-CA" noProof="0" dirty="0"/>
          </a:p>
          <a:p>
            <a:r>
              <a:rPr lang="fr-CA" sz="1000" dirty="0"/>
              <a:t>Référence :</a:t>
            </a:r>
          </a:p>
          <a:p>
            <a:pPr>
              <a:defRPr/>
            </a:pPr>
            <a:r>
              <a:rPr lang="en-US" sz="1000" dirty="0" err="1"/>
              <a:t>Cappellini</a:t>
            </a:r>
            <a:r>
              <a:rPr lang="en-US" sz="1000" dirty="0"/>
              <a:t> MD, Musallam KM, Taher AT. Iron deficiency </a:t>
            </a:r>
            <a:r>
              <a:rPr lang="en-US" sz="1000" dirty="0" err="1"/>
              <a:t>anaemia</a:t>
            </a:r>
            <a:r>
              <a:rPr lang="en-US" sz="1000" dirty="0"/>
              <a:t> revisited. </a:t>
            </a:r>
            <a:r>
              <a:rPr lang="en-US" sz="1000" i="1" dirty="0"/>
              <a:t>J Intern Med.</a:t>
            </a:r>
            <a:r>
              <a:rPr lang="en-US" sz="1000" dirty="0"/>
              <a:t> 2020;287(2):153-70.</a:t>
            </a:r>
          </a:p>
        </p:txBody>
      </p:sp>
      <p:sp>
        <p:nvSpPr>
          <p:cNvPr id="4" name="Slide Number Placeholder 3"/>
          <p:cNvSpPr>
            <a:spLocks noGrp="1"/>
          </p:cNvSpPr>
          <p:nvPr>
            <p:ph type="sldNum" sz="quarter" idx="5"/>
          </p:nvPr>
        </p:nvSpPr>
        <p:spPr/>
        <p:txBody>
          <a:bodyPr/>
          <a:lstStyle/>
          <a:p>
            <a:fld id="{80802D72-F3F3-AB48-9057-31F3331BC1C1}" type="slidenum">
              <a:rPr lang="en-US" smtClean="0"/>
              <a:t>32</a:t>
            </a:fld>
            <a:endParaRPr lang="en-US"/>
          </a:p>
        </p:txBody>
      </p:sp>
    </p:spTree>
    <p:extLst>
      <p:ext uri="{BB962C8B-B14F-4D97-AF65-F5344CB8AC3E}">
        <p14:creationId xmlns:p14="http://schemas.microsoft.com/office/powerpoint/2010/main" val="1414027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802D72-F3F3-AB48-9057-31F3331BC1C1}" type="slidenum">
              <a:rPr lang="en-US" smtClean="0"/>
              <a:t>33</a:t>
            </a:fld>
            <a:endParaRPr lang="en-US"/>
          </a:p>
        </p:txBody>
      </p:sp>
    </p:spTree>
    <p:extLst>
      <p:ext uri="{BB962C8B-B14F-4D97-AF65-F5344CB8AC3E}">
        <p14:creationId xmlns:p14="http://schemas.microsoft.com/office/powerpoint/2010/main" val="1404375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CA" b="0" i="0" u="none" strike="noStrike" baseline="0" noProof="0" dirty="0"/>
              <a:t>Il faut toujours envisager la prise en charge de la cause sous-jacente de l’anémie ferriprive. Par exemple, le traitement d’une infection à </a:t>
            </a:r>
            <a:r>
              <a:rPr lang="fr-CA" b="0" i="1" u="none" strike="noStrike" baseline="0" noProof="0" dirty="0"/>
              <a:t>Helicobacter pylori</a:t>
            </a:r>
            <a:r>
              <a:rPr lang="fr-CA" b="0" i="0" u="none" strike="noStrike" baseline="0" noProof="0" dirty="0"/>
              <a:t> permettra de normaliser l’absorption du fer. La recherche et la prise en charge de la source d’une hémorragie digestive ou génito-urinaire s’imposent également. Non seulement ces mesures permettent de prévenir une autre déperdition de fer ou d’améliorer l’absorption du fer, mais elles contribuent également à diagnostiquer rapidement une maladie sous-jacente potentiellement grave.</a:t>
            </a:r>
            <a:endParaRPr lang="fr-CA" noProof="0" dirty="0"/>
          </a:p>
          <a:p>
            <a:endParaRPr lang="fr-CA" noProof="0" dirty="0"/>
          </a:p>
          <a:p>
            <a:r>
              <a:rPr lang="fr-CA" sz="1000" dirty="0"/>
              <a:t>Référence :</a:t>
            </a:r>
          </a:p>
          <a:p>
            <a:pPr>
              <a:defRPr/>
            </a:pPr>
            <a:r>
              <a:rPr lang="en-US" sz="1000" dirty="0" err="1"/>
              <a:t>Cappellini</a:t>
            </a:r>
            <a:r>
              <a:rPr lang="en-US" sz="1000" dirty="0"/>
              <a:t> MD, Musallam KM, Taher AT. Iron deficiency </a:t>
            </a:r>
            <a:r>
              <a:rPr lang="en-US" sz="1000" dirty="0" err="1"/>
              <a:t>anaemia</a:t>
            </a:r>
            <a:r>
              <a:rPr lang="en-US" sz="1000" dirty="0"/>
              <a:t> revisited. </a:t>
            </a:r>
            <a:r>
              <a:rPr lang="en-US" sz="1000" i="1" dirty="0"/>
              <a:t>J Intern Med.</a:t>
            </a:r>
            <a:r>
              <a:rPr lang="en-US" sz="1000" dirty="0"/>
              <a:t> 2020;287(2):153-70.</a:t>
            </a:r>
          </a:p>
          <a:p>
            <a:endParaRPr lang="en-US" dirty="0"/>
          </a:p>
        </p:txBody>
      </p:sp>
      <p:sp>
        <p:nvSpPr>
          <p:cNvPr id="4" name="Slide Number Placeholder 3"/>
          <p:cNvSpPr>
            <a:spLocks noGrp="1"/>
          </p:cNvSpPr>
          <p:nvPr>
            <p:ph type="sldNum" sz="quarter" idx="5"/>
          </p:nvPr>
        </p:nvSpPr>
        <p:spPr/>
        <p:txBody>
          <a:bodyPr/>
          <a:lstStyle/>
          <a:p>
            <a:fld id="{80802D72-F3F3-AB48-9057-31F3331BC1C1}" type="slidenum">
              <a:rPr lang="en-US" smtClean="0"/>
              <a:t>34</a:t>
            </a:fld>
            <a:endParaRPr lang="en-US"/>
          </a:p>
        </p:txBody>
      </p:sp>
    </p:spTree>
    <p:extLst>
      <p:ext uri="{BB962C8B-B14F-4D97-AF65-F5344CB8AC3E}">
        <p14:creationId xmlns:p14="http://schemas.microsoft.com/office/powerpoint/2010/main" val="14898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6013" y="539750"/>
            <a:ext cx="4625975" cy="2601913"/>
          </a:xfrm>
        </p:spPr>
      </p:sp>
      <p:sp>
        <p:nvSpPr>
          <p:cNvPr id="3" name="Notes Placeholder 2"/>
          <p:cNvSpPr>
            <a:spLocks noGrp="1"/>
          </p:cNvSpPr>
          <p:nvPr>
            <p:ph type="body" idx="1"/>
          </p:nvPr>
        </p:nvSpPr>
        <p:spPr/>
        <p:txBody>
          <a:bodyPr/>
          <a:lstStyle/>
          <a:p>
            <a:r>
              <a:rPr lang="fr-CA"/>
              <a:t>Le présentateur peut supprimer cette diapositive ou reformuler les renseignements s’il n’est assujetti à aucune déclaration.</a:t>
            </a:r>
          </a:p>
        </p:txBody>
      </p:sp>
      <p:sp>
        <p:nvSpPr>
          <p:cNvPr id="4" name="Slide Number Placeholder 3"/>
          <p:cNvSpPr>
            <a:spLocks noGrp="1"/>
          </p:cNvSpPr>
          <p:nvPr>
            <p:ph type="sldNum" sz="quarter" idx="5"/>
          </p:nvPr>
        </p:nvSpPr>
        <p:spPr/>
        <p:txBody>
          <a:bodyPr/>
          <a:lstStyle/>
          <a:p>
            <a:fld id="{69C8F699-069B-487D-9A7E-6C4E36799DAF}" type="slidenum">
              <a:rPr lang="en-CA" smtClean="0"/>
              <a:pPr/>
              <a:t>3</a:t>
            </a:fld>
            <a:endParaRPr lang="fr-CA"/>
          </a:p>
        </p:txBody>
      </p:sp>
    </p:spTree>
    <p:extLst>
      <p:ext uri="{BB962C8B-B14F-4D97-AF65-F5344CB8AC3E}">
        <p14:creationId xmlns:p14="http://schemas.microsoft.com/office/powerpoint/2010/main" val="2514383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68B4D3EA-FA5C-46F2-B785-A3939D5EC124}" type="slidenum">
              <a:rPr lang="fr-CA" smtClean="0"/>
              <a:t>35</a:t>
            </a:fld>
            <a:endParaRPr lang="fr-CA" dirty="0"/>
          </a:p>
        </p:txBody>
      </p:sp>
    </p:spTree>
    <p:extLst>
      <p:ext uri="{BB962C8B-B14F-4D97-AF65-F5344CB8AC3E}">
        <p14:creationId xmlns:p14="http://schemas.microsoft.com/office/powerpoint/2010/main" val="14158267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i="0" u="none" strike="noStrike" kern="1200" baseline="0" dirty="0">
                <a:solidFill>
                  <a:schemeClr val="tx1"/>
                </a:solidFill>
                <a:latin typeface="+mn-lt"/>
                <a:ea typeface="+mn-ea"/>
                <a:cs typeface="+mn-cs"/>
              </a:rPr>
              <a:t>Notes</a:t>
            </a:r>
          </a:p>
          <a:p>
            <a:r>
              <a:rPr lang="fr-CA" sz="1200" b="0" i="0" u="none" strike="noStrike" kern="1200" baseline="0" dirty="0" err="1">
                <a:solidFill>
                  <a:schemeClr val="tx1"/>
                </a:solidFill>
                <a:latin typeface="+mn-lt"/>
                <a:ea typeface="+mn-ea"/>
                <a:cs typeface="+mn-cs"/>
              </a:rPr>
              <a:t>Considerations</a:t>
            </a:r>
            <a:r>
              <a:rPr lang="fr-CA" sz="1200" b="0" i="0" u="none" strike="noStrike" kern="1200" baseline="0" dirty="0">
                <a:solidFill>
                  <a:schemeClr val="tx1"/>
                </a:solidFill>
                <a:latin typeface="+mn-lt"/>
                <a:ea typeface="+mn-ea"/>
                <a:cs typeface="+mn-cs"/>
              </a:rPr>
              <a:t> for </a:t>
            </a:r>
            <a:r>
              <a:rPr lang="fr-CA" sz="1200" b="0" i="0" u="none" strike="noStrike" kern="1200" baseline="0" dirty="0" err="1">
                <a:solidFill>
                  <a:schemeClr val="tx1"/>
                </a:solidFill>
                <a:latin typeface="+mn-lt"/>
                <a:ea typeface="+mn-ea"/>
                <a:cs typeface="+mn-cs"/>
              </a:rPr>
              <a:t>this</a:t>
            </a:r>
            <a:r>
              <a:rPr lang="fr-CA" sz="1200" b="0" i="0" u="none" strike="noStrike" kern="1200" baseline="0" dirty="0">
                <a:solidFill>
                  <a:schemeClr val="tx1"/>
                </a:solidFill>
                <a:latin typeface="+mn-lt"/>
                <a:ea typeface="+mn-ea"/>
                <a:cs typeface="+mn-cs"/>
              </a:rPr>
              <a:t> formula:</a:t>
            </a:r>
          </a:p>
          <a:p>
            <a:pPr marL="171450" indent="-171450">
              <a:buFont typeface="Arial" panose="020B0604020202020204" pitchFamily="34" charset="0"/>
              <a:buChar char="•"/>
            </a:pPr>
            <a:r>
              <a:rPr lang="fr-CA" sz="1200" b="0" i="0" u="none" strike="noStrike" kern="1200" baseline="0" dirty="0">
                <a:solidFill>
                  <a:schemeClr val="tx1"/>
                </a:solidFill>
                <a:latin typeface="+mn-lt"/>
                <a:ea typeface="+mn-ea"/>
                <a:cs typeface="+mn-cs"/>
              </a:rPr>
              <a:t>It </a:t>
            </a:r>
            <a:r>
              <a:rPr lang="fr-CA" sz="1200" b="0" i="0" u="none" strike="noStrike" kern="1200" baseline="0" dirty="0" err="1">
                <a:solidFill>
                  <a:schemeClr val="tx1"/>
                </a:solidFill>
                <a:latin typeface="+mn-lt"/>
                <a:ea typeface="+mn-ea"/>
                <a:cs typeface="+mn-cs"/>
              </a:rPr>
              <a:t>is</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recommended</a:t>
            </a:r>
            <a:r>
              <a:rPr lang="fr-CA" sz="1200" b="0" i="0" u="none" strike="noStrike" kern="1200" baseline="0" dirty="0">
                <a:solidFill>
                  <a:schemeClr val="tx1"/>
                </a:solidFill>
                <a:latin typeface="+mn-lt"/>
                <a:ea typeface="+mn-ea"/>
                <a:cs typeface="+mn-cs"/>
              </a:rPr>
              <a:t> to use the </a:t>
            </a:r>
            <a:r>
              <a:rPr lang="fr-CA" sz="1200" b="0" i="0" u="none" strike="noStrike" kern="1200" baseline="0" dirty="0" err="1">
                <a:solidFill>
                  <a:schemeClr val="tx1"/>
                </a:solidFill>
                <a:latin typeface="+mn-lt"/>
                <a:ea typeface="+mn-ea"/>
                <a:cs typeface="+mn-cs"/>
              </a:rPr>
              <a:t>patient’s</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ideal</a:t>
            </a:r>
            <a:r>
              <a:rPr lang="fr-CA" sz="1200" b="0" i="0" u="none" strike="noStrike" kern="1200" baseline="0" dirty="0">
                <a:solidFill>
                  <a:schemeClr val="tx1"/>
                </a:solidFill>
                <a:latin typeface="+mn-lt"/>
                <a:ea typeface="+mn-ea"/>
                <a:cs typeface="+mn-cs"/>
              </a:rPr>
              <a:t> body </a:t>
            </a:r>
            <a:r>
              <a:rPr lang="fr-CA" sz="1200" b="0" i="0" u="none" strike="noStrike" kern="1200" baseline="0" dirty="0" err="1">
                <a:solidFill>
                  <a:schemeClr val="tx1"/>
                </a:solidFill>
                <a:latin typeface="+mn-lt"/>
                <a:ea typeface="+mn-ea"/>
                <a:cs typeface="+mn-cs"/>
              </a:rPr>
              <a:t>weight</a:t>
            </a:r>
            <a:r>
              <a:rPr lang="fr-CA" sz="1200" b="0" i="0" u="none" strike="noStrike" kern="1200" baseline="0" dirty="0">
                <a:solidFill>
                  <a:schemeClr val="tx1"/>
                </a:solidFill>
                <a:latin typeface="+mn-lt"/>
                <a:ea typeface="+mn-ea"/>
                <a:cs typeface="+mn-cs"/>
              </a:rPr>
              <a:t> for obese patients. </a:t>
            </a:r>
            <a:r>
              <a:rPr lang="fr-CA" sz="1200" b="0" i="0" u="none" strike="noStrike" kern="1200" baseline="0" dirty="0" err="1">
                <a:solidFill>
                  <a:schemeClr val="tx1"/>
                </a:solidFill>
                <a:latin typeface="+mn-lt"/>
                <a:ea typeface="+mn-ea"/>
                <a:cs typeface="+mn-cs"/>
              </a:rPr>
              <a:t>Ideal</a:t>
            </a:r>
            <a:r>
              <a:rPr lang="fr-CA" sz="1200" b="0" i="0" u="none" strike="noStrike" kern="1200" baseline="0" dirty="0">
                <a:solidFill>
                  <a:schemeClr val="tx1"/>
                </a:solidFill>
                <a:latin typeface="+mn-lt"/>
                <a:ea typeface="+mn-ea"/>
                <a:cs typeface="+mn-cs"/>
              </a:rPr>
              <a:t> body </a:t>
            </a:r>
            <a:r>
              <a:rPr lang="fr-CA" sz="1200" b="0" i="0" u="none" strike="noStrike" kern="1200" baseline="0" dirty="0" err="1">
                <a:solidFill>
                  <a:schemeClr val="tx1"/>
                </a:solidFill>
                <a:latin typeface="+mn-lt"/>
                <a:ea typeface="+mn-ea"/>
                <a:cs typeface="+mn-cs"/>
              </a:rPr>
              <a:t>weight</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may</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be</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calculated</a:t>
            </a:r>
            <a:r>
              <a:rPr lang="fr-CA" sz="1200" b="0" i="0" u="none" strike="noStrike" kern="1200" baseline="0" dirty="0">
                <a:solidFill>
                  <a:schemeClr val="tx1"/>
                </a:solidFill>
                <a:latin typeface="+mn-lt"/>
                <a:ea typeface="+mn-ea"/>
                <a:cs typeface="+mn-cs"/>
              </a:rPr>
              <a:t> in a </a:t>
            </a:r>
            <a:r>
              <a:rPr lang="fr-CA" sz="1200" b="0" i="0" u="none" strike="noStrike" kern="1200" baseline="0" dirty="0" err="1">
                <a:solidFill>
                  <a:schemeClr val="tx1"/>
                </a:solidFill>
                <a:latin typeface="+mn-lt"/>
                <a:ea typeface="+mn-ea"/>
                <a:cs typeface="+mn-cs"/>
              </a:rPr>
              <a:t>number</a:t>
            </a:r>
            <a:r>
              <a:rPr lang="fr-CA" sz="1200" b="0" i="0" u="none" strike="noStrike" kern="1200" baseline="0" dirty="0">
                <a:solidFill>
                  <a:schemeClr val="tx1"/>
                </a:solidFill>
                <a:latin typeface="+mn-lt"/>
                <a:ea typeface="+mn-ea"/>
                <a:cs typeface="+mn-cs"/>
              </a:rPr>
              <a:t> of </a:t>
            </a:r>
            <a:r>
              <a:rPr lang="fr-CA" sz="1200" b="0" i="0" u="none" strike="noStrike" kern="1200" baseline="0" dirty="0" err="1">
                <a:solidFill>
                  <a:schemeClr val="tx1"/>
                </a:solidFill>
                <a:latin typeface="+mn-lt"/>
                <a:ea typeface="+mn-ea"/>
                <a:cs typeface="+mn-cs"/>
              </a:rPr>
              <a:t>ways</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e.g</a:t>
            </a:r>
            <a:r>
              <a:rPr lang="fr-CA" sz="1200" b="0" i="0" u="none" strike="noStrike" kern="1200" baseline="0" dirty="0">
                <a:solidFill>
                  <a:schemeClr val="tx1"/>
                </a:solidFill>
                <a:latin typeface="+mn-lt"/>
                <a:ea typeface="+mn-ea"/>
                <a:cs typeface="+mn-cs"/>
              </a:rPr>
              <a:t>., by </a:t>
            </a:r>
            <a:r>
              <a:rPr lang="fr-CA" sz="1200" b="0" i="0" u="none" strike="noStrike" kern="1200" baseline="0" dirty="0" err="1">
                <a:solidFill>
                  <a:schemeClr val="tx1"/>
                </a:solidFill>
                <a:latin typeface="+mn-lt"/>
                <a:ea typeface="+mn-ea"/>
                <a:cs typeface="+mn-cs"/>
              </a:rPr>
              <a:t>calculating</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weight</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at</a:t>
            </a:r>
            <a:r>
              <a:rPr lang="fr-CA" sz="1200" b="0" i="0" u="none" strike="noStrike" kern="1200" baseline="0" dirty="0">
                <a:solidFill>
                  <a:schemeClr val="tx1"/>
                </a:solidFill>
                <a:latin typeface="+mn-lt"/>
                <a:ea typeface="+mn-ea"/>
                <a:cs typeface="+mn-cs"/>
              </a:rPr>
              <a:t> BMI 25, </a:t>
            </a:r>
            <a:r>
              <a:rPr lang="fr-CA" sz="1200" b="0" i="0" u="none" strike="noStrike" kern="1200" baseline="0" dirty="0" err="1">
                <a:solidFill>
                  <a:schemeClr val="tx1"/>
                </a:solidFill>
                <a:latin typeface="+mn-lt"/>
                <a:ea typeface="+mn-ea"/>
                <a:cs typeface="+mn-cs"/>
              </a:rPr>
              <a:t>ideal</a:t>
            </a:r>
            <a:r>
              <a:rPr lang="fr-CA" sz="1200" b="0" i="0" u="none" strike="noStrike" kern="1200" baseline="0" dirty="0">
                <a:solidFill>
                  <a:schemeClr val="tx1"/>
                </a:solidFill>
                <a:latin typeface="+mn-lt"/>
                <a:ea typeface="+mn-ea"/>
                <a:cs typeface="+mn-cs"/>
              </a:rPr>
              <a:t> body </a:t>
            </a:r>
            <a:r>
              <a:rPr lang="fr-CA" sz="1200" b="0" i="0" u="none" strike="noStrike" kern="1200" baseline="0" dirty="0" err="1">
                <a:solidFill>
                  <a:schemeClr val="tx1"/>
                </a:solidFill>
                <a:latin typeface="+mn-lt"/>
                <a:ea typeface="+mn-ea"/>
                <a:cs typeface="+mn-cs"/>
              </a:rPr>
              <a:t>weight</a:t>
            </a:r>
            <a:r>
              <a:rPr lang="fr-CA" sz="1200" b="0" i="0" u="none" strike="noStrike" kern="1200" baseline="0" dirty="0">
                <a:solidFill>
                  <a:schemeClr val="tx1"/>
                </a:solidFill>
                <a:latin typeface="+mn-lt"/>
                <a:ea typeface="+mn-ea"/>
                <a:cs typeface="+mn-cs"/>
              </a:rPr>
              <a:t> = 25* (</a:t>
            </a:r>
            <a:r>
              <a:rPr lang="fr-CA" sz="1200" b="0" i="0" u="none" strike="noStrike" kern="1200" baseline="0" dirty="0" err="1">
                <a:solidFill>
                  <a:schemeClr val="tx1"/>
                </a:solidFill>
                <a:latin typeface="+mn-lt"/>
                <a:ea typeface="+mn-ea"/>
                <a:cs typeface="+mn-cs"/>
              </a:rPr>
              <a:t>height</a:t>
            </a:r>
            <a:r>
              <a:rPr lang="fr-CA" sz="1200" b="0" i="0" u="none" strike="noStrike" kern="1200" baseline="0" dirty="0">
                <a:solidFill>
                  <a:schemeClr val="tx1"/>
                </a:solidFill>
                <a:latin typeface="+mn-lt"/>
                <a:ea typeface="+mn-ea"/>
                <a:cs typeface="+mn-cs"/>
              </a:rPr>
              <a:t> in m</a:t>
            </a:r>
            <a:r>
              <a:rPr lang="fr-CA" sz="1200" b="0" i="0" u="none" strike="noStrike" kern="1200" baseline="30000" dirty="0">
                <a:solidFill>
                  <a:schemeClr val="tx1"/>
                </a:solidFill>
                <a:latin typeface="+mn-lt"/>
                <a:ea typeface="+mn-ea"/>
                <a:cs typeface="+mn-cs"/>
              </a:rPr>
              <a:t>2</a:t>
            </a:r>
            <a:r>
              <a:rPr lang="fr-CA" sz="1200" b="0" i="0" u="none" strike="noStrike" kern="1200" dirty="0">
                <a:solidFill>
                  <a:schemeClr val="tx1"/>
                </a:solidFill>
                <a:latin typeface="+mn-lt"/>
                <a:ea typeface="+mn-ea"/>
                <a:cs typeface="+mn-cs"/>
              </a:rPr>
              <a:t>)</a:t>
            </a:r>
            <a:endParaRPr lang="fr-CA" sz="1200" b="0" i="0" u="none" strike="noStrike" kern="1200" baseline="30000" dirty="0">
              <a:solidFill>
                <a:schemeClr val="tx1"/>
              </a:solidFill>
              <a:latin typeface="+mn-lt"/>
              <a:ea typeface="+mn-ea"/>
              <a:cs typeface="+mn-cs"/>
            </a:endParaRPr>
          </a:p>
          <a:p>
            <a:pPr marL="171450" indent="-171450">
              <a:buFont typeface="Arial" panose="020B0604020202020204" pitchFamily="34" charset="0"/>
              <a:buChar char="•"/>
            </a:pPr>
            <a:r>
              <a:rPr lang="fr-CA" sz="1200" b="0" i="0" u="none" strike="noStrike" kern="1200" baseline="0" dirty="0">
                <a:solidFill>
                  <a:schemeClr val="tx1"/>
                </a:solidFill>
                <a:latin typeface="+mn-lt"/>
                <a:ea typeface="+mn-ea"/>
                <a:cs typeface="+mn-cs"/>
              </a:rPr>
              <a:t>To </a:t>
            </a:r>
            <a:r>
              <a:rPr lang="fr-CA" sz="1200" b="0" i="0" u="none" strike="noStrike" kern="1200" baseline="0" dirty="0" err="1">
                <a:solidFill>
                  <a:schemeClr val="tx1"/>
                </a:solidFill>
                <a:latin typeface="+mn-lt"/>
                <a:ea typeface="+mn-ea"/>
                <a:cs typeface="+mn-cs"/>
              </a:rPr>
              <a:t>convert</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Hb</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mM</a:t>
            </a:r>
            <a:r>
              <a:rPr lang="fr-CA" sz="1200" b="0" i="0" u="none" strike="noStrike" kern="1200" baseline="0" dirty="0">
                <a:solidFill>
                  <a:schemeClr val="tx1"/>
                </a:solidFill>
                <a:latin typeface="+mn-lt"/>
                <a:ea typeface="+mn-ea"/>
                <a:cs typeface="+mn-cs"/>
              </a:rPr>
              <a:t>] to </a:t>
            </a:r>
            <a:r>
              <a:rPr lang="fr-CA" sz="1200" b="0" i="0" u="none" strike="noStrike" kern="1200" baseline="0" dirty="0" err="1">
                <a:solidFill>
                  <a:schemeClr val="tx1"/>
                </a:solidFill>
                <a:latin typeface="+mn-lt"/>
                <a:ea typeface="+mn-ea"/>
                <a:cs typeface="+mn-cs"/>
              </a:rPr>
              <a:t>Hb</a:t>
            </a:r>
            <a:r>
              <a:rPr lang="fr-CA" sz="1200" b="0" i="0" u="none" strike="noStrike" kern="1200" baseline="0" dirty="0">
                <a:solidFill>
                  <a:schemeClr val="tx1"/>
                </a:solidFill>
                <a:latin typeface="+mn-lt"/>
                <a:ea typeface="+mn-ea"/>
                <a:cs typeface="+mn-cs"/>
              </a:rPr>
              <a:t> [g/</a:t>
            </a:r>
            <a:r>
              <a:rPr lang="fr-CA" sz="1200" b="0" i="0" u="none" strike="noStrike" kern="1200" baseline="0" dirty="0" err="1">
                <a:solidFill>
                  <a:schemeClr val="tx1"/>
                </a:solidFill>
                <a:latin typeface="+mn-lt"/>
                <a:ea typeface="+mn-ea"/>
                <a:cs typeface="+mn-cs"/>
              </a:rPr>
              <a:t>dL</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you</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would</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multiply</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Hb</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mM</a:t>
            </a:r>
            <a:r>
              <a:rPr lang="fr-CA" sz="1200" b="0" i="0" u="none" strike="noStrike" kern="1200" baseline="0" dirty="0">
                <a:solidFill>
                  <a:schemeClr val="tx1"/>
                </a:solidFill>
                <a:latin typeface="+mn-lt"/>
                <a:ea typeface="+mn-ea"/>
                <a:cs typeface="+mn-cs"/>
              </a:rPr>
              <a:t>] by factor 1.61145</a:t>
            </a:r>
          </a:p>
          <a:p>
            <a:pPr marL="171450" indent="-171450">
              <a:buFont typeface="Arial" panose="020B0604020202020204" pitchFamily="34" charset="0"/>
              <a:buChar char="•"/>
            </a:pPr>
            <a:r>
              <a:rPr lang="fr-CA" sz="1200" b="0" i="0" u="none" strike="noStrike" kern="1200" baseline="0" dirty="0">
                <a:solidFill>
                  <a:schemeClr val="tx1"/>
                </a:solidFill>
                <a:latin typeface="+mn-lt"/>
                <a:ea typeface="+mn-ea"/>
                <a:cs typeface="+mn-cs"/>
              </a:rPr>
              <a:t>Factor 2.4 = 0.0034 x 0.07 x 10,000 </a:t>
            </a:r>
          </a:p>
          <a:p>
            <a:pPr marL="628650" lvl="1" indent="-171450">
              <a:buFont typeface="Arial" panose="020B0604020202020204" pitchFamily="34" charset="0"/>
              <a:buChar char="•"/>
            </a:pPr>
            <a:r>
              <a:rPr lang="fr-CA" sz="1200" b="0" i="0" u="none" strike="noStrike" kern="1200" baseline="0" dirty="0">
                <a:solidFill>
                  <a:schemeClr val="tx1"/>
                </a:solidFill>
                <a:latin typeface="+mn-lt"/>
                <a:ea typeface="+mn-ea"/>
                <a:cs typeface="+mn-cs"/>
              </a:rPr>
              <a:t>0.0034: </a:t>
            </a:r>
            <a:r>
              <a:rPr lang="fr-CA" sz="1200" b="0" i="0" u="none" strike="noStrike" kern="1200" baseline="0" dirty="0" err="1">
                <a:solidFill>
                  <a:schemeClr val="tx1"/>
                </a:solidFill>
                <a:latin typeface="+mn-lt"/>
                <a:ea typeface="+mn-ea"/>
                <a:cs typeface="+mn-cs"/>
              </a:rPr>
              <a:t>Iron</a:t>
            </a:r>
            <a:r>
              <a:rPr lang="fr-CA" sz="1200" b="0" i="0" u="none" strike="noStrike" kern="1200" baseline="0" dirty="0">
                <a:solidFill>
                  <a:schemeClr val="tx1"/>
                </a:solidFill>
                <a:latin typeface="+mn-lt"/>
                <a:ea typeface="+mn-ea"/>
                <a:cs typeface="+mn-cs"/>
              </a:rPr>
              <a:t> content of </a:t>
            </a:r>
            <a:r>
              <a:rPr lang="fr-CA" sz="1200" b="0" i="0" u="none" strike="noStrike" kern="1200" baseline="0" dirty="0" err="1">
                <a:solidFill>
                  <a:schemeClr val="tx1"/>
                </a:solidFill>
                <a:latin typeface="+mn-lt"/>
                <a:ea typeface="+mn-ea"/>
                <a:cs typeface="+mn-cs"/>
              </a:rPr>
              <a:t>hemoglobin</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is</a:t>
            </a:r>
            <a:r>
              <a:rPr lang="fr-CA" sz="1200" b="0" i="0" u="none" strike="noStrike" kern="1200" baseline="0" dirty="0">
                <a:solidFill>
                  <a:schemeClr val="tx1"/>
                </a:solidFill>
                <a:latin typeface="+mn-lt"/>
                <a:ea typeface="+mn-ea"/>
                <a:cs typeface="+mn-cs"/>
              </a:rPr>
              <a:t> 0.34%</a:t>
            </a:r>
          </a:p>
          <a:p>
            <a:pPr marL="628650" lvl="1" indent="-171450">
              <a:buFont typeface="Arial" panose="020B0604020202020204" pitchFamily="34" charset="0"/>
              <a:buChar char="•"/>
            </a:pPr>
            <a:r>
              <a:rPr lang="fr-CA" sz="1200" b="0" i="0" u="none" strike="noStrike" kern="1200" baseline="0" dirty="0">
                <a:solidFill>
                  <a:schemeClr val="tx1"/>
                </a:solidFill>
                <a:latin typeface="+mn-lt"/>
                <a:ea typeface="+mn-ea"/>
                <a:cs typeface="+mn-cs"/>
              </a:rPr>
              <a:t>0.07: Blood volume 70 </a:t>
            </a:r>
            <a:r>
              <a:rPr lang="fr-CA" sz="1200" b="0" i="0" u="none" strike="noStrike" kern="1200" baseline="0" dirty="0" err="1">
                <a:solidFill>
                  <a:schemeClr val="tx1"/>
                </a:solidFill>
                <a:latin typeface="+mn-lt"/>
                <a:ea typeface="+mn-ea"/>
                <a:cs typeface="+mn-cs"/>
              </a:rPr>
              <a:t>mL</a:t>
            </a:r>
            <a:r>
              <a:rPr lang="fr-CA" sz="1200" b="0" i="0" u="none" strike="noStrike" kern="1200" baseline="0" dirty="0">
                <a:solidFill>
                  <a:schemeClr val="tx1"/>
                </a:solidFill>
                <a:latin typeface="+mn-lt"/>
                <a:ea typeface="+mn-ea"/>
                <a:cs typeface="+mn-cs"/>
              </a:rPr>
              <a:t>/kg of body </a:t>
            </a:r>
            <a:r>
              <a:rPr lang="fr-CA" sz="1200" b="0" i="0" u="none" strike="noStrike" kern="1200" baseline="0" dirty="0" err="1">
                <a:solidFill>
                  <a:schemeClr val="tx1"/>
                </a:solidFill>
                <a:latin typeface="+mn-lt"/>
                <a:ea typeface="+mn-ea"/>
                <a:cs typeface="+mn-cs"/>
              </a:rPr>
              <a:t>weight</a:t>
            </a:r>
            <a:r>
              <a:rPr lang="fr-CA" sz="1200" b="0" i="0" u="none" strike="noStrike" kern="1200" baseline="0" dirty="0">
                <a:solidFill>
                  <a:schemeClr val="tx1"/>
                </a:solidFill>
                <a:latin typeface="+mn-lt"/>
                <a:ea typeface="+mn-ea"/>
                <a:cs typeface="+mn-cs"/>
              </a:rPr>
              <a:t> ≈ 7% of body </a:t>
            </a:r>
            <a:r>
              <a:rPr lang="fr-CA" sz="1200" b="0" i="0" u="none" strike="noStrike" kern="1200" baseline="0" dirty="0" err="1">
                <a:solidFill>
                  <a:schemeClr val="tx1"/>
                </a:solidFill>
                <a:latin typeface="+mn-lt"/>
                <a:ea typeface="+mn-ea"/>
                <a:cs typeface="+mn-cs"/>
              </a:rPr>
              <a:t>weight</a:t>
            </a:r>
            <a:endParaRPr lang="fr-CA" sz="1200" b="0" i="0" u="none" strike="noStrike" kern="1200" baseline="0" dirty="0">
              <a:solidFill>
                <a:schemeClr val="tx1"/>
              </a:solidFill>
              <a:latin typeface="+mn-lt"/>
              <a:ea typeface="+mn-ea"/>
              <a:cs typeface="+mn-cs"/>
            </a:endParaRPr>
          </a:p>
          <a:p>
            <a:pPr marL="628650" lvl="1" indent="-171450">
              <a:buFont typeface="Arial" panose="020B0604020202020204" pitchFamily="34" charset="0"/>
              <a:buChar char="•"/>
            </a:pPr>
            <a:r>
              <a:rPr lang="fr-CA" sz="1200" b="0" i="0" u="none" strike="noStrike" kern="1200" baseline="0" dirty="0">
                <a:solidFill>
                  <a:schemeClr val="tx1"/>
                </a:solidFill>
                <a:latin typeface="+mn-lt"/>
                <a:ea typeface="+mn-ea"/>
                <a:cs typeface="+mn-cs"/>
              </a:rPr>
              <a:t>10,000: The conversion factor 1 g/</a:t>
            </a:r>
            <a:r>
              <a:rPr lang="fr-CA" sz="1200" b="0" i="0" u="none" strike="noStrike" kern="1200" baseline="0" dirty="0" err="1">
                <a:solidFill>
                  <a:schemeClr val="tx1"/>
                </a:solidFill>
                <a:latin typeface="+mn-lt"/>
                <a:ea typeface="+mn-ea"/>
                <a:cs typeface="+mn-cs"/>
              </a:rPr>
              <a:t>dL</a:t>
            </a:r>
            <a:r>
              <a:rPr lang="fr-CA" sz="1200" b="0" i="0" u="none" strike="noStrike" kern="1200" baseline="0" dirty="0">
                <a:solidFill>
                  <a:schemeClr val="tx1"/>
                </a:solidFill>
                <a:latin typeface="+mn-lt"/>
                <a:ea typeface="+mn-ea"/>
                <a:cs typeface="+mn-cs"/>
              </a:rPr>
              <a:t> = 10,000 mg/L</a:t>
            </a:r>
          </a:p>
          <a:p>
            <a:pPr marL="171450" indent="-171450">
              <a:buFont typeface="Arial" panose="020B0604020202020204" pitchFamily="34" charset="0"/>
              <a:buChar char="•"/>
            </a:pPr>
            <a:r>
              <a:rPr lang="fr-CA" sz="1200" b="0" i="0" u="none" strike="noStrike" kern="1200" baseline="0" dirty="0">
                <a:solidFill>
                  <a:schemeClr val="tx1"/>
                </a:solidFill>
                <a:latin typeface="+mn-lt"/>
                <a:ea typeface="+mn-ea"/>
                <a:cs typeface="+mn-cs"/>
              </a:rPr>
              <a:t>For a </a:t>
            </a:r>
            <a:r>
              <a:rPr lang="fr-CA" sz="1200" b="0" i="0" u="none" strike="noStrike" kern="1200" baseline="0" dirty="0" err="1">
                <a:solidFill>
                  <a:schemeClr val="tx1"/>
                </a:solidFill>
                <a:latin typeface="+mn-lt"/>
                <a:ea typeface="+mn-ea"/>
                <a:cs typeface="+mn-cs"/>
              </a:rPr>
              <a:t>person</a:t>
            </a:r>
            <a:r>
              <a:rPr lang="fr-CA" sz="1200" b="0" i="0" u="none" strike="noStrike" kern="1200" baseline="0" dirty="0">
                <a:solidFill>
                  <a:schemeClr val="tx1"/>
                </a:solidFill>
                <a:latin typeface="+mn-lt"/>
                <a:ea typeface="+mn-ea"/>
                <a:cs typeface="+mn-cs"/>
              </a:rPr>
              <a:t> with a body </a:t>
            </a:r>
            <a:r>
              <a:rPr lang="fr-CA" sz="1200" b="0" i="0" u="none" strike="noStrike" kern="1200" baseline="0" dirty="0" err="1">
                <a:solidFill>
                  <a:schemeClr val="tx1"/>
                </a:solidFill>
                <a:latin typeface="+mn-lt"/>
                <a:ea typeface="+mn-ea"/>
                <a:cs typeface="+mn-cs"/>
              </a:rPr>
              <a:t>weight</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above</a:t>
            </a:r>
            <a:r>
              <a:rPr lang="fr-CA" sz="1200" b="0" i="0" u="none" strike="noStrike" kern="1200" baseline="0" dirty="0">
                <a:solidFill>
                  <a:schemeClr val="tx1"/>
                </a:solidFill>
                <a:latin typeface="+mn-lt"/>
                <a:ea typeface="+mn-ea"/>
                <a:cs typeface="+mn-cs"/>
              </a:rPr>
              <a:t> 35 kg, the </a:t>
            </a:r>
            <a:r>
              <a:rPr lang="fr-CA" sz="1200" b="0" i="0" u="none" strike="noStrike" kern="1200" baseline="0" dirty="0" err="1">
                <a:solidFill>
                  <a:schemeClr val="tx1"/>
                </a:solidFill>
                <a:latin typeface="+mn-lt"/>
                <a:ea typeface="+mn-ea"/>
                <a:cs typeface="+mn-cs"/>
              </a:rPr>
              <a:t>iron</a:t>
            </a:r>
            <a:r>
              <a:rPr lang="fr-CA" sz="1200" b="0" i="0" u="none" strike="noStrike" kern="1200" baseline="0" dirty="0">
                <a:solidFill>
                  <a:schemeClr val="tx1"/>
                </a:solidFill>
                <a:latin typeface="+mn-lt"/>
                <a:ea typeface="+mn-ea"/>
                <a:cs typeface="+mn-cs"/>
              </a:rPr>
              <a:t> stores are 500 mg or </a:t>
            </a:r>
            <a:r>
              <a:rPr lang="fr-CA" sz="1200" b="0" i="0" u="none" strike="noStrike" kern="1200" baseline="0" dirty="0" err="1">
                <a:solidFill>
                  <a:schemeClr val="tx1"/>
                </a:solidFill>
                <a:latin typeface="+mn-lt"/>
                <a:ea typeface="+mn-ea"/>
                <a:cs typeface="+mn-cs"/>
              </a:rPr>
              <a:t>above</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Iron</a:t>
            </a:r>
            <a:r>
              <a:rPr lang="fr-CA" sz="1200" b="0" i="0" u="none" strike="noStrike" kern="1200" baseline="0" dirty="0">
                <a:solidFill>
                  <a:schemeClr val="tx1"/>
                </a:solidFill>
                <a:latin typeface="+mn-lt"/>
                <a:ea typeface="+mn-ea"/>
                <a:cs typeface="+mn-cs"/>
              </a:rPr>
              <a:t> stores of 500 mg are </a:t>
            </a:r>
            <a:r>
              <a:rPr lang="fr-CA" sz="1200" b="0" i="0" u="none" strike="noStrike" kern="1200" baseline="0" dirty="0" err="1">
                <a:solidFill>
                  <a:schemeClr val="tx1"/>
                </a:solidFill>
                <a:latin typeface="+mn-lt"/>
                <a:ea typeface="+mn-ea"/>
                <a:cs typeface="+mn-cs"/>
              </a:rPr>
              <a:t>at</a:t>
            </a:r>
            <a:r>
              <a:rPr lang="fr-CA" sz="1200" b="0" i="0" u="none" strike="noStrike" kern="1200" baseline="0" dirty="0">
                <a:solidFill>
                  <a:schemeClr val="tx1"/>
                </a:solidFill>
                <a:latin typeface="+mn-lt"/>
                <a:ea typeface="+mn-ea"/>
                <a:cs typeface="+mn-cs"/>
              </a:rPr>
              <a:t> the </a:t>
            </a:r>
            <a:r>
              <a:rPr lang="fr-CA" sz="1200" b="0" i="0" u="none" strike="noStrike" kern="1200" baseline="0" dirty="0" err="1">
                <a:solidFill>
                  <a:schemeClr val="tx1"/>
                </a:solidFill>
                <a:latin typeface="+mn-lt"/>
                <a:ea typeface="+mn-ea"/>
                <a:cs typeface="+mn-cs"/>
              </a:rPr>
              <a:t>lower</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limit</a:t>
            </a:r>
            <a:r>
              <a:rPr lang="fr-CA" sz="1200" b="0" i="0" u="none" strike="noStrike" kern="1200" baseline="0" dirty="0">
                <a:solidFill>
                  <a:schemeClr val="tx1"/>
                </a:solidFill>
                <a:latin typeface="+mn-lt"/>
                <a:ea typeface="+mn-ea"/>
                <a:cs typeface="+mn-cs"/>
              </a:rPr>
              <a:t> normal for </a:t>
            </a:r>
            <a:r>
              <a:rPr lang="fr-CA" sz="1200" b="0" i="0" u="none" strike="noStrike" kern="1200" baseline="0" dirty="0" err="1">
                <a:solidFill>
                  <a:schemeClr val="tx1"/>
                </a:solidFill>
                <a:latin typeface="+mn-lt"/>
                <a:ea typeface="+mn-ea"/>
                <a:cs typeface="+mn-cs"/>
              </a:rPr>
              <a:t>small</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women</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Some</a:t>
            </a:r>
            <a:r>
              <a:rPr lang="fr-CA" sz="1200" b="0" i="0" u="none" strike="noStrike" kern="1200" baseline="0" dirty="0">
                <a:solidFill>
                  <a:schemeClr val="tx1"/>
                </a:solidFill>
                <a:latin typeface="+mn-lt"/>
                <a:ea typeface="+mn-ea"/>
                <a:cs typeface="+mn-cs"/>
              </a:rPr>
              <a:t> guidelines </a:t>
            </a:r>
            <a:r>
              <a:rPr lang="fr-CA" sz="1200" b="0" i="0" u="none" strike="noStrike" kern="1200" baseline="0" dirty="0" err="1">
                <a:solidFill>
                  <a:schemeClr val="tx1"/>
                </a:solidFill>
                <a:latin typeface="+mn-lt"/>
                <a:ea typeface="+mn-ea"/>
                <a:cs typeface="+mn-cs"/>
              </a:rPr>
              <a:t>suggest</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using</a:t>
            </a:r>
            <a:r>
              <a:rPr lang="fr-CA" sz="1200" b="0" i="0" u="none" strike="noStrike" kern="1200" baseline="0" dirty="0">
                <a:solidFill>
                  <a:schemeClr val="tx1"/>
                </a:solidFill>
                <a:latin typeface="+mn-lt"/>
                <a:ea typeface="+mn-ea"/>
                <a:cs typeface="+mn-cs"/>
              </a:rPr>
              <a:t> 10–15 mg </a:t>
            </a:r>
            <a:r>
              <a:rPr lang="fr-CA" sz="1200" b="0" i="0" u="none" strike="noStrike" kern="1200" baseline="0" dirty="0" err="1">
                <a:solidFill>
                  <a:schemeClr val="tx1"/>
                </a:solidFill>
                <a:latin typeface="+mn-lt"/>
                <a:ea typeface="+mn-ea"/>
                <a:cs typeface="+mn-cs"/>
              </a:rPr>
              <a:t>iron</a:t>
            </a:r>
            <a:r>
              <a:rPr lang="fr-CA" sz="1200" b="0" i="0" u="none" strike="noStrike" kern="1200" baseline="0" dirty="0">
                <a:solidFill>
                  <a:schemeClr val="tx1"/>
                </a:solidFill>
                <a:latin typeface="+mn-lt"/>
                <a:ea typeface="+mn-ea"/>
                <a:cs typeface="+mn-cs"/>
              </a:rPr>
              <a:t>/kg per body </a:t>
            </a:r>
            <a:r>
              <a:rPr lang="fr-CA" sz="1200" b="0" i="0" u="none" strike="noStrike" kern="1200" baseline="0" dirty="0" err="1">
                <a:solidFill>
                  <a:schemeClr val="tx1"/>
                </a:solidFill>
                <a:latin typeface="+mn-lt"/>
                <a:ea typeface="+mn-ea"/>
                <a:cs typeface="+mn-cs"/>
              </a:rPr>
              <a:t>weight</a:t>
            </a:r>
            <a:r>
              <a:rPr lang="fr-CA" sz="1200" b="0" i="0" u="none" strike="noStrike" kern="1200" baseline="0" dirty="0">
                <a:solidFill>
                  <a:schemeClr val="tx1"/>
                </a:solidFill>
                <a:latin typeface="+mn-lt"/>
                <a:ea typeface="+mn-ea"/>
                <a:cs typeface="+mn-cs"/>
              </a:rPr>
              <a:t> and </a:t>
            </a:r>
            <a:r>
              <a:rPr lang="fr-CA" sz="1200" b="0" i="0" u="none" strike="noStrike" kern="1200" baseline="0" dirty="0" err="1">
                <a:solidFill>
                  <a:schemeClr val="tx1"/>
                </a:solidFill>
                <a:latin typeface="+mn-lt"/>
                <a:ea typeface="+mn-ea"/>
                <a:cs typeface="+mn-cs"/>
              </a:rPr>
              <a:t>others</a:t>
            </a:r>
            <a:r>
              <a:rPr lang="fr-CA" sz="1200" b="0" i="0" u="none" strike="noStrike" kern="1200" baseline="0" dirty="0">
                <a:solidFill>
                  <a:schemeClr val="tx1"/>
                </a:solidFill>
                <a:latin typeface="+mn-lt"/>
                <a:ea typeface="+mn-ea"/>
                <a:cs typeface="+mn-cs"/>
              </a:rPr>
              <a:t> 1000 mg </a:t>
            </a:r>
            <a:r>
              <a:rPr lang="fr-CA" sz="1200" b="0" i="0" u="none" strike="noStrike" kern="1200" baseline="0" dirty="0" err="1">
                <a:solidFill>
                  <a:schemeClr val="tx1"/>
                </a:solidFill>
                <a:latin typeface="+mn-lt"/>
                <a:ea typeface="+mn-ea"/>
                <a:cs typeface="+mn-cs"/>
              </a:rPr>
              <a:t>iron</a:t>
            </a:r>
            <a:r>
              <a:rPr lang="fr-CA" sz="1200" b="0" i="0" u="none" strike="noStrike" kern="1200" baseline="0" dirty="0">
                <a:solidFill>
                  <a:schemeClr val="tx1"/>
                </a:solidFill>
                <a:latin typeface="+mn-lt"/>
                <a:ea typeface="+mn-ea"/>
                <a:cs typeface="+mn-cs"/>
              </a:rPr>
              <a:t> as stores</a:t>
            </a:r>
          </a:p>
          <a:p>
            <a:pPr marL="171450" indent="-171450">
              <a:buFont typeface="Arial" panose="020B0604020202020204" pitchFamily="34" charset="0"/>
              <a:buChar char="•"/>
            </a:pPr>
            <a:r>
              <a:rPr lang="fr-CA" sz="1200" b="0" i="0" u="none" strike="noStrike" kern="1200" baseline="0" dirty="0">
                <a:solidFill>
                  <a:schemeClr val="tx1"/>
                </a:solidFill>
                <a:latin typeface="+mn-lt"/>
                <a:ea typeface="+mn-ea"/>
                <a:cs typeface="+mn-cs"/>
              </a:rPr>
              <a:t>Default </a:t>
            </a:r>
            <a:r>
              <a:rPr lang="fr-CA" sz="1200" b="0" i="0" u="none" strike="noStrike" kern="1200" baseline="0" dirty="0" err="1">
                <a:solidFill>
                  <a:schemeClr val="tx1"/>
                </a:solidFill>
                <a:latin typeface="+mn-lt"/>
                <a:ea typeface="+mn-ea"/>
                <a:cs typeface="+mn-cs"/>
              </a:rPr>
              <a:t>Hb</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target</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is</a:t>
            </a:r>
            <a:r>
              <a:rPr lang="fr-CA" sz="1200" b="0" i="0" u="none" strike="noStrike" kern="1200" baseline="0" dirty="0">
                <a:solidFill>
                  <a:schemeClr val="tx1"/>
                </a:solidFill>
                <a:latin typeface="+mn-lt"/>
                <a:ea typeface="+mn-ea"/>
                <a:cs typeface="+mn-cs"/>
              </a:rPr>
              <a:t> 15 g/</a:t>
            </a:r>
            <a:r>
              <a:rPr lang="fr-CA" sz="1200" b="0" i="0" u="none" strike="noStrike" kern="1200" baseline="0" dirty="0" err="1">
                <a:solidFill>
                  <a:schemeClr val="tx1"/>
                </a:solidFill>
                <a:latin typeface="+mn-lt"/>
                <a:ea typeface="+mn-ea"/>
                <a:cs typeface="+mn-cs"/>
              </a:rPr>
              <a:t>dL</a:t>
            </a:r>
            <a:r>
              <a:rPr lang="fr-CA" sz="1200" b="0" i="0" u="none" strike="noStrike" kern="1200" baseline="0" dirty="0">
                <a:solidFill>
                  <a:schemeClr val="tx1"/>
                </a:solidFill>
                <a:latin typeface="+mn-lt"/>
                <a:ea typeface="+mn-ea"/>
                <a:cs typeface="+mn-cs"/>
              </a:rPr>
              <a:t> in the </a:t>
            </a:r>
            <a:r>
              <a:rPr lang="fr-CA" sz="1200" b="0" i="0" u="none" strike="noStrike" kern="1200" baseline="0" dirty="0" err="1">
                <a:solidFill>
                  <a:schemeClr val="tx1"/>
                </a:solidFill>
                <a:latin typeface="+mn-lt"/>
                <a:ea typeface="+mn-ea"/>
                <a:cs typeface="+mn-cs"/>
              </a:rPr>
              <a:t>Ganzoni</a:t>
            </a:r>
            <a:r>
              <a:rPr lang="fr-CA" sz="1200" b="0" i="0" u="none" strike="noStrike" kern="1200" baseline="0" dirty="0">
                <a:solidFill>
                  <a:schemeClr val="tx1"/>
                </a:solidFill>
                <a:latin typeface="+mn-lt"/>
                <a:ea typeface="+mn-ea"/>
                <a:cs typeface="+mn-cs"/>
              </a:rPr>
              <a:t> formula. </a:t>
            </a:r>
            <a:r>
              <a:rPr lang="fr-CA" sz="1200" b="0" i="0" u="none" strike="noStrike" kern="1200" baseline="0" dirty="0" err="1">
                <a:solidFill>
                  <a:schemeClr val="tx1"/>
                </a:solidFill>
                <a:latin typeface="+mn-lt"/>
                <a:ea typeface="+mn-ea"/>
                <a:cs typeface="+mn-cs"/>
              </a:rPr>
              <a:t>Consider</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using</a:t>
            </a:r>
            <a:r>
              <a:rPr lang="fr-CA" sz="1200" b="0" i="0" u="none" strike="noStrike" kern="1200" baseline="0" dirty="0">
                <a:solidFill>
                  <a:schemeClr val="tx1"/>
                </a:solidFill>
                <a:latin typeface="+mn-lt"/>
                <a:ea typeface="+mn-ea"/>
                <a:cs typeface="+mn-cs"/>
              </a:rPr>
              <a:t> a </a:t>
            </a:r>
            <a:r>
              <a:rPr lang="fr-CA" sz="1200" b="0" i="0" u="none" strike="noStrike" kern="1200" baseline="0" dirty="0" err="1">
                <a:solidFill>
                  <a:schemeClr val="tx1"/>
                </a:solidFill>
                <a:latin typeface="+mn-lt"/>
                <a:ea typeface="+mn-ea"/>
                <a:cs typeface="+mn-cs"/>
              </a:rPr>
              <a:t>lower</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hemoglobin</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target</a:t>
            </a:r>
            <a:r>
              <a:rPr lang="fr-CA" sz="1200" b="0" i="0" u="none" strike="noStrike" kern="1200" baseline="0" dirty="0">
                <a:solidFill>
                  <a:schemeClr val="tx1"/>
                </a:solidFill>
                <a:latin typeface="+mn-lt"/>
                <a:ea typeface="+mn-ea"/>
                <a:cs typeface="+mn-cs"/>
              </a:rPr>
              <a:t> as </a:t>
            </a:r>
            <a:r>
              <a:rPr lang="fr-CA" sz="1200" b="0" i="0" u="none" strike="noStrike" kern="1200" baseline="0" dirty="0" err="1">
                <a:solidFill>
                  <a:schemeClr val="tx1"/>
                </a:solidFill>
                <a:latin typeface="+mn-lt"/>
                <a:ea typeface="+mn-ea"/>
                <a:cs typeface="+mn-cs"/>
              </a:rPr>
              <a:t>appropriate</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based</a:t>
            </a:r>
            <a:r>
              <a:rPr lang="fr-CA" sz="1200" b="0" i="0" u="none" strike="noStrike" kern="1200" baseline="0" dirty="0">
                <a:solidFill>
                  <a:schemeClr val="tx1"/>
                </a:solidFill>
                <a:latin typeface="+mn-lt"/>
                <a:ea typeface="+mn-ea"/>
                <a:cs typeface="+mn-cs"/>
              </a:rPr>
              <a:t> on </a:t>
            </a:r>
            <a:r>
              <a:rPr lang="fr-CA" sz="1200" b="0" i="0" u="none" strike="noStrike" kern="1200" baseline="0" dirty="0" err="1">
                <a:solidFill>
                  <a:schemeClr val="tx1"/>
                </a:solidFill>
                <a:latin typeface="+mn-lt"/>
                <a:ea typeface="+mn-ea"/>
                <a:cs typeface="+mn-cs"/>
              </a:rPr>
              <a:t>clinical</a:t>
            </a:r>
            <a:r>
              <a:rPr lang="fr-CA" sz="1200" b="0" i="0" u="none" strike="noStrike" kern="1200" baseline="0" dirty="0">
                <a:solidFill>
                  <a:schemeClr val="tx1"/>
                </a:solidFill>
                <a:latin typeface="+mn-lt"/>
                <a:ea typeface="+mn-ea"/>
                <a:cs typeface="+mn-cs"/>
              </a:rPr>
              <a:t> </a:t>
            </a:r>
            <a:r>
              <a:rPr lang="fr-CA" sz="1200" b="0" i="0" u="none" strike="noStrike" kern="1200" baseline="0" dirty="0" err="1">
                <a:solidFill>
                  <a:schemeClr val="tx1"/>
                </a:solidFill>
                <a:latin typeface="+mn-lt"/>
                <a:ea typeface="+mn-ea"/>
                <a:cs typeface="+mn-cs"/>
              </a:rPr>
              <a:t>judgment</a:t>
            </a:r>
            <a:endParaRPr lang="fr-CA"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fr-CA"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fr-CA" sz="1200" b="1" i="0" u="none" strike="noStrike" kern="1200" baseline="0" dirty="0">
                <a:solidFill>
                  <a:schemeClr val="tx1"/>
                </a:solidFill>
                <a:latin typeface="+mn-lt"/>
                <a:ea typeface="+mn-ea"/>
                <a:cs typeface="+mn-cs"/>
              </a:rPr>
              <a:t>Reference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800" dirty="0"/>
              <a:t>Pfizer Canada Inc. </a:t>
            </a:r>
            <a:r>
              <a:rPr lang="fr-CA" sz="800" baseline="30000" dirty="0" err="1"/>
              <a:t>Pr</a:t>
            </a:r>
            <a:r>
              <a:rPr lang="fr-CA" sz="800" dirty="0" err="1"/>
              <a:t>MONOFERRIC</a:t>
            </a:r>
            <a:r>
              <a:rPr lang="fr-CA" sz="800" baseline="30000" dirty="0" err="1"/>
              <a:t>TM</a:t>
            </a:r>
            <a:r>
              <a:rPr lang="fr-CA" sz="800" baseline="30000" dirty="0"/>
              <a:t> </a:t>
            </a:r>
            <a:r>
              <a:rPr lang="fr-CA" sz="800" dirty="0"/>
              <a:t>Product </a:t>
            </a:r>
            <a:r>
              <a:rPr lang="fr-CA" sz="800" dirty="0" err="1"/>
              <a:t>Monograph</a:t>
            </a:r>
            <a:r>
              <a:rPr lang="fr-CA" sz="800" dirty="0"/>
              <a:t>. Date of </a:t>
            </a:r>
            <a:r>
              <a:rPr lang="fr-CA" sz="800" dirty="0" err="1"/>
              <a:t>Preparation</a:t>
            </a:r>
            <a:r>
              <a:rPr lang="fr-CA" sz="800" dirty="0"/>
              <a:t>: </a:t>
            </a:r>
            <a:r>
              <a:rPr lang="fr-CA" sz="800" dirty="0" err="1"/>
              <a:t>June</a:t>
            </a:r>
            <a:r>
              <a:rPr lang="fr-CA" sz="800" dirty="0"/>
              <a:t> 22, 2018.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B4D3EA-FA5C-46F2-B785-A3939D5EC124}"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fr-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35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noProof="0" dirty="0"/>
              <a:t>[</a:t>
            </a:r>
            <a:r>
              <a:rPr lang="fr-CA" sz="3000" dirty="0">
                <a:latin typeface="Segoe UI" panose="020B0502040204020203" pitchFamily="34" charset="0"/>
              </a:rPr>
              <a:t>Cette diapositive présente les différentes options de traitement de l’anémie ferriprive. Veuillez préciser aux participants que les agents stimulants l’érythropoïèse ne seront pas abordés dans cette présentation, afin qu’ils soient tous sur la même longueur d’onde.</a:t>
            </a:r>
            <a:r>
              <a:rPr lang="fr-CA" b="0" noProof="0" dirty="0"/>
              <a:t>]</a:t>
            </a:r>
          </a:p>
          <a:p>
            <a:endParaRPr lang="fr-CA" b="0" noProof="0" dirty="0"/>
          </a:p>
          <a:p>
            <a:r>
              <a:rPr lang="fr-CA" b="0" noProof="0" dirty="0"/>
              <a:t>Comme l’illustre cette diapositive, le traitement de l’anémie ferriprive vise trois grands objectifs. </a:t>
            </a:r>
          </a:p>
          <a:p>
            <a:r>
              <a:rPr lang="fr-CA" b="0" noProof="0" dirty="0"/>
              <a:t>Le traitement usuel consiste en une supplémentation en fer par voie orale ou intraveineuse. Dans certains cas, cette supplémentation peut être associée à un traitement par un agent stimulant l’érythropoïèse, selon la cause de l’anémie ferriprive.</a:t>
            </a:r>
          </a:p>
          <a:p>
            <a:endParaRPr lang="fr-CA" b="0" noProof="0" dirty="0"/>
          </a:p>
          <a:p>
            <a:r>
              <a:rPr lang="fr-CA" noProof="0" dirty="0"/>
              <a:t>Références :</a:t>
            </a:r>
          </a:p>
          <a:p>
            <a:pPr marL="241632" indent="-241632">
              <a:buFont typeface="+mj-lt"/>
              <a:buAutoNum type="arabicPeriod"/>
            </a:pPr>
            <a:r>
              <a:rPr lang="fr-CA" dirty="0" err="1"/>
              <a:t>Toward</a:t>
            </a:r>
            <a:r>
              <a:rPr lang="fr-CA" dirty="0"/>
              <a:t> </a:t>
            </a:r>
            <a:r>
              <a:rPr lang="fr-CA" dirty="0" err="1"/>
              <a:t>Optimized</a:t>
            </a:r>
            <a:r>
              <a:rPr lang="fr-CA" dirty="0"/>
              <a:t> Practice </a:t>
            </a:r>
            <a:r>
              <a:rPr lang="fr-CA" dirty="0" err="1"/>
              <a:t>Iron</a:t>
            </a:r>
            <a:r>
              <a:rPr lang="fr-CA" dirty="0"/>
              <a:t> </a:t>
            </a:r>
            <a:r>
              <a:rPr lang="fr-CA" dirty="0" err="1"/>
              <a:t>Deficiency</a:t>
            </a:r>
            <a:r>
              <a:rPr lang="fr-CA" dirty="0"/>
              <a:t> </a:t>
            </a:r>
            <a:r>
              <a:rPr lang="fr-CA" dirty="0" err="1"/>
              <a:t>Anemia</a:t>
            </a:r>
            <a:r>
              <a:rPr lang="fr-CA" dirty="0"/>
              <a:t> </a:t>
            </a:r>
            <a:r>
              <a:rPr lang="fr-CA" dirty="0" err="1"/>
              <a:t>Committee</a:t>
            </a:r>
            <a:r>
              <a:rPr lang="fr-CA" dirty="0"/>
              <a:t>. </a:t>
            </a:r>
            <a:r>
              <a:rPr lang="fr-CA" dirty="0" err="1"/>
              <a:t>Iron</a:t>
            </a:r>
            <a:r>
              <a:rPr lang="fr-CA" dirty="0"/>
              <a:t> </a:t>
            </a:r>
            <a:r>
              <a:rPr lang="fr-CA" dirty="0" err="1"/>
              <a:t>deficiency</a:t>
            </a:r>
            <a:r>
              <a:rPr lang="fr-CA" dirty="0"/>
              <a:t> </a:t>
            </a:r>
            <a:r>
              <a:rPr lang="fr-CA" dirty="0" err="1"/>
              <a:t>anemia</a:t>
            </a:r>
            <a:r>
              <a:rPr lang="fr-CA" dirty="0"/>
              <a:t> </a:t>
            </a:r>
            <a:r>
              <a:rPr lang="fr-CA" dirty="0" err="1"/>
              <a:t>clinical</a:t>
            </a:r>
            <a:r>
              <a:rPr lang="fr-CA" dirty="0"/>
              <a:t> practice guideline. Edmonton (</a:t>
            </a:r>
            <a:r>
              <a:rPr lang="fr-CA" dirty="0" err="1"/>
              <a:t>Alb</a:t>
            </a:r>
            <a:r>
              <a:rPr lang="fr-CA" dirty="0"/>
              <a:t>.): mars 2018. Disponible au http://www.topalbertadoctors.org. Consulté en août 2020.</a:t>
            </a:r>
          </a:p>
          <a:p>
            <a:pPr marL="241632" indent="-241632">
              <a:buFont typeface="+mj-lt"/>
              <a:buAutoNum type="arabicPeriod"/>
            </a:pPr>
            <a:r>
              <a:rPr lang="fr-CA" dirty="0"/>
              <a:t>Goddard AF, James MW, McIntyre AS, </a:t>
            </a:r>
            <a:r>
              <a:rPr lang="fr-CA" i="1" dirty="0"/>
              <a:t>et al</a:t>
            </a:r>
            <a:r>
              <a:rPr lang="fr-CA" dirty="0"/>
              <a:t>. Guidelines for the management of </a:t>
            </a:r>
            <a:r>
              <a:rPr lang="fr-CA" dirty="0" err="1"/>
              <a:t>iron</a:t>
            </a:r>
            <a:r>
              <a:rPr lang="fr-CA" dirty="0"/>
              <a:t> </a:t>
            </a:r>
            <a:r>
              <a:rPr lang="fr-CA" dirty="0" err="1"/>
              <a:t>deficiency</a:t>
            </a:r>
            <a:r>
              <a:rPr lang="fr-CA" dirty="0"/>
              <a:t> </a:t>
            </a:r>
            <a:r>
              <a:rPr lang="fr-CA" dirty="0" err="1"/>
              <a:t>anaemia</a:t>
            </a:r>
            <a:r>
              <a:rPr lang="fr-CA" dirty="0"/>
              <a:t>. </a:t>
            </a:r>
            <a:r>
              <a:rPr lang="fr-CA" i="1" dirty="0"/>
              <a:t>Gut.</a:t>
            </a:r>
            <a:r>
              <a:rPr lang="fr-CA" dirty="0"/>
              <a:t> 2011;60:1309-16.</a:t>
            </a:r>
          </a:p>
          <a:p>
            <a:pPr marL="241632" indent="-241632">
              <a:buFont typeface="+mj-lt"/>
              <a:buAutoNum type="arabicPeriod"/>
            </a:pPr>
            <a:r>
              <a:rPr lang="fr-CA" dirty="0" err="1"/>
              <a:t>Kidney</a:t>
            </a:r>
            <a:r>
              <a:rPr lang="fr-CA" dirty="0"/>
              <a:t> </a:t>
            </a:r>
            <a:r>
              <a:rPr lang="fr-CA" dirty="0" err="1"/>
              <a:t>Disease</a:t>
            </a:r>
            <a:r>
              <a:rPr lang="fr-CA" dirty="0"/>
              <a:t>: </a:t>
            </a:r>
            <a:r>
              <a:rPr lang="fr-CA" dirty="0" err="1"/>
              <a:t>Improving</a:t>
            </a:r>
            <a:r>
              <a:rPr lang="fr-CA" dirty="0"/>
              <a:t> Global </a:t>
            </a:r>
            <a:r>
              <a:rPr lang="fr-CA" dirty="0" err="1"/>
              <a:t>Outcomes</a:t>
            </a:r>
            <a:r>
              <a:rPr lang="fr-CA" dirty="0"/>
              <a:t> (KDIGO) </a:t>
            </a:r>
            <a:r>
              <a:rPr lang="fr-CA" dirty="0" err="1"/>
              <a:t>Anemia</a:t>
            </a:r>
            <a:r>
              <a:rPr lang="fr-CA" dirty="0"/>
              <a:t> Work Group. </a:t>
            </a:r>
            <a:r>
              <a:rPr lang="fr-CA" i="1" dirty="0" err="1"/>
              <a:t>Kidney</a:t>
            </a:r>
            <a:r>
              <a:rPr lang="fr-CA" i="1" dirty="0"/>
              <a:t> Int Suppl.</a:t>
            </a:r>
            <a:r>
              <a:rPr lang="fr-CA" dirty="0"/>
              <a:t> 2012;2(4):279-335.</a:t>
            </a:r>
          </a:p>
        </p:txBody>
      </p:sp>
      <p:sp>
        <p:nvSpPr>
          <p:cNvPr id="4" name="Slide Number Placeholder 3"/>
          <p:cNvSpPr>
            <a:spLocks noGrp="1"/>
          </p:cNvSpPr>
          <p:nvPr>
            <p:ph type="sldNum" sz="quarter" idx="5"/>
          </p:nvPr>
        </p:nvSpPr>
        <p:spPr/>
        <p:txBody>
          <a:bodyPr/>
          <a:lstStyle/>
          <a:p>
            <a:fld id="{80802D72-F3F3-AB48-9057-31F3331BC1C1}" type="slidenum">
              <a:rPr lang="en-US" smtClean="0"/>
              <a:t>38</a:t>
            </a:fld>
            <a:endParaRPr lang="en-US"/>
          </a:p>
        </p:txBody>
      </p:sp>
    </p:spTree>
    <p:extLst>
      <p:ext uri="{BB962C8B-B14F-4D97-AF65-F5344CB8AC3E}">
        <p14:creationId xmlns:p14="http://schemas.microsoft.com/office/powerpoint/2010/main" val="631819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Références :</a:t>
            </a:r>
          </a:p>
          <a:p>
            <a:pPr marL="241632" indent="-241632" defTabSz="966529">
              <a:buFontTx/>
              <a:buAutoNum type="arabicPeriod"/>
              <a:defRPr/>
            </a:pPr>
            <a:r>
              <a:rPr lang="fr-CA" dirty="0"/>
              <a:t>Auerbach M, </a:t>
            </a:r>
            <a:r>
              <a:rPr lang="fr-CA" i="1" dirty="0"/>
              <a:t>et al</a:t>
            </a:r>
            <a:r>
              <a:rPr lang="fr-CA" dirty="0"/>
              <a:t>. </a:t>
            </a:r>
            <a:r>
              <a:rPr lang="fr-CA" i="0" dirty="0" err="1">
                <a:solidFill>
                  <a:srgbClr val="232323"/>
                </a:solidFill>
              </a:rPr>
              <a:t>Treatment</a:t>
            </a:r>
            <a:r>
              <a:rPr lang="fr-CA" i="0" dirty="0">
                <a:solidFill>
                  <a:srgbClr val="232323"/>
                </a:solidFill>
              </a:rPr>
              <a:t> of </a:t>
            </a:r>
            <a:r>
              <a:rPr lang="fr-CA" i="0" dirty="0" err="1">
                <a:solidFill>
                  <a:srgbClr val="232323"/>
                </a:solidFill>
              </a:rPr>
              <a:t>iron</a:t>
            </a:r>
            <a:r>
              <a:rPr lang="fr-CA" i="0" dirty="0">
                <a:solidFill>
                  <a:srgbClr val="232323"/>
                </a:solidFill>
              </a:rPr>
              <a:t> </a:t>
            </a:r>
            <a:r>
              <a:rPr lang="fr-CA" i="0" dirty="0" err="1">
                <a:solidFill>
                  <a:srgbClr val="232323"/>
                </a:solidFill>
              </a:rPr>
              <a:t>deficiency</a:t>
            </a:r>
            <a:r>
              <a:rPr lang="fr-CA" i="0" dirty="0">
                <a:solidFill>
                  <a:srgbClr val="232323"/>
                </a:solidFill>
              </a:rPr>
              <a:t> </a:t>
            </a:r>
            <a:r>
              <a:rPr lang="fr-CA" i="0" dirty="0" err="1">
                <a:solidFill>
                  <a:srgbClr val="232323"/>
                </a:solidFill>
              </a:rPr>
              <a:t>anemia</a:t>
            </a:r>
            <a:r>
              <a:rPr lang="fr-CA" i="0" dirty="0">
                <a:solidFill>
                  <a:srgbClr val="232323"/>
                </a:solidFill>
              </a:rPr>
              <a:t> in </a:t>
            </a:r>
            <a:r>
              <a:rPr lang="fr-CA" i="0" dirty="0" err="1">
                <a:solidFill>
                  <a:srgbClr val="232323"/>
                </a:solidFill>
              </a:rPr>
              <a:t>adults</a:t>
            </a:r>
            <a:r>
              <a:rPr lang="fr-CA" i="0" dirty="0">
                <a:solidFill>
                  <a:srgbClr val="232323"/>
                </a:solidFill>
              </a:rPr>
              <a:t>. </a:t>
            </a:r>
            <a:r>
              <a:rPr lang="fr-CA" i="1" dirty="0" err="1"/>
              <a:t>UpToDate</a:t>
            </a:r>
            <a:r>
              <a:rPr lang="fr-CA" dirty="0"/>
              <a:t>. Dernière mise à jour en juillet 2020.</a:t>
            </a:r>
          </a:p>
          <a:p>
            <a:pPr marL="241632" indent="-241632" defTabSz="966529">
              <a:buFontTx/>
              <a:buAutoNum type="arabicPeriod"/>
              <a:defRPr/>
            </a:pPr>
            <a:r>
              <a:rPr lang="fr-CA" dirty="0" err="1"/>
              <a:t>Toward</a:t>
            </a:r>
            <a:r>
              <a:rPr lang="fr-CA" dirty="0"/>
              <a:t> </a:t>
            </a:r>
            <a:r>
              <a:rPr lang="fr-CA" dirty="0" err="1"/>
              <a:t>Optimized</a:t>
            </a:r>
            <a:r>
              <a:rPr lang="fr-CA" dirty="0"/>
              <a:t> Practice </a:t>
            </a:r>
            <a:r>
              <a:rPr lang="fr-CA" dirty="0" err="1"/>
              <a:t>Iron</a:t>
            </a:r>
            <a:r>
              <a:rPr lang="fr-CA" dirty="0"/>
              <a:t> </a:t>
            </a:r>
            <a:r>
              <a:rPr lang="fr-CA" dirty="0" err="1"/>
              <a:t>Deficiency</a:t>
            </a:r>
            <a:r>
              <a:rPr lang="fr-CA" dirty="0"/>
              <a:t> </a:t>
            </a:r>
            <a:r>
              <a:rPr lang="fr-CA" dirty="0" err="1"/>
              <a:t>Anemia</a:t>
            </a:r>
            <a:r>
              <a:rPr lang="fr-CA" dirty="0"/>
              <a:t> </a:t>
            </a:r>
            <a:r>
              <a:rPr lang="fr-CA" dirty="0" err="1"/>
              <a:t>Committee</a:t>
            </a:r>
            <a:r>
              <a:rPr lang="fr-CA" dirty="0"/>
              <a:t>. </a:t>
            </a:r>
            <a:r>
              <a:rPr lang="fr-CA" dirty="0" err="1"/>
              <a:t>Iron</a:t>
            </a:r>
            <a:r>
              <a:rPr lang="fr-CA" dirty="0"/>
              <a:t> </a:t>
            </a:r>
            <a:r>
              <a:rPr lang="fr-CA" dirty="0" err="1"/>
              <a:t>deficiency</a:t>
            </a:r>
            <a:r>
              <a:rPr lang="fr-CA" dirty="0"/>
              <a:t> </a:t>
            </a:r>
            <a:r>
              <a:rPr lang="fr-CA" dirty="0" err="1"/>
              <a:t>anemia</a:t>
            </a:r>
            <a:r>
              <a:rPr lang="fr-CA" dirty="0"/>
              <a:t> </a:t>
            </a:r>
            <a:r>
              <a:rPr lang="fr-CA" dirty="0" err="1"/>
              <a:t>clinical</a:t>
            </a:r>
            <a:r>
              <a:rPr lang="fr-CA" dirty="0"/>
              <a:t> practice guideline. Edmonton (</a:t>
            </a:r>
            <a:r>
              <a:rPr lang="fr-CA" dirty="0" err="1"/>
              <a:t>Alb</a:t>
            </a:r>
            <a:r>
              <a:rPr lang="fr-CA" dirty="0"/>
              <a:t>.): </a:t>
            </a:r>
            <a:r>
              <a:rPr lang="fr-CA" dirty="0" err="1"/>
              <a:t>Toward</a:t>
            </a:r>
            <a:r>
              <a:rPr lang="fr-CA" dirty="0"/>
              <a:t> </a:t>
            </a:r>
            <a:r>
              <a:rPr lang="fr-CA" dirty="0" err="1"/>
              <a:t>Optimized</a:t>
            </a:r>
            <a:r>
              <a:rPr lang="fr-CA" dirty="0"/>
              <a:t> Practice; mars 2018. Disponible au http://www.topalbertadoctors.org. Consulté en août 2020.</a:t>
            </a:r>
          </a:p>
          <a:p>
            <a:pPr marL="241632" indent="-241632" defTabSz="966529">
              <a:buFontTx/>
              <a:buAutoNum type="arabicPeriod"/>
              <a:defRPr/>
            </a:pPr>
            <a:r>
              <a:rPr lang="fr-CA" dirty="0" err="1"/>
              <a:t>Camaschella</a:t>
            </a:r>
            <a:r>
              <a:rPr lang="fr-CA" dirty="0"/>
              <a:t> C. </a:t>
            </a:r>
            <a:r>
              <a:rPr lang="fr-CA" dirty="0" err="1"/>
              <a:t>Iron-deficiency</a:t>
            </a:r>
            <a:r>
              <a:rPr lang="fr-CA" dirty="0"/>
              <a:t> </a:t>
            </a:r>
            <a:r>
              <a:rPr lang="fr-CA" dirty="0" err="1"/>
              <a:t>anemia</a:t>
            </a:r>
            <a:r>
              <a:rPr lang="fr-CA" dirty="0"/>
              <a:t>.</a:t>
            </a:r>
            <a:r>
              <a:rPr lang="fr-CA" i="1" dirty="0"/>
              <a:t> N </a:t>
            </a:r>
            <a:r>
              <a:rPr lang="fr-CA" i="1" dirty="0" err="1"/>
              <a:t>Engl</a:t>
            </a:r>
            <a:r>
              <a:rPr lang="fr-CA" i="1" dirty="0"/>
              <a:t> J Med.</a:t>
            </a:r>
            <a:r>
              <a:rPr lang="fr-CA" dirty="0"/>
              <a:t> 2015;372(19):1832-43.</a:t>
            </a:r>
          </a:p>
          <a:p>
            <a:pPr marL="241632" indent="-241632" defTabSz="966529">
              <a:buFontTx/>
              <a:buAutoNum type="arabicPeriod"/>
              <a:defRPr/>
            </a:pPr>
            <a:endParaRPr lang="fr-CA" dirty="0"/>
          </a:p>
          <a:p>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80802D72-F3F3-AB48-9057-31F3331BC1C1}" type="slidenum">
              <a:rPr lang="en-US" smtClean="0"/>
              <a:t>40</a:t>
            </a:fld>
            <a:endParaRPr lang="en-US"/>
          </a:p>
        </p:txBody>
      </p:sp>
    </p:spTree>
    <p:extLst>
      <p:ext uri="{BB962C8B-B14F-4D97-AF65-F5344CB8AC3E}">
        <p14:creationId xmlns:p14="http://schemas.microsoft.com/office/powerpoint/2010/main" val="7969785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La supplémentation en fer par voie orale est notamment associée à une élévation marquée du taux d’hepcidine. Cette élévation persiste jusqu’à 24 heures. Or, l’absorption de tout apport en fer par voie orale est considérablement altérée lorsque le taux d’hepcidine est élevé</a:t>
            </a:r>
            <a:r>
              <a:rPr lang="fr-CA" baseline="30000" noProof="0" dirty="0"/>
              <a:t>1</a:t>
            </a:r>
            <a:r>
              <a:rPr lang="fr-CA" noProof="0" dirty="0"/>
              <a:t>.</a:t>
            </a:r>
            <a:endParaRPr lang="fr-CA" baseline="30000" noProof="0" dirty="0"/>
          </a:p>
          <a:p>
            <a:pPr defTabSz="984978">
              <a:defRPr/>
            </a:pPr>
            <a:r>
              <a:rPr lang="fr-CA" noProof="0" dirty="0"/>
              <a:t>Cette observation a incité des investigateurs à évaluer la viabilité de l’administration de suppléments de fer par voie orale tous les 2 jours. Des chercheurs qui ont mené une étude de pilote ont établi que l’administration de suppléments de fer par voie orale tous les 2 jours est associée à des absorptions fractionnaire et totale de fer plus élevées que celles associées </a:t>
            </a:r>
            <a:r>
              <a:rPr lang="fr-CA" noProof="0" dirty="0">
                <a:cs typeface="Arial" panose="020B0604020202020204" pitchFamily="34" charset="0"/>
              </a:rPr>
              <a:t>à l’administration quotidienne de tels suppléments</a:t>
            </a:r>
            <a:r>
              <a:rPr lang="fr-CA" baseline="30000" noProof="0" dirty="0">
                <a:cs typeface="Arial" panose="020B0604020202020204" pitchFamily="34" charset="0"/>
              </a:rPr>
              <a:t>2</a:t>
            </a:r>
            <a:r>
              <a:rPr lang="fr-CA" noProof="0" dirty="0">
                <a:cs typeface="Arial" panose="020B0604020202020204" pitchFamily="34" charset="0"/>
              </a:rPr>
              <a:t>.</a:t>
            </a:r>
          </a:p>
          <a:p>
            <a:pPr defTabSz="984978">
              <a:defRPr/>
            </a:pPr>
            <a:endParaRPr lang="en-CA" sz="1300" baseline="30000" dirty="0">
              <a:cs typeface="Arial" panose="020B0604020202020204" pitchFamily="34" charset="0"/>
            </a:endParaRPr>
          </a:p>
          <a:p>
            <a:pPr defTabSz="966612">
              <a:defRPr/>
            </a:pPr>
            <a:r>
              <a:rPr lang="en-CA" dirty="0"/>
              <a:t>In the study shown, researchers compared iron absorption from consecutive and alternate day dosing in women with IDA, using 100 and 200 mg doses of iron as ferrous sulfate (FeSO</a:t>
            </a:r>
            <a:r>
              <a:rPr lang="en-CA" baseline="-25000" dirty="0"/>
              <a:t>4</a:t>
            </a:r>
            <a:r>
              <a:rPr lang="en-CA" dirty="0"/>
              <a:t>). Participants went through two study cycles of 6 days each, with 16 days in between. All subjects received oral doses of FeSO</a:t>
            </a:r>
            <a:r>
              <a:rPr lang="en-CA" baseline="-25000" dirty="0"/>
              <a:t>4</a:t>
            </a:r>
            <a:r>
              <a:rPr lang="en-CA" dirty="0"/>
              <a:t> in the morning on two consecutive days (days 2 and 3) and a third dose 48 h later (day 5). Each dose was labeled with Fe, 58Fe or Fe. Subjects were randomly assigned to first receive either three doses of 100 mg or three doses of 200 mg. The researchers assessed iron absorption by measuring isotopic enrichment in red blood cells 16 days after administration of the third dose in both cycles.</a:t>
            </a:r>
            <a:endParaRPr lang="en-CA" baseline="0" dirty="0"/>
          </a:p>
          <a:p>
            <a:endParaRPr lang="en-CA" dirty="0"/>
          </a:p>
          <a:p>
            <a:r>
              <a:rPr lang="en-CA" sz="1100" dirty="0" err="1"/>
              <a:t>Références</a:t>
            </a:r>
            <a:r>
              <a:rPr lang="en-CA" sz="1100" dirty="0"/>
              <a:t> :</a:t>
            </a:r>
          </a:p>
          <a:p>
            <a:pPr marL="241653" indent="-241653">
              <a:buAutoNum type="arabicPeriod"/>
            </a:pPr>
            <a:r>
              <a:rPr lang="en-US" sz="1100" dirty="0"/>
              <a:t>Moretti D, Goede JS, </a:t>
            </a:r>
            <a:r>
              <a:rPr lang="en-US" sz="1100" dirty="0" err="1"/>
              <a:t>Zeder</a:t>
            </a:r>
            <a:r>
              <a:rPr lang="en-US" sz="1100" dirty="0"/>
              <a:t> C,</a:t>
            </a:r>
            <a:r>
              <a:rPr lang="en-US" sz="1100" i="1" dirty="0"/>
              <a:t> et al. </a:t>
            </a:r>
            <a:r>
              <a:rPr lang="en-US" sz="1100" dirty="0"/>
              <a:t>Oral iron supplements increase hepcidin and decrease iron absorption from daily or twice-daily doses in iron-depleted young women. </a:t>
            </a:r>
            <a:r>
              <a:rPr lang="en-US" sz="1100" i="1" dirty="0"/>
              <a:t>Blood.</a:t>
            </a:r>
            <a:r>
              <a:rPr lang="en-US" sz="1100" dirty="0"/>
              <a:t> 2015; 126(17):1981-9.</a:t>
            </a:r>
          </a:p>
          <a:p>
            <a:pPr marL="241653" indent="-241653">
              <a:buAutoNum type="arabicPeriod"/>
            </a:pPr>
            <a:r>
              <a:rPr lang="en-US" sz="1100" dirty="0"/>
              <a:t>Stoffel NU, </a:t>
            </a:r>
            <a:r>
              <a:rPr lang="en-US" sz="1100" dirty="0" err="1"/>
              <a:t>Cercamondi</a:t>
            </a:r>
            <a:r>
              <a:rPr lang="en-US" sz="1100" dirty="0"/>
              <a:t> CI, </a:t>
            </a:r>
            <a:r>
              <a:rPr lang="en-US" sz="1100" dirty="0" err="1"/>
              <a:t>Brittenham</a:t>
            </a:r>
            <a:r>
              <a:rPr lang="en-US" sz="1100" dirty="0"/>
              <a:t> G, </a:t>
            </a:r>
            <a:r>
              <a:rPr lang="en-US" sz="1100" i="1" dirty="0"/>
              <a:t>et al. </a:t>
            </a:r>
            <a:r>
              <a:rPr lang="en-US" sz="1100" dirty="0"/>
              <a:t>Iron absorption from oral iron supplements given on consecutive versus alternate days and as single morning doses versus twice-daily split dosing in iron-depleted women: two open-label, </a:t>
            </a:r>
            <a:r>
              <a:rPr lang="en-US" sz="1100" dirty="0" err="1"/>
              <a:t>randomised</a:t>
            </a:r>
            <a:r>
              <a:rPr lang="en-US" sz="1100" dirty="0"/>
              <a:t> controlled trials. </a:t>
            </a:r>
            <a:r>
              <a:rPr lang="en-US" sz="1100" i="1" dirty="0"/>
              <a:t>Lancet </a:t>
            </a:r>
            <a:r>
              <a:rPr lang="en-US" sz="1100" i="1" dirty="0" err="1"/>
              <a:t>Haematol</a:t>
            </a:r>
            <a:r>
              <a:rPr lang="en-US" sz="1100" i="1" dirty="0"/>
              <a:t>. </a:t>
            </a:r>
            <a:r>
              <a:rPr lang="en-US" sz="1100" dirty="0"/>
              <a:t>2017; 4(11):e524-e533.</a:t>
            </a:r>
          </a:p>
          <a:p>
            <a:pPr marL="241653" marR="0" lvl="0" indent="-241653" algn="l" defTabSz="914400" rtl="0" eaLnBrk="1" fontAlgn="auto" latinLnBrk="0" hangingPunct="1">
              <a:lnSpc>
                <a:spcPct val="100000"/>
              </a:lnSpc>
              <a:spcBef>
                <a:spcPts val="0"/>
              </a:spcBef>
              <a:spcAft>
                <a:spcPts val="0"/>
              </a:spcAft>
              <a:buClrTx/>
              <a:buSzTx/>
              <a:buFontTx/>
              <a:buAutoNum type="arabicPeriod"/>
              <a:tabLst/>
              <a:defRPr/>
            </a:pPr>
            <a:r>
              <a:rPr lang="en-US" sz="700" dirty="0">
                <a:latin typeface="Arial"/>
                <a:cs typeface="Arial"/>
              </a:rPr>
              <a:t>Stoffel NU, </a:t>
            </a:r>
            <a:r>
              <a:rPr lang="en-US" sz="700" i="1" dirty="0">
                <a:latin typeface="Arial"/>
                <a:cs typeface="Arial"/>
              </a:rPr>
              <a:t>et al.</a:t>
            </a:r>
            <a:r>
              <a:rPr lang="en-US" sz="700" dirty="0">
                <a:latin typeface="Arial"/>
                <a:cs typeface="Arial"/>
              </a:rPr>
              <a:t> </a:t>
            </a:r>
            <a:r>
              <a:rPr lang="en-CA" sz="1050" b="0" dirty="0"/>
              <a:t>Iron absorption from supplements is greater with alternate day than with consecutive day dosing in iron-deficient anemic women. </a:t>
            </a:r>
            <a:r>
              <a:rPr lang="en-US" sz="700" i="1" dirty="0" err="1">
                <a:latin typeface="Arial"/>
                <a:cs typeface="Arial"/>
              </a:rPr>
              <a:t>Haematologica</a:t>
            </a:r>
            <a:r>
              <a:rPr lang="en-US" sz="700" dirty="0">
                <a:latin typeface="Arial"/>
                <a:cs typeface="Arial"/>
              </a:rPr>
              <a:t> 2020;105:1232-9.</a:t>
            </a:r>
            <a:endParaRPr lang="en-US" sz="1100" dirty="0"/>
          </a:p>
          <a:p>
            <a:endParaRPr lang="en-CA"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02D72-F3F3-AB48-9057-31F3331BC1C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954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915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4BDA41-1710-4CA4-BEF5-F60EEF7E0A1D}" type="slidenum">
              <a:rPr lang="en-CA" smtClean="0"/>
              <a:pPr/>
              <a:t>42</a:t>
            </a:fld>
            <a:endParaRPr lang="fr-CA" dirty="0"/>
          </a:p>
        </p:txBody>
      </p:sp>
    </p:spTree>
    <p:extLst>
      <p:ext uri="{BB962C8B-B14F-4D97-AF65-F5344CB8AC3E}">
        <p14:creationId xmlns:p14="http://schemas.microsoft.com/office/powerpoint/2010/main" val="3475881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915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84BDA41-1710-4CA4-BEF5-F60EEF7E0A1D}" type="slidenum">
              <a:rPr lang="en-CA" smtClean="0"/>
              <a:pPr/>
              <a:t>43</a:t>
            </a:fld>
            <a:endParaRPr lang="fr-CA" dirty="0"/>
          </a:p>
        </p:txBody>
      </p:sp>
    </p:spTree>
    <p:extLst>
      <p:ext uri="{BB962C8B-B14F-4D97-AF65-F5344CB8AC3E}">
        <p14:creationId xmlns:p14="http://schemas.microsoft.com/office/powerpoint/2010/main" val="3032729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1915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4BDA41-1710-4CA4-BEF5-F60EEF7E0A1D}" type="slidenum">
              <a:rPr lang="en-CA" smtClean="0"/>
              <a:pPr/>
              <a:t>44</a:t>
            </a:fld>
            <a:endParaRPr lang="fr-CA" dirty="0"/>
          </a:p>
        </p:txBody>
      </p:sp>
    </p:spTree>
    <p:extLst>
      <p:ext uri="{BB962C8B-B14F-4D97-AF65-F5344CB8AC3E}">
        <p14:creationId xmlns:p14="http://schemas.microsoft.com/office/powerpoint/2010/main" val="25117273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6117" y="4784833"/>
            <a:ext cx="5408930" cy="4998224"/>
          </a:xfrm>
        </p:spPr>
        <p:txBody>
          <a:bodyPr/>
          <a:lstStyle/>
          <a:p>
            <a:r>
              <a:rPr lang="fr-CA" sz="1000" b="1" i="0" u="none" strike="noStrike" kern="1200" baseline="0" dirty="0">
                <a:solidFill>
                  <a:schemeClr val="tx1"/>
                </a:solidFill>
              </a:rPr>
              <a:t>Notes</a:t>
            </a:r>
          </a:p>
          <a:p>
            <a:pPr marL="171450" indent="-171450">
              <a:buFont typeface="Arial" panose="020B0604020202020204" pitchFamily="34" charset="0"/>
              <a:buChar char="•"/>
            </a:pPr>
            <a:r>
              <a:rPr lang="fr-CA" sz="1000" b="0" i="0" u="none" strike="noStrike" kern="1200" baseline="0" dirty="0">
                <a:solidFill>
                  <a:schemeClr val="tx1"/>
                </a:solidFill>
              </a:rPr>
              <a:t>The first </a:t>
            </a:r>
            <a:r>
              <a:rPr lang="fr-CA" sz="1000" b="0" i="0" u="none" strike="noStrike" kern="1200" baseline="0" dirty="0" err="1">
                <a:solidFill>
                  <a:schemeClr val="tx1"/>
                </a:solidFill>
              </a:rPr>
              <a:t>parenteral</a:t>
            </a:r>
            <a:r>
              <a:rPr lang="fr-CA" sz="1000" b="0" i="0" u="none" strike="noStrike" kern="1200" baseline="0" dirty="0">
                <a:solidFill>
                  <a:schemeClr val="tx1"/>
                </a:solidFill>
              </a:rPr>
              <a:t> </a:t>
            </a:r>
            <a:r>
              <a:rPr lang="fr-CA" sz="1000" b="0" i="0" u="none" strike="noStrike" kern="1200" baseline="0" dirty="0" err="1">
                <a:solidFill>
                  <a:schemeClr val="tx1"/>
                </a:solidFill>
              </a:rPr>
              <a:t>iron</a:t>
            </a:r>
            <a:r>
              <a:rPr lang="fr-CA" sz="1000" b="0" i="0" u="none" strike="noStrike" kern="1200" baseline="0" dirty="0">
                <a:solidFill>
                  <a:schemeClr val="tx1"/>
                </a:solidFill>
              </a:rPr>
              <a:t> </a:t>
            </a:r>
            <a:r>
              <a:rPr lang="fr-CA" sz="1000" b="0" i="0" u="none" strike="noStrike" kern="1200" baseline="0" dirty="0" err="1">
                <a:solidFill>
                  <a:schemeClr val="tx1"/>
                </a:solidFill>
              </a:rPr>
              <a:t>preparations</a:t>
            </a:r>
            <a:r>
              <a:rPr lang="fr-CA" sz="1000" b="0" i="0" u="none" strike="noStrike" kern="1200" baseline="0" dirty="0">
                <a:solidFill>
                  <a:schemeClr val="tx1"/>
                </a:solidFill>
              </a:rPr>
              <a:t> </a:t>
            </a:r>
            <a:r>
              <a:rPr lang="fr-CA" sz="1000" b="0" i="0" u="none" strike="noStrike" kern="1200" baseline="0" dirty="0" err="1">
                <a:solidFill>
                  <a:schemeClr val="tx1"/>
                </a:solidFill>
              </a:rPr>
              <a:t>were</a:t>
            </a:r>
            <a:r>
              <a:rPr lang="fr-CA" sz="1000" b="0" i="0" u="none" strike="noStrike" kern="1200" baseline="0" dirty="0">
                <a:solidFill>
                  <a:schemeClr val="tx1"/>
                </a:solidFill>
              </a:rPr>
              <a:t> </a:t>
            </a:r>
            <a:r>
              <a:rPr lang="fr-CA" sz="1000" b="0" i="0" u="none" strike="noStrike" kern="1200" baseline="0" dirty="0" err="1">
                <a:solidFill>
                  <a:schemeClr val="tx1"/>
                </a:solidFill>
              </a:rPr>
              <a:t>toxic</a:t>
            </a:r>
            <a:endParaRPr lang="fr-CA" sz="1000" b="0" i="0" u="none" strike="noStrike" kern="1200" baseline="0" dirty="0">
              <a:solidFill>
                <a:schemeClr val="tx1"/>
              </a:solidFill>
            </a:endParaRPr>
          </a:p>
          <a:p>
            <a:pPr marL="628650" lvl="1" indent="-171450">
              <a:buFont typeface="Arial" panose="020B0604020202020204" pitchFamily="34" charset="0"/>
              <a:buChar char="•"/>
            </a:pPr>
            <a:r>
              <a:rPr lang="fr-CA" sz="1000" b="0" i="0" u="none" strike="noStrike" kern="1200" baseline="0" dirty="0" err="1">
                <a:solidFill>
                  <a:schemeClr val="tx1"/>
                </a:solidFill>
              </a:rPr>
              <a:t>They</a:t>
            </a:r>
            <a:r>
              <a:rPr lang="fr-CA" sz="1000" b="0" i="0" u="none" strike="noStrike" kern="1200" baseline="0" dirty="0">
                <a:solidFill>
                  <a:schemeClr val="tx1"/>
                </a:solidFill>
              </a:rPr>
              <a:t> </a:t>
            </a:r>
            <a:r>
              <a:rPr lang="fr-CA" sz="1000" b="0" i="0" u="none" strike="noStrike" kern="1200" baseline="0" dirty="0" err="1">
                <a:solidFill>
                  <a:schemeClr val="tx1"/>
                </a:solidFill>
              </a:rPr>
              <a:t>were</a:t>
            </a:r>
            <a:r>
              <a:rPr lang="fr-CA" sz="1000" b="0" i="0" u="none" strike="noStrike" kern="1200" baseline="0" dirty="0">
                <a:solidFill>
                  <a:schemeClr val="tx1"/>
                </a:solidFill>
              </a:rPr>
              <a:t> </a:t>
            </a:r>
            <a:r>
              <a:rPr lang="fr-CA" sz="1000" b="0" i="0" u="none" strike="noStrike" kern="1200" baseline="0" dirty="0" err="1">
                <a:solidFill>
                  <a:schemeClr val="tx1"/>
                </a:solidFill>
              </a:rPr>
              <a:t>administered</a:t>
            </a:r>
            <a:r>
              <a:rPr lang="fr-CA" sz="1000" b="0" i="0" u="none" strike="noStrike" kern="1200" baseline="0" dirty="0">
                <a:solidFill>
                  <a:schemeClr val="tx1"/>
                </a:solidFill>
              </a:rPr>
              <a:t> as an </a:t>
            </a:r>
            <a:r>
              <a:rPr lang="fr-CA" sz="1000" b="0" i="0" u="none" strike="noStrike" kern="1200" baseline="0" dirty="0" err="1">
                <a:solidFill>
                  <a:schemeClr val="tx1"/>
                </a:solidFill>
              </a:rPr>
              <a:t>iron</a:t>
            </a:r>
            <a:r>
              <a:rPr lang="fr-CA" sz="1000" b="0" i="0" u="none" strike="noStrike" kern="1200" baseline="0" dirty="0">
                <a:solidFill>
                  <a:schemeClr val="tx1"/>
                </a:solidFill>
              </a:rPr>
              <a:t> </a:t>
            </a:r>
            <a:r>
              <a:rPr lang="fr-CA" sz="1000" b="0" i="0" u="none" strike="noStrike" kern="1200" baseline="0" dirty="0" err="1">
                <a:solidFill>
                  <a:schemeClr val="tx1"/>
                </a:solidFill>
              </a:rPr>
              <a:t>oxyhydroxide</a:t>
            </a:r>
            <a:r>
              <a:rPr lang="fr-CA" sz="1000" b="0" i="0" u="none" strike="noStrike" kern="1200" baseline="0" dirty="0">
                <a:solidFill>
                  <a:schemeClr val="tx1"/>
                </a:solidFill>
              </a:rPr>
              <a:t> </a:t>
            </a:r>
            <a:r>
              <a:rPr lang="fr-CA" sz="1000" b="0" i="0" u="none" strike="noStrike" kern="1200" baseline="0" dirty="0" err="1">
                <a:solidFill>
                  <a:schemeClr val="tx1"/>
                </a:solidFill>
              </a:rPr>
              <a:t>complex</a:t>
            </a:r>
            <a:r>
              <a:rPr lang="fr-CA" sz="1000" b="0" i="0" u="none" strike="noStrike" kern="1200" baseline="0" dirty="0">
                <a:solidFill>
                  <a:schemeClr val="tx1"/>
                </a:solidFill>
              </a:rPr>
              <a:t> and </a:t>
            </a:r>
            <a:r>
              <a:rPr lang="fr-CA" sz="1000" b="0" i="0" u="none" strike="noStrike" kern="1200" baseline="0" dirty="0" err="1">
                <a:solidFill>
                  <a:schemeClr val="tx1"/>
                </a:solidFill>
              </a:rPr>
              <a:t>they</a:t>
            </a:r>
            <a:r>
              <a:rPr lang="fr-CA" sz="1000" b="0" i="0" u="none" strike="noStrike" kern="1200" baseline="0" dirty="0">
                <a:solidFill>
                  <a:schemeClr val="tx1"/>
                </a:solidFill>
              </a:rPr>
              <a:t> </a:t>
            </a:r>
            <a:r>
              <a:rPr lang="fr-CA" sz="1000" b="0" i="0" u="none" strike="noStrike" kern="1200" baseline="0" dirty="0" err="1">
                <a:solidFill>
                  <a:schemeClr val="tx1"/>
                </a:solidFill>
              </a:rPr>
              <a:t>released</a:t>
            </a:r>
            <a:r>
              <a:rPr lang="fr-CA" sz="1000" b="0" i="0" u="none" strike="noStrike" kern="1200" baseline="0" dirty="0">
                <a:solidFill>
                  <a:schemeClr val="tx1"/>
                </a:solidFill>
              </a:rPr>
              <a:t> free </a:t>
            </a:r>
            <a:r>
              <a:rPr lang="fr-CA" sz="1000" b="0" i="0" u="none" strike="noStrike" kern="1200" baseline="0" dirty="0" err="1">
                <a:solidFill>
                  <a:schemeClr val="tx1"/>
                </a:solidFill>
              </a:rPr>
              <a:t>iron</a:t>
            </a:r>
            <a:r>
              <a:rPr lang="fr-CA" sz="1000" b="0" i="0" u="none" strike="noStrike" kern="1200" baseline="0" dirty="0">
                <a:solidFill>
                  <a:schemeClr val="tx1"/>
                </a:solidFill>
              </a:rPr>
              <a:t> </a:t>
            </a:r>
            <a:r>
              <a:rPr lang="fr-CA" sz="1000" b="0" i="0" u="none" strike="noStrike" kern="1200" baseline="0" dirty="0" err="1">
                <a:solidFill>
                  <a:schemeClr val="tx1"/>
                </a:solidFill>
              </a:rPr>
              <a:t>into</a:t>
            </a:r>
            <a:r>
              <a:rPr lang="fr-CA" sz="1000" b="0" i="0" u="none" strike="noStrike" kern="1200" baseline="0" dirty="0">
                <a:solidFill>
                  <a:schemeClr val="tx1"/>
                </a:solidFill>
              </a:rPr>
              <a:t> the </a:t>
            </a:r>
            <a:r>
              <a:rPr lang="fr-CA" sz="1000" b="0" i="0" u="none" strike="noStrike" kern="1200" baseline="0" dirty="0" err="1">
                <a:solidFill>
                  <a:schemeClr val="tx1"/>
                </a:solidFill>
              </a:rPr>
              <a:t>blood</a:t>
            </a:r>
            <a:r>
              <a:rPr lang="fr-CA" sz="1000" b="0" i="0" u="none" strike="noStrike" kern="1200" baseline="0" dirty="0">
                <a:solidFill>
                  <a:schemeClr val="tx1"/>
                </a:solidFill>
              </a:rPr>
              <a:t> </a:t>
            </a:r>
            <a:r>
              <a:rPr lang="fr-CA" sz="1000" b="0" i="0" u="none" strike="noStrike" kern="1200" baseline="0" dirty="0" err="1">
                <a:solidFill>
                  <a:schemeClr val="tx1"/>
                </a:solidFill>
              </a:rPr>
              <a:t>stream</a:t>
            </a:r>
            <a:endParaRPr lang="fr-CA" sz="1000" b="0" i="0" u="none" strike="noStrike" kern="1200" baseline="0" dirty="0">
              <a:solidFill>
                <a:schemeClr val="tx1"/>
              </a:solidFill>
            </a:endParaRPr>
          </a:p>
          <a:p>
            <a:pPr marL="628650" lvl="1" indent="-171450">
              <a:buFont typeface="Arial" panose="020B0604020202020204" pitchFamily="34" charset="0"/>
              <a:buChar char="•"/>
            </a:pPr>
            <a:r>
              <a:rPr lang="fr-CA" sz="1000" b="0" i="0" u="none" strike="noStrike" kern="1200" baseline="0" dirty="0">
                <a:solidFill>
                  <a:schemeClr val="tx1"/>
                </a:solidFill>
              </a:rPr>
              <a:t>This </a:t>
            </a:r>
            <a:r>
              <a:rPr lang="fr-CA" sz="1000" b="0" i="0" u="none" strike="noStrike" kern="1200" baseline="0" dirty="0" err="1">
                <a:solidFill>
                  <a:schemeClr val="tx1"/>
                </a:solidFill>
              </a:rPr>
              <a:t>problem</a:t>
            </a:r>
            <a:r>
              <a:rPr lang="fr-CA" sz="1000" b="0" i="0" u="none" strike="noStrike" kern="1200" baseline="0" dirty="0">
                <a:solidFill>
                  <a:schemeClr val="tx1"/>
                </a:solidFill>
              </a:rPr>
              <a:t> </a:t>
            </a:r>
            <a:r>
              <a:rPr lang="fr-CA" sz="1000" b="0" i="0" u="none" strike="noStrike" kern="1200" baseline="0" dirty="0" err="1">
                <a:solidFill>
                  <a:schemeClr val="tx1"/>
                </a:solidFill>
              </a:rPr>
              <a:t>was</a:t>
            </a:r>
            <a:r>
              <a:rPr lang="fr-CA" sz="1000" b="0" i="0" u="none" strike="noStrike" kern="1200" baseline="0" dirty="0">
                <a:solidFill>
                  <a:schemeClr val="tx1"/>
                </a:solidFill>
              </a:rPr>
              <a:t> </a:t>
            </a:r>
            <a:r>
              <a:rPr lang="fr-CA" sz="1000" b="0" i="0" u="none" strike="noStrike" kern="1200" baseline="0" dirty="0" err="1">
                <a:solidFill>
                  <a:schemeClr val="tx1"/>
                </a:solidFill>
              </a:rPr>
              <a:t>circumvented</a:t>
            </a:r>
            <a:r>
              <a:rPr lang="fr-CA" sz="1000" b="0" i="0" u="none" strike="noStrike" kern="1200" baseline="0" dirty="0">
                <a:solidFill>
                  <a:schemeClr val="tx1"/>
                </a:solidFill>
              </a:rPr>
              <a:t> </a:t>
            </a:r>
            <a:r>
              <a:rPr lang="fr-CA" sz="1000" b="0" i="0" u="none" strike="noStrike" kern="1200" baseline="0" dirty="0" err="1">
                <a:solidFill>
                  <a:schemeClr val="tx1"/>
                </a:solidFill>
              </a:rPr>
              <a:t>with</a:t>
            </a:r>
            <a:r>
              <a:rPr lang="fr-CA" sz="1000" b="0" i="0" u="none" strike="noStrike" kern="1200" baseline="0" dirty="0">
                <a:solidFill>
                  <a:schemeClr val="tx1"/>
                </a:solidFill>
              </a:rPr>
              <a:t> the introduction of compounds </a:t>
            </a:r>
            <a:r>
              <a:rPr lang="fr-CA" sz="1000" b="0" i="0" u="none" strike="noStrike" kern="1200" baseline="0" dirty="0" err="1">
                <a:solidFill>
                  <a:schemeClr val="tx1"/>
                </a:solidFill>
              </a:rPr>
              <a:t>containing</a:t>
            </a:r>
            <a:r>
              <a:rPr lang="fr-CA" sz="1000" b="0" i="0" u="none" strike="noStrike" kern="1200" baseline="0" dirty="0">
                <a:solidFill>
                  <a:schemeClr val="tx1"/>
                </a:solidFill>
              </a:rPr>
              <a:t> </a:t>
            </a:r>
            <a:r>
              <a:rPr lang="fr-CA" sz="1000" b="0" i="0" u="none" strike="noStrike" kern="1200" baseline="0" dirty="0" err="1">
                <a:solidFill>
                  <a:schemeClr val="tx1"/>
                </a:solidFill>
              </a:rPr>
              <a:t>iron</a:t>
            </a:r>
            <a:r>
              <a:rPr lang="fr-CA" sz="1000" b="0" i="0" u="none" strike="noStrike" kern="1200" baseline="0" dirty="0">
                <a:solidFill>
                  <a:schemeClr val="tx1"/>
                </a:solidFill>
              </a:rPr>
              <a:t> in a </a:t>
            </a:r>
            <a:r>
              <a:rPr lang="fr-CA" sz="1000" b="0" i="0" u="none" strike="noStrike" kern="1200" baseline="0" dirty="0" err="1">
                <a:solidFill>
                  <a:schemeClr val="tx1"/>
                </a:solidFill>
              </a:rPr>
              <a:t>core</a:t>
            </a:r>
            <a:r>
              <a:rPr lang="fr-CA" sz="1000" b="0" i="0" u="none" strike="noStrike" kern="1200" baseline="0" dirty="0">
                <a:solidFill>
                  <a:schemeClr val="tx1"/>
                </a:solidFill>
              </a:rPr>
              <a:t> </a:t>
            </a:r>
            <a:r>
              <a:rPr lang="fr-CA" sz="1000" b="0" i="0" u="none" strike="noStrike" kern="1200" baseline="0" dirty="0" err="1">
                <a:solidFill>
                  <a:schemeClr val="tx1"/>
                </a:solidFill>
              </a:rPr>
              <a:t>surrounded</a:t>
            </a:r>
            <a:r>
              <a:rPr lang="fr-CA" sz="1000" b="0" i="0" u="none" strike="noStrike" kern="1200" baseline="0" dirty="0">
                <a:solidFill>
                  <a:schemeClr val="tx1"/>
                </a:solidFill>
              </a:rPr>
              <a:t> by a carbohydrate </a:t>
            </a:r>
            <a:r>
              <a:rPr lang="fr-CA" sz="1000" b="0" i="0" u="none" strike="noStrike" kern="1200" baseline="0" dirty="0" err="1">
                <a:solidFill>
                  <a:schemeClr val="tx1"/>
                </a:solidFill>
              </a:rPr>
              <a:t>shell</a:t>
            </a:r>
            <a:r>
              <a:rPr lang="fr-CA" sz="1000" b="0" i="0" u="none" strike="noStrike" kern="1200" baseline="0" dirty="0">
                <a:solidFill>
                  <a:schemeClr val="tx1"/>
                </a:solidFill>
              </a:rPr>
              <a:t> </a:t>
            </a:r>
            <a:r>
              <a:rPr lang="fr-CA" sz="1000" b="0" i="0" u="none" strike="noStrike" kern="1200" baseline="0" dirty="0" err="1">
                <a:solidFill>
                  <a:schemeClr val="tx1"/>
                </a:solidFill>
              </a:rPr>
              <a:t>which</a:t>
            </a:r>
            <a:r>
              <a:rPr lang="fr-CA" sz="1000" b="0" i="0" u="none" strike="noStrike" kern="1200" baseline="0" dirty="0">
                <a:solidFill>
                  <a:schemeClr val="tx1"/>
                </a:solidFill>
              </a:rPr>
              <a:t>, for the </a:t>
            </a:r>
            <a:r>
              <a:rPr lang="fr-CA" sz="1000" b="0" i="0" u="none" strike="noStrike" kern="1200" baseline="0" dirty="0" err="1">
                <a:solidFill>
                  <a:schemeClr val="tx1"/>
                </a:solidFill>
              </a:rPr>
              <a:t>most</a:t>
            </a:r>
            <a:r>
              <a:rPr lang="fr-CA" sz="1000" b="0" i="0" u="none" strike="noStrike" kern="1200" baseline="0" dirty="0">
                <a:solidFill>
                  <a:schemeClr val="tx1"/>
                </a:solidFill>
              </a:rPr>
              <a:t> part, </a:t>
            </a:r>
            <a:r>
              <a:rPr lang="fr-CA" sz="1000" b="0" i="0" u="none" strike="noStrike" kern="1200" baseline="0" dirty="0" err="1">
                <a:solidFill>
                  <a:schemeClr val="tx1"/>
                </a:solidFill>
              </a:rPr>
              <a:t>remains</a:t>
            </a:r>
            <a:r>
              <a:rPr lang="fr-CA" sz="1000" b="0" i="0" u="none" strike="noStrike" kern="1200" baseline="0" dirty="0">
                <a:solidFill>
                  <a:schemeClr val="tx1"/>
                </a:solidFill>
              </a:rPr>
              <a:t> the case </a:t>
            </a:r>
            <a:r>
              <a:rPr lang="fr-CA" sz="1000" b="0" i="0" u="none" strike="noStrike" kern="1200" baseline="0" dirty="0" err="1">
                <a:solidFill>
                  <a:schemeClr val="tx1"/>
                </a:solidFill>
              </a:rPr>
              <a:t>today</a:t>
            </a:r>
            <a:r>
              <a:rPr lang="fr-CA" sz="1000" b="0" i="0" u="none" strike="noStrike" kern="1200" baseline="0" dirty="0">
                <a:solidFill>
                  <a:schemeClr val="tx1"/>
                </a:solidFill>
              </a:rPr>
              <a:t> </a:t>
            </a:r>
          </a:p>
          <a:p>
            <a:pPr marL="171450" indent="-171450">
              <a:buFont typeface="Arial" panose="020B0604020202020204" pitchFamily="34" charset="0"/>
              <a:buChar char="•"/>
            </a:pPr>
            <a:r>
              <a:rPr lang="fr-CA" sz="1000" b="0" i="0" u="none" strike="noStrike" kern="1200" baseline="0" dirty="0" err="1">
                <a:solidFill>
                  <a:schemeClr val="tx1"/>
                </a:solidFill>
              </a:rPr>
              <a:t>Parenteral</a:t>
            </a:r>
            <a:r>
              <a:rPr lang="fr-CA" sz="1000" b="0" i="0" u="none" strike="noStrike" kern="1200" baseline="0" dirty="0">
                <a:solidFill>
                  <a:schemeClr val="tx1"/>
                </a:solidFill>
              </a:rPr>
              <a:t> </a:t>
            </a:r>
            <a:r>
              <a:rPr lang="fr-CA" sz="1000" b="0" i="0" u="none" strike="noStrike" kern="1200" baseline="0" dirty="0" err="1">
                <a:solidFill>
                  <a:schemeClr val="tx1"/>
                </a:solidFill>
              </a:rPr>
              <a:t>iron</a:t>
            </a:r>
            <a:r>
              <a:rPr lang="fr-CA" sz="1000" b="0" i="0" u="none" strike="noStrike" kern="1200" baseline="0" dirty="0">
                <a:solidFill>
                  <a:schemeClr val="tx1"/>
                </a:solidFill>
              </a:rPr>
              <a:t> </a:t>
            </a:r>
            <a:r>
              <a:rPr lang="fr-CA" sz="1000" b="0" i="0" u="none" strike="noStrike" kern="1200" baseline="0" dirty="0" err="1">
                <a:solidFill>
                  <a:schemeClr val="tx1"/>
                </a:solidFill>
              </a:rPr>
              <a:t>preparations</a:t>
            </a:r>
            <a:r>
              <a:rPr lang="fr-CA" sz="1000" b="0" i="0" u="none" strike="noStrike" kern="1200" baseline="0" dirty="0">
                <a:solidFill>
                  <a:schemeClr val="tx1"/>
                </a:solidFill>
              </a:rPr>
              <a:t> </a:t>
            </a:r>
            <a:r>
              <a:rPr lang="fr-CA" sz="1000" b="0" i="0" u="none" strike="noStrike" kern="1200" baseline="0" dirty="0" err="1">
                <a:solidFill>
                  <a:schemeClr val="tx1"/>
                </a:solidFill>
              </a:rPr>
              <a:t>vary</a:t>
            </a:r>
            <a:r>
              <a:rPr lang="fr-CA" sz="1000" b="0" i="0" u="none" strike="noStrike" kern="1200" baseline="0" dirty="0">
                <a:solidFill>
                  <a:schemeClr val="tx1"/>
                </a:solidFill>
              </a:rPr>
              <a:t> in </a:t>
            </a:r>
            <a:r>
              <a:rPr lang="fr-CA" sz="1000" b="0" i="0" u="none" strike="noStrike" kern="1200" baseline="0" dirty="0" err="1">
                <a:solidFill>
                  <a:schemeClr val="tx1"/>
                </a:solidFill>
              </a:rPr>
              <a:t>molecular</a:t>
            </a:r>
            <a:r>
              <a:rPr lang="fr-CA" sz="1000" b="0" i="0" u="none" strike="noStrike" kern="1200" baseline="0" dirty="0">
                <a:solidFill>
                  <a:schemeClr val="tx1"/>
                </a:solidFill>
              </a:rPr>
              <a:t> size, </a:t>
            </a:r>
            <a:r>
              <a:rPr lang="fr-CA" sz="1000" b="0" i="0" u="none" strike="noStrike" kern="1200" baseline="0" dirty="0" err="1">
                <a:solidFill>
                  <a:schemeClr val="tx1"/>
                </a:solidFill>
              </a:rPr>
              <a:t>pharmacokinetics</a:t>
            </a:r>
            <a:r>
              <a:rPr lang="fr-CA" sz="1000" b="0" i="0" u="none" strike="noStrike" kern="1200" baseline="0" dirty="0">
                <a:solidFill>
                  <a:schemeClr val="tx1"/>
                </a:solidFill>
              </a:rPr>
              <a:t> and </a:t>
            </a:r>
            <a:r>
              <a:rPr lang="fr-CA" sz="1000" b="0" i="0" u="none" strike="noStrike" kern="1200" baseline="0" dirty="0" err="1">
                <a:solidFill>
                  <a:schemeClr val="tx1"/>
                </a:solidFill>
              </a:rPr>
              <a:t>safety</a:t>
            </a:r>
            <a:r>
              <a:rPr lang="fr-CA" sz="1000" b="0" i="0" u="none" strike="noStrike" kern="1200" baseline="0" dirty="0">
                <a:solidFill>
                  <a:schemeClr val="tx1"/>
                </a:solidFill>
              </a:rPr>
              <a:t> profiles, but </a:t>
            </a:r>
            <a:r>
              <a:rPr lang="fr-CA" sz="1000" b="0" i="0" u="none" strike="noStrike" kern="1200" baseline="0" dirty="0" err="1">
                <a:solidFill>
                  <a:schemeClr val="tx1"/>
                </a:solidFill>
              </a:rPr>
              <a:t>efficacy</a:t>
            </a:r>
            <a:r>
              <a:rPr lang="fr-CA" sz="1000" b="0" i="0" u="none" strike="noStrike" kern="1200" baseline="0" dirty="0">
                <a:solidFill>
                  <a:schemeClr val="tx1"/>
                </a:solidFill>
              </a:rPr>
              <a:t> </a:t>
            </a:r>
            <a:r>
              <a:rPr lang="fr-CA" sz="1000" b="0" i="0" u="none" strike="noStrike" kern="1200" baseline="0" dirty="0" err="1">
                <a:solidFill>
                  <a:schemeClr val="tx1"/>
                </a:solidFill>
              </a:rPr>
              <a:t>is</a:t>
            </a:r>
            <a:r>
              <a:rPr lang="fr-CA" sz="1000" b="0" i="0" u="none" strike="noStrike" kern="1200" baseline="0" dirty="0">
                <a:solidFill>
                  <a:schemeClr val="tx1"/>
                </a:solidFill>
              </a:rPr>
              <a:t> </a:t>
            </a:r>
            <a:r>
              <a:rPr lang="fr-CA" sz="1000" b="0" i="0" u="none" strike="noStrike" kern="1200" baseline="0" dirty="0" err="1">
                <a:solidFill>
                  <a:schemeClr val="tx1"/>
                </a:solidFill>
              </a:rPr>
              <a:t>considered</a:t>
            </a:r>
            <a:r>
              <a:rPr lang="fr-CA" sz="1000" b="0" i="0" u="none" strike="noStrike" kern="1200" baseline="0" dirty="0">
                <a:solidFill>
                  <a:schemeClr val="tx1"/>
                </a:solidFill>
              </a:rPr>
              <a:t> to </a:t>
            </a:r>
            <a:r>
              <a:rPr lang="fr-CA" sz="1000" b="0" i="0" u="none" strike="noStrike" kern="1200" baseline="0" dirty="0" err="1">
                <a:solidFill>
                  <a:schemeClr val="tx1"/>
                </a:solidFill>
              </a:rPr>
              <a:t>be</a:t>
            </a:r>
            <a:r>
              <a:rPr lang="fr-CA" sz="1000" b="0" i="0" u="none" strike="noStrike" kern="1200" baseline="0" dirty="0">
                <a:solidFill>
                  <a:schemeClr val="tx1"/>
                </a:solidFill>
              </a:rPr>
              <a:t> more or </a:t>
            </a:r>
            <a:r>
              <a:rPr lang="fr-CA" sz="1000" b="0" i="0" u="none" strike="noStrike" kern="1200" baseline="0" dirty="0" err="1">
                <a:solidFill>
                  <a:schemeClr val="tx1"/>
                </a:solidFill>
              </a:rPr>
              <a:t>less</a:t>
            </a:r>
            <a:r>
              <a:rPr lang="fr-CA" sz="1000" b="0" i="0" u="none" strike="noStrike" kern="1200" baseline="0" dirty="0">
                <a:solidFill>
                  <a:schemeClr val="tx1"/>
                </a:solidFill>
              </a:rPr>
              <a:t> </a:t>
            </a:r>
            <a:r>
              <a:rPr lang="fr-CA" sz="1000" b="0" i="0" u="none" strike="noStrike" kern="1200" baseline="0" dirty="0" err="1">
                <a:solidFill>
                  <a:schemeClr val="tx1"/>
                </a:solidFill>
              </a:rPr>
              <a:t>equal</a:t>
            </a:r>
            <a:r>
              <a:rPr lang="fr-CA" sz="1000" b="0" i="0" u="none" strike="noStrike" kern="1200" baseline="0" dirty="0">
                <a:solidFill>
                  <a:schemeClr val="tx1"/>
                </a:solidFill>
              </a:rPr>
              <a:t> (mg for mg) </a:t>
            </a:r>
            <a:r>
              <a:rPr lang="fr-CA" sz="1000" b="0" i="0" u="none" strike="noStrike" kern="1200" baseline="0" dirty="0" err="1">
                <a:solidFill>
                  <a:schemeClr val="tx1"/>
                </a:solidFill>
              </a:rPr>
              <a:t>across</a:t>
            </a:r>
            <a:r>
              <a:rPr lang="fr-CA" sz="1000" b="0" i="0" u="none" strike="noStrike" kern="1200" baseline="0" dirty="0">
                <a:solidFill>
                  <a:schemeClr val="tx1"/>
                </a:solidFill>
              </a:rPr>
              <a:t> </a:t>
            </a:r>
            <a:r>
              <a:rPr lang="fr-CA" sz="1000" b="0" i="0" u="none" strike="noStrike" kern="1200" baseline="0" dirty="0" err="1">
                <a:solidFill>
                  <a:schemeClr val="tx1"/>
                </a:solidFill>
              </a:rPr>
              <a:t>products</a:t>
            </a:r>
            <a:endParaRPr lang="fr-CA" sz="1000" b="0" i="0" u="none" strike="noStrike" kern="1200" baseline="0" dirty="0">
              <a:solidFill>
                <a:schemeClr val="tx1"/>
              </a:solidFill>
            </a:endParaRPr>
          </a:p>
          <a:p>
            <a:pPr marL="171450" indent="-171450">
              <a:buFont typeface="Arial" panose="020B0604020202020204" pitchFamily="34" charset="0"/>
              <a:buChar char="•"/>
            </a:pPr>
            <a:r>
              <a:rPr lang="fr-CA" sz="1000" b="0" i="0" u="none" strike="noStrike" kern="1200" baseline="0" dirty="0">
                <a:solidFill>
                  <a:schemeClr val="tx1"/>
                </a:solidFill>
              </a:rPr>
              <a:t>The first </a:t>
            </a:r>
            <a:r>
              <a:rPr lang="fr-CA" sz="1000" b="0" i="0" u="none" strike="noStrike" kern="1200" baseline="0" dirty="0" err="1">
                <a:solidFill>
                  <a:schemeClr val="tx1"/>
                </a:solidFill>
              </a:rPr>
              <a:t>iron</a:t>
            </a:r>
            <a:r>
              <a:rPr lang="fr-CA" sz="1000" b="0" i="0" u="none" strike="noStrike" kern="1200" baseline="0" dirty="0">
                <a:solidFill>
                  <a:schemeClr val="tx1"/>
                </a:solidFill>
              </a:rPr>
              <a:t> carbohydrate complexes for </a:t>
            </a:r>
            <a:r>
              <a:rPr lang="fr-CA" sz="1000" b="0" i="0" u="none" strike="noStrike" kern="1200" baseline="0" dirty="0" err="1">
                <a:solidFill>
                  <a:schemeClr val="tx1"/>
                </a:solidFill>
              </a:rPr>
              <a:t>intravenous</a:t>
            </a:r>
            <a:r>
              <a:rPr lang="fr-CA" sz="1000" b="0" i="0" u="none" strike="noStrike" kern="1200" baseline="0" dirty="0">
                <a:solidFill>
                  <a:schemeClr val="tx1"/>
                </a:solidFill>
              </a:rPr>
              <a:t> use </a:t>
            </a:r>
            <a:r>
              <a:rPr lang="fr-CA" sz="1000" b="0" i="0" u="none" strike="noStrike" kern="1200" baseline="0" dirty="0" err="1">
                <a:solidFill>
                  <a:schemeClr val="tx1"/>
                </a:solidFill>
              </a:rPr>
              <a:t>were</a:t>
            </a:r>
            <a:r>
              <a:rPr lang="fr-CA" sz="1000" b="0" i="0" u="none" strike="noStrike" kern="1200" baseline="0" dirty="0">
                <a:solidFill>
                  <a:schemeClr val="tx1"/>
                </a:solidFill>
              </a:rPr>
              <a:t> </a:t>
            </a:r>
            <a:r>
              <a:rPr lang="fr-CA" sz="1000" b="0" i="0" u="none" strike="noStrike" kern="1200" baseline="0" dirty="0" err="1">
                <a:solidFill>
                  <a:schemeClr val="tx1"/>
                </a:solidFill>
              </a:rPr>
              <a:t>introduced</a:t>
            </a:r>
            <a:r>
              <a:rPr lang="fr-CA" sz="1000" b="0" i="0" u="none" strike="noStrike" kern="1200" baseline="0" dirty="0">
                <a:solidFill>
                  <a:schemeClr val="tx1"/>
                </a:solidFill>
              </a:rPr>
              <a:t> in the 1950s. </a:t>
            </a:r>
            <a:r>
              <a:rPr lang="fr-CA" sz="1000" b="0" i="0" u="none" strike="noStrike" kern="1200" baseline="0" dirty="0" err="1">
                <a:solidFill>
                  <a:schemeClr val="tx1"/>
                </a:solidFill>
              </a:rPr>
              <a:t>They</a:t>
            </a:r>
            <a:r>
              <a:rPr lang="fr-CA" sz="1000" b="0" i="0" u="none" strike="noStrike" kern="1200" baseline="0" dirty="0">
                <a:solidFill>
                  <a:schemeClr val="tx1"/>
                </a:solidFill>
              </a:rPr>
              <a:t> </a:t>
            </a:r>
            <a:r>
              <a:rPr lang="fr-CA" sz="1000" b="0" i="0" u="none" strike="noStrike" kern="1200" baseline="0" dirty="0" err="1">
                <a:solidFill>
                  <a:schemeClr val="tx1"/>
                </a:solidFill>
              </a:rPr>
              <a:t>were</a:t>
            </a:r>
            <a:r>
              <a:rPr lang="fr-CA" sz="1000" b="0" i="0" u="none" strike="noStrike" kern="1200" baseline="0" dirty="0">
                <a:solidFill>
                  <a:schemeClr val="tx1"/>
                </a:solidFill>
              </a:rPr>
              <a:t> </a:t>
            </a:r>
            <a:r>
              <a:rPr lang="fr-CA" sz="1000" b="0" i="0" u="none" strike="noStrike" kern="1200" baseline="0" dirty="0" err="1">
                <a:solidFill>
                  <a:schemeClr val="tx1"/>
                </a:solidFill>
              </a:rPr>
              <a:t>associated</a:t>
            </a:r>
            <a:r>
              <a:rPr lang="fr-CA" sz="1000" b="0" i="0" u="none" strike="noStrike" kern="1200" baseline="0" dirty="0">
                <a:solidFill>
                  <a:schemeClr val="tx1"/>
                </a:solidFill>
              </a:rPr>
              <a:t> </a:t>
            </a:r>
            <a:r>
              <a:rPr lang="fr-CA" sz="1000" b="0" i="0" u="none" strike="noStrike" kern="1200" baseline="0" dirty="0" err="1">
                <a:solidFill>
                  <a:schemeClr val="tx1"/>
                </a:solidFill>
              </a:rPr>
              <a:t>with</a:t>
            </a:r>
            <a:r>
              <a:rPr lang="fr-CA" sz="1000" b="0" i="0" u="none" strike="noStrike" kern="1200" baseline="0" dirty="0">
                <a:solidFill>
                  <a:schemeClr val="tx1"/>
                </a:solidFill>
              </a:rPr>
              <a:t> a high </a:t>
            </a:r>
            <a:r>
              <a:rPr lang="fr-CA" sz="1000" b="0" i="0" u="none" strike="noStrike" kern="1200" baseline="0" dirty="0" err="1">
                <a:solidFill>
                  <a:schemeClr val="tx1"/>
                </a:solidFill>
              </a:rPr>
              <a:t>risk</a:t>
            </a:r>
            <a:r>
              <a:rPr lang="fr-CA" sz="1000" b="0" i="0" u="none" strike="noStrike" kern="1200" baseline="0" dirty="0">
                <a:solidFill>
                  <a:schemeClr val="tx1"/>
                </a:solidFill>
              </a:rPr>
              <a:t> of </a:t>
            </a:r>
            <a:r>
              <a:rPr lang="fr-CA" sz="1000" b="0" i="0" u="none" strike="noStrike" kern="1200" baseline="0" dirty="0" err="1">
                <a:solidFill>
                  <a:schemeClr val="tx1"/>
                </a:solidFill>
              </a:rPr>
              <a:t>anaphylactic</a:t>
            </a:r>
            <a:r>
              <a:rPr lang="fr-CA" sz="1000" b="0" i="0" u="none" strike="noStrike" kern="1200" baseline="0" dirty="0">
                <a:solidFill>
                  <a:schemeClr val="tx1"/>
                </a:solidFill>
              </a:rPr>
              <a:t>-type </a:t>
            </a:r>
            <a:r>
              <a:rPr lang="fr-CA" sz="1000" b="0" i="0" u="none" strike="noStrike" kern="1200" baseline="0" dirty="0" err="1">
                <a:solidFill>
                  <a:schemeClr val="tx1"/>
                </a:solidFill>
              </a:rPr>
              <a:t>reactions</a:t>
            </a:r>
            <a:r>
              <a:rPr lang="fr-CA" sz="1000" b="0" i="0" u="none" strike="noStrike" kern="1200" baseline="0" dirty="0">
                <a:solidFill>
                  <a:schemeClr val="tx1"/>
                </a:solidFill>
              </a:rPr>
              <a:t>, </a:t>
            </a:r>
            <a:r>
              <a:rPr lang="fr-CA" sz="1000" b="0" i="0" u="none" strike="noStrike" kern="1200" baseline="0" dirty="0" err="1">
                <a:solidFill>
                  <a:schemeClr val="tx1"/>
                </a:solidFill>
              </a:rPr>
              <a:t>which</a:t>
            </a:r>
            <a:r>
              <a:rPr lang="fr-CA" sz="1000" b="0" i="0" u="none" strike="noStrike" kern="1200" baseline="0" dirty="0">
                <a:solidFill>
                  <a:schemeClr val="tx1"/>
                </a:solidFill>
              </a:rPr>
              <a:t> made </a:t>
            </a:r>
            <a:r>
              <a:rPr lang="fr-CA" sz="1000" b="0" i="0" u="none" strike="noStrike" kern="1200" baseline="0" dirty="0" err="1">
                <a:solidFill>
                  <a:schemeClr val="tx1"/>
                </a:solidFill>
              </a:rPr>
              <a:t>physicians</a:t>
            </a:r>
            <a:r>
              <a:rPr lang="fr-CA" sz="1000" b="0" i="0" u="none" strike="noStrike" kern="1200" baseline="0" dirty="0">
                <a:solidFill>
                  <a:schemeClr val="tx1"/>
                </a:solidFill>
              </a:rPr>
              <a:t> reluctant to </a:t>
            </a:r>
            <a:r>
              <a:rPr lang="fr-CA" sz="1000" b="0" i="0" u="none" strike="noStrike" kern="1200" baseline="0" dirty="0" err="1">
                <a:solidFill>
                  <a:schemeClr val="tx1"/>
                </a:solidFill>
              </a:rPr>
              <a:t>prescribe</a:t>
            </a:r>
            <a:r>
              <a:rPr lang="fr-CA" sz="1000" b="0" i="0" u="none" strike="noStrike" kern="1200" baseline="0" dirty="0">
                <a:solidFill>
                  <a:schemeClr val="tx1"/>
                </a:solidFill>
              </a:rPr>
              <a:t> IV </a:t>
            </a:r>
            <a:r>
              <a:rPr lang="fr-CA" sz="1000" b="0" i="0" u="none" strike="noStrike" kern="1200" baseline="0" dirty="0" err="1">
                <a:solidFill>
                  <a:schemeClr val="tx1"/>
                </a:solidFill>
              </a:rPr>
              <a:t>iron</a:t>
            </a:r>
            <a:r>
              <a:rPr lang="fr-CA" sz="1000" b="0" i="0" u="none" strike="noStrike" kern="1200" baseline="0" dirty="0">
                <a:solidFill>
                  <a:schemeClr val="tx1"/>
                </a:solidFill>
              </a:rPr>
              <a:t> for </a:t>
            </a:r>
            <a:r>
              <a:rPr lang="fr-CA" sz="1000" b="0" i="0" u="none" strike="noStrike" kern="1200" baseline="0" dirty="0" err="1">
                <a:solidFill>
                  <a:schemeClr val="tx1"/>
                </a:solidFill>
              </a:rPr>
              <a:t>many</a:t>
            </a:r>
            <a:r>
              <a:rPr lang="fr-CA" sz="1000" b="0" i="0" u="none" strike="noStrike" kern="1200" baseline="0" dirty="0">
                <a:solidFill>
                  <a:schemeClr val="tx1"/>
                </a:solidFill>
              </a:rPr>
              <a:t> </a:t>
            </a:r>
            <a:r>
              <a:rPr lang="fr-CA" sz="1000" b="0" i="0" u="none" strike="noStrike" kern="1200" baseline="0" dirty="0" err="1">
                <a:solidFill>
                  <a:schemeClr val="tx1"/>
                </a:solidFill>
              </a:rPr>
              <a:t>years</a:t>
            </a:r>
            <a:endParaRPr lang="fr-CA" sz="1000" b="0" i="0" u="none" strike="noStrike" kern="1200" baseline="0" dirty="0">
              <a:solidFill>
                <a:schemeClr val="tx1"/>
              </a:solidFill>
            </a:endParaRPr>
          </a:p>
          <a:p>
            <a:pPr marL="171450" indent="-171450">
              <a:buFont typeface="Arial" panose="020B0604020202020204" pitchFamily="34" charset="0"/>
              <a:buChar char="•"/>
            </a:pPr>
            <a:r>
              <a:rPr lang="fr-CA" sz="1000" b="0" i="0" u="none" strike="noStrike" kern="1200" baseline="0" dirty="0">
                <a:solidFill>
                  <a:schemeClr val="tx1"/>
                </a:solidFill>
              </a:rPr>
              <a:t>In 1992 and 1996 </a:t>
            </a:r>
            <a:r>
              <a:rPr lang="fr-CA" sz="1000" b="0" i="0" u="none" strike="noStrike" kern="1200" baseline="0" dirty="0" err="1">
                <a:solidFill>
                  <a:schemeClr val="tx1"/>
                </a:solidFill>
              </a:rPr>
              <a:t>two</a:t>
            </a:r>
            <a:r>
              <a:rPr lang="fr-CA" sz="1000" b="0" i="0" u="none" strike="noStrike" kern="1200" baseline="0" dirty="0">
                <a:solidFill>
                  <a:schemeClr val="tx1"/>
                </a:solidFill>
              </a:rPr>
              <a:t> new compounds </a:t>
            </a:r>
            <a:r>
              <a:rPr lang="fr-CA" sz="1000" b="0" i="0" u="none" strike="noStrike" kern="1200" baseline="0" dirty="0" err="1">
                <a:solidFill>
                  <a:schemeClr val="tx1"/>
                </a:solidFill>
              </a:rPr>
              <a:t>were</a:t>
            </a:r>
            <a:r>
              <a:rPr lang="fr-CA" sz="1000" b="0" i="0" u="none" strike="noStrike" kern="1200" baseline="0" dirty="0">
                <a:solidFill>
                  <a:schemeClr val="tx1"/>
                </a:solidFill>
              </a:rPr>
              <a:t> </a:t>
            </a:r>
            <a:r>
              <a:rPr lang="fr-CA" sz="1000" b="0" i="0" u="none" strike="noStrike" kern="1200" baseline="0" dirty="0" err="1">
                <a:solidFill>
                  <a:schemeClr val="tx1"/>
                </a:solidFill>
              </a:rPr>
              <a:t>approved</a:t>
            </a:r>
            <a:r>
              <a:rPr lang="fr-CA" sz="1000" b="0" i="0" u="none" strike="noStrike" kern="1200" baseline="0" dirty="0">
                <a:solidFill>
                  <a:schemeClr val="tx1"/>
                </a:solidFill>
              </a:rPr>
              <a:t> by the FDA for </a:t>
            </a:r>
            <a:r>
              <a:rPr lang="fr-CA" sz="1000" b="0" i="0" u="none" strike="noStrike" kern="1200" baseline="0" dirty="0" err="1">
                <a:solidFill>
                  <a:schemeClr val="tx1"/>
                </a:solidFill>
              </a:rPr>
              <a:t>clinical</a:t>
            </a:r>
            <a:r>
              <a:rPr lang="fr-CA" sz="1000" b="0" i="0" u="none" strike="noStrike" kern="1200" baseline="0" dirty="0">
                <a:solidFill>
                  <a:schemeClr val="tx1"/>
                </a:solidFill>
              </a:rPr>
              <a:t> use in the US</a:t>
            </a:r>
          </a:p>
          <a:p>
            <a:pPr marL="628650" lvl="1" indent="-171450">
              <a:buFont typeface="Arial" panose="020B0604020202020204" pitchFamily="34" charset="0"/>
              <a:buChar char="•"/>
            </a:pPr>
            <a:r>
              <a:rPr lang="fr-CA" sz="1000" b="0" i="0" u="none" strike="noStrike" kern="1200" baseline="0" dirty="0">
                <a:solidFill>
                  <a:schemeClr val="tx1"/>
                </a:solidFill>
              </a:rPr>
              <a:t>The first </a:t>
            </a:r>
            <a:r>
              <a:rPr lang="fr-CA" sz="1000" b="0" i="0" u="none" strike="noStrike" kern="1200" baseline="0" dirty="0" err="1">
                <a:solidFill>
                  <a:schemeClr val="tx1"/>
                </a:solidFill>
              </a:rPr>
              <a:t>was</a:t>
            </a:r>
            <a:r>
              <a:rPr lang="fr-CA" sz="1000" b="0" i="0" u="none" strike="noStrike" kern="1200" baseline="0" dirty="0">
                <a:solidFill>
                  <a:schemeClr val="tx1"/>
                </a:solidFill>
              </a:rPr>
              <a:t> </a:t>
            </a:r>
            <a:r>
              <a:rPr lang="fr-CA" sz="1000" b="0" i="0" u="none" strike="noStrike" kern="1200" baseline="0" dirty="0" err="1">
                <a:solidFill>
                  <a:schemeClr val="tx1"/>
                </a:solidFill>
              </a:rPr>
              <a:t>called</a:t>
            </a:r>
            <a:r>
              <a:rPr lang="fr-CA" sz="1000" b="0" i="0" u="none" strike="noStrike" kern="1200" baseline="0" dirty="0">
                <a:solidFill>
                  <a:schemeClr val="tx1"/>
                </a:solidFill>
              </a:rPr>
              <a:t> </a:t>
            </a:r>
            <a:r>
              <a:rPr lang="fr-CA" sz="1000" b="0" i="0" u="none" strike="noStrike" kern="1200" baseline="0" dirty="0" err="1">
                <a:solidFill>
                  <a:schemeClr val="tx1"/>
                </a:solidFill>
              </a:rPr>
              <a:t>INFeD</a:t>
            </a:r>
            <a:r>
              <a:rPr lang="fr-CA" sz="1000" b="0" i="0" u="none" strike="noStrike" kern="1200" baseline="0" dirty="0">
                <a:solidFill>
                  <a:schemeClr val="tx1"/>
                </a:solidFill>
              </a:rPr>
              <a:t>, </a:t>
            </a:r>
            <a:r>
              <a:rPr lang="fr-CA" sz="1000" b="0" i="0" u="none" strike="noStrike" kern="1200" baseline="0" dirty="0" err="1">
                <a:solidFill>
                  <a:schemeClr val="tx1"/>
                </a:solidFill>
              </a:rPr>
              <a:t>which</a:t>
            </a:r>
            <a:r>
              <a:rPr lang="fr-CA" sz="1000" b="0" i="0" u="none" strike="noStrike" kern="1200" baseline="0" dirty="0">
                <a:solidFill>
                  <a:schemeClr val="tx1"/>
                </a:solidFill>
              </a:rPr>
              <a:t> </a:t>
            </a:r>
            <a:r>
              <a:rPr lang="fr-CA" sz="1000" b="0" i="0" u="none" strike="noStrike" kern="1200" baseline="0" dirty="0" err="1">
                <a:solidFill>
                  <a:schemeClr val="tx1"/>
                </a:solidFill>
              </a:rPr>
              <a:t>contained</a:t>
            </a:r>
            <a:r>
              <a:rPr lang="fr-CA" sz="1000" b="0" i="0" u="none" strike="noStrike" kern="1200" baseline="0" dirty="0">
                <a:solidFill>
                  <a:schemeClr val="tx1"/>
                </a:solidFill>
              </a:rPr>
              <a:t> </a:t>
            </a:r>
            <a:r>
              <a:rPr lang="fr-CA" sz="1000" b="0" i="0" u="none" strike="noStrike" kern="1200" baseline="0" dirty="0" err="1">
                <a:solidFill>
                  <a:schemeClr val="tx1"/>
                </a:solidFill>
              </a:rPr>
              <a:t>low-molecular-weight</a:t>
            </a:r>
            <a:r>
              <a:rPr lang="fr-CA" sz="1000" b="0" i="0" u="none" strike="noStrike" kern="1200" baseline="0" dirty="0">
                <a:solidFill>
                  <a:schemeClr val="tx1"/>
                </a:solidFill>
              </a:rPr>
              <a:t> </a:t>
            </a:r>
            <a:r>
              <a:rPr lang="fr-CA" sz="1000" b="0" i="0" u="none" strike="noStrike" kern="1200" baseline="0" dirty="0" err="1">
                <a:solidFill>
                  <a:schemeClr val="tx1"/>
                </a:solidFill>
              </a:rPr>
              <a:t>iron</a:t>
            </a:r>
            <a:r>
              <a:rPr lang="fr-CA" sz="1000" b="0" i="0" u="none" strike="noStrike" kern="1200" baseline="0" dirty="0">
                <a:solidFill>
                  <a:schemeClr val="tx1"/>
                </a:solidFill>
              </a:rPr>
              <a:t> </a:t>
            </a:r>
            <a:r>
              <a:rPr lang="fr-CA" sz="1000" b="0" i="0" u="none" strike="noStrike" kern="1200" baseline="0" dirty="0" err="1">
                <a:solidFill>
                  <a:schemeClr val="tx1"/>
                </a:solidFill>
              </a:rPr>
              <a:t>dextran</a:t>
            </a:r>
            <a:r>
              <a:rPr lang="fr-CA" sz="1000" b="0" i="0" u="none" strike="noStrike" kern="1200" baseline="0" dirty="0">
                <a:solidFill>
                  <a:schemeClr val="tx1"/>
                </a:solidFill>
              </a:rPr>
              <a:t> (LMW-ID)</a:t>
            </a:r>
          </a:p>
          <a:p>
            <a:pPr marL="628650" lvl="1" indent="-171450">
              <a:buFont typeface="Arial" panose="020B0604020202020204" pitchFamily="34" charset="0"/>
              <a:buChar char="•"/>
            </a:pPr>
            <a:r>
              <a:rPr lang="fr-CA" sz="1000" b="0" i="0" u="none" strike="noStrike" kern="1200" baseline="0" dirty="0">
                <a:solidFill>
                  <a:schemeClr val="tx1"/>
                </a:solidFill>
              </a:rPr>
              <a:t>This </a:t>
            </a:r>
            <a:r>
              <a:rPr lang="fr-CA" sz="1000" b="0" i="0" u="none" strike="noStrike" kern="1200" baseline="0" dirty="0" err="1">
                <a:solidFill>
                  <a:schemeClr val="tx1"/>
                </a:solidFill>
              </a:rPr>
              <a:t>was</a:t>
            </a:r>
            <a:r>
              <a:rPr lang="fr-CA" sz="1000" b="0" i="0" u="none" strike="noStrike" kern="1200" baseline="0" dirty="0">
                <a:solidFill>
                  <a:schemeClr val="tx1"/>
                </a:solidFill>
              </a:rPr>
              <a:t> </a:t>
            </a:r>
            <a:r>
              <a:rPr lang="fr-CA" sz="1000" b="0" i="0" u="none" strike="noStrike" kern="1200" baseline="0" dirty="0" err="1">
                <a:solidFill>
                  <a:schemeClr val="tx1"/>
                </a:solidFill>
              </a:rPr>
              <a:t>followed</a:t>
            </a:r>
            <a:r>
              <a:rPr lang="fr-CA" sz="1000" b="0" i="0" u="none" strike="noStrike" kern="1200" baseline="0" dirty="0">
                <a:solidFill>
                  <a:schemeClr val="tx1"/>
                </a:solidFill>
              </a:rPr>
              <a:t> 4 </a:t>
            </a:r>
            <a:r>
              <a:rPr lang="fr-CA" sz="1000" b="0" i="0" u="none" strike="noStrike" kern="1200" baseline="0" dirty="0" err="1">
                <a:solidFill>
                  <a:schemeClr val="tx1"/>
                </a:solidFill>
              </a:rPr>
              <a:t>years</a:t>
            </a:r>
            <a:r>
              <a:rPr lang="fr-CA" sz="1000" b="0" i="0" u="none" strike="noStrike" kern="1200" baseline="0" dirty="0">
                <a:solidFill>
                  <a:schemeClr val="tx1"/>
                </a:solidFill>
              </a:rPr>
              <a:t> </a:t>
            </a:r>
            <a:r>
              <a:rPr lang="fr-CA" sz="1000" b="0" i="0" u="none" strike="noStrike" kern="1200" baseline="0" dirty="0" err="1">
                <a:solidFill>
                  <a:schemeClr val="tx1"/>
                </a:solidFill>
              </a:rPr>
              <a:t>later</a:t>
            </a:r>
            <a:r>
              <a:rPr lang="fr-CA" sz="1000" b="0" i="0" u="none" strike="noStrike" kern="1200" baseline="0" dirty="0">
                <a:solidFill>
                  <a:schemeClr val="tx1"/>
                </a:solidFill>
              </a:rPr>
              <a:t> by </a:t>
            </a:r>
            <a:r>
              <a:rPr lang="fr-CA" sz="1000" b="0" i="0" u="none" strike="noStrike" kern="1200" baseline="0" dirty="0" err="1">
                <a:solidFill>
                  <a:schemeClr val="tx1"/>
                </a:solidFill>
              </a:rPr>
              <a:t>Dexferrum</a:t>
            </a:r>
            <a:r>
              <a:rPr lang="fr-CA" sz="1000" b="0" i="0" u="none" strike="noStrike" kern="1200" baseline="0" dirty="0">
                <a:solidFill>
                  <a:schemeClr val="tx1"/>
                </a:solidFill>
              </a:rPr>
              <a:t>, made </a:t>
            </a:r>
            <a:r>
              <a:rPr lang="fr-CA" sz="1000" b="0" i="0" u="none" strike="noStrike" kern="1200" baseline="0" dirty="0" err="1">
                <a:solidFill>
                  <a:schemeClr val="tx1"/>
                </a:solidFill>
              </a:rPr>
              <a:t>with</a:t>
            </a:r>
            <a:r>
              <a:rPr lang="fr-CA" sz="1000" b="0" i="0" u="none" strike="noStrike" kern="1200" baseline="0" dirty="0">
                <a:solidFill>
                  <a:schemeClr val="tx1"/>
                </a:solidFill>
              </a:rPr>
              <a:t> high-</a:t>
            </a:r>
            <a:r>
              <a:rPr lang="fr-CA" sz="1000" b="0" i="0" u="none" strike="noStrike" kern="1200" baseline="0" dirty="0" err="1">
                <a:solidFill>
                  <a:schemeClr val="tx1"/>
                </a:solidFill>
              </a:rPr>
              <a:t>molecular</a:t>
            </a:r>
            <a:r>
              <a:rPr lang="fr-CA" sz="1000" b="0" i="0" u="none" strike="noStrike" kern="1200" baseline="0" dirty="0">
                <a:solidFill>
                  <a:schemeClr val="tx1"/>
                </a:solidFill>
              </a:rPr>
              <a:t>-</a:t>
            </a:r>
            <a:r>
              <a:rPr lang="fr-CA" sz="1000" b="0" i="0" u="none" strike="noStrike" kern="1200" baseline="0" dirty="0" err="1">
                <a:solidFill>
                  <a:schemeClr val="tx1"/>
                </a:solidFill>
              </a:rPr>
              <a:t>weight</a:t>
            </a:r>
            <a:r>
              <a:rPr lang="fr-CA" sz="1000" b="0" i="0" u="none" strike="noStrike" kern="1200" baseline="0" dirty="0">
                <a:solidFill>
                  <a:schemeClr val="tx1"/>
                </a:solidFill>
              </a:rPr>
              <a:t> </a:t>
            </a:r>
            <a:r>
              <a:rPr lang="fr-CA" sz="1000" b="0" i="0" u="none" strike="noStrike" kern="1200" baseline="0" dirty="0" err="1">
                <a:solidFill>
                  <a:schemeClr val="tx1"/>
                </a:solidFill>
              </a:rPr>
              <a:t>iron</a:t>
            </a:r>
            <a:r>
              <a:rPr lang="fr-CA" sz="1000" b="0" i="0" u="none" strike="noStrike" kern="1200" baseline="0" dirty="0">
                <a:solidFill>
                  <a:schemeClr val="tx1"/>
                </a:solidFill>
              </a:rPr>
              <a:t> </a:t>
            </a:r>
            <a:r>
              <a:rPr lang="fr-CA" sz="1000" b="0" i="0" u="none" strike="noStrike" kern="1200" baseline="0" dirty="0" err="1">
                <a:solidFill>
                  <a:schemeClr val="tx1"/>
                </a:solidFill>
              </a:rPr>
              <a:t>dextran</a:t>
            </a:r>
            <a:r>
              <a:rPr lang="fr-CA" sz="1000" b="0" i="0" u="none" strike="noStrike" kern="1200" baseline="0" dirty="0">
                <a:solidFill>
                  <a:schemeClr val="tx1"/>
                </a:solidFill>
              </a:rPr>
              <a:t> (HMW-ID)</a:t>
            </a:r>
          </a:p>
          <a:p>
            <a:pPr marL="171450" indent="-171450">
              <a:buFont typeface="Arial" panose="020B0604020202020204" pitchFamily="34" charset="0"/>
              <a:buChar char="•"/>
            </a:pPr>
            <a:r>
              <a:rPr lang="fr-CA" sz="1000" b="0" i="0" u="none" strike="noStrike" kern="1200" baseline="0" dirty="0">
                <a:solidFill>
                  <a:schemeClr val="tx1"/>
                </a:solidFill>
              </a:rPr>
              <a:t>In 1999 and 2001, </a:t>
            </a:r>
            <a:r>
              <a:rPr lang="fr-CA" sz="1000" b="0" i="0" u="none" strike="noStrike" kern="1200" baseline="0" dirty="0" err="1">
                <a:solidFill>
                  <a:schemeClr val="tx1"/>
                </a:solidFill>
              </a:rPr>
              <a:t>two</a:t>
            </a:r>
            <a:r>
              <a:rPr lang="fr-CA" sz="1000" b="0" i="0" u="none" strike="noStrike" kern="1200" baseline="0" dirty="0">
                <a:solidFill>
                  <a:schemeClr val="tx1"/>
                </a:solidFill>
              </a:rPr>
              <a:t> new IV irons, </a:t>
            </a:r>
            <a:r>
              <a:rPr lang="fr-CA" sz="1000" b="0" i="0" u="none" strike="noStrike" kern="1200" baseline="0" dirty="0" err="1">
                <a:solidFill>
                  <a:schemeClr val="tx1"/>
                </a:solidFill>
              </a:rPr>
              <a:t>Ferrlecit</a:t>
            </a:r>
            <a:r>
              <a:rPr lang="fr-CA" sz="1000" b="0" i="0" u="none" strike="noStrike" kern="1200" baseline="0" dirty="0">
                <a:solidFill>
                  <a:schemeClr val="tx1"/>
                </a:solidFill>
              </a:rPr>
              <a:t> (</a:t>
            </a:r>
            <a:r>
              <a:rPr lang="fr-CA" sz="1000" b="0" i="0" u="none" strike="noStrike" kern="1200" baseline="0" dirty="0" err="1">
                <a:solidFill>
                  <a:schemeClr val="tx1"/>
                </a:solidFill>
              </a:rPr>
              <a:t>ferric</a:t>
            </a:r>
            <a:r>
              <a:rPr lang="fr-CA" sz="1000" b="0" i="0" u="none" strike="noStrike" kern="1200" baseline="0" dirty="0">
                <a:solidFill>
                  <a:schemeClr val="tx1"/>
                </a:solidFill>
              </a:rPr>
              <a:t> gluconate) and </a:t>
            </a:r>
            <a:r>
              <a:rPr lang="fr-CA" sz="1000" b="0" i="0" u="none" strike="noStrike" kern="1200" baseline="0" dirty="0" err="1">
                <a:solidFill>
                  <a:schemeClr val="tx1"/>
                </a:solidFill>
              </a:rPr>
              <a:t>Venofer</a:t>
            </a:r>
            <a:r>
              <a:rPr lang="fr-CA" sz="1000" b="0" i="0" u="none" strike="noStrike" kern="1200" baseline="0" dirty="0">
                <a:solidFill>
                  <a:schemeClr val="tx1"/>
                </a:solidFill>
              </a:rPr>
              <a:t> (</a:t>
            </a:r>
            <a:r>
              <a:rPr lang="fr-CA" sz="1000" b="0" i="0" u="none" strike="noStrike" kern="1200" baseline="0" dirty="0" err="1">
                <a:solidFill>
                  <a:schemeClr val="tx1"/>
                </a:solidFill>
              </a:rPr>
              <a:t>iron</a:t>
            </a:r>
            <a:r>
              <a:rPr lang="fr-CA" sz="1000" b="0" i="0" u="none" strike="noStrike" kern="1200" baseline="0" dirty="0">
                <a:solidFill>
                  <a:schemeClr val="tx1"/>
                </a:solidFill>
              </a:rPr>
              <a:t> sucrose), </a:t>
            </a:r>
            <a:r>
              <a:rPr lang="fr-CA" sz="1000" b="0" i="0" u="none" strike="noStrike" kern="1200" baseline="0" dirty="0" err="1">
                <a:solidFill>
                  <a:schemeClr val="tx1"/>
                </a:solidFill>
              </a:rPr>
              <a:t>were</a:t>
            </a:r>
            <a:r>
              <a:rPr lang="fr-CA" sz="1000" b="0" i="0" u="none" strike="noStrike" kern="1200" baseline="0" dirty="0">
                <a:solidFill>
                  <a:schemeClr val="tx1"/>
                </a:solidFill>
              </a:rPr>
              <a:t> </a:t>
            </a:r>
            <a:r>
              <a:rPr lang="fr-CA" sz="1000" b="0" i="0" u="none" strike="noStrike" kern="1200" baseline="0" dirty="0" err="1">
                <a:solidFill>
                  <a:schemeClr val="tx1"/>
                </a:solidFill>
              </a:rPr>
              <a:t>introduced</a:t>
            </a:r>
            <a:r>
              <a:rPr lang="fr-CA" sz="1000" b="0" i="0" u="none" strike="noStrike" kern="1200" baseline="0" dirty="0">
                <a:solidFill>
                  <a:schemeClr val="tx1"/>
                </a:solidFill>
              </a:rPr>
              <a:t> to the </a:t>
            </a:r>
            <a:r>
              <a:rPr lang="fr-CA" sz="1000" b="0" i="0" u="none" strike="noStrike" kern="1200" baseline="0" dirty="0" err="1">
                <a:solidFill>
                  <a:schemeClr val="tx1"/>
                </a:solidFill>
              </a:rPr>
              <a:t>market</a:t>
            </a:r>
            <a:r>
              <a:rPr lang="fr-CA" sz="1000" b="0" i="0" u="none" strike="noStrike" kern="1200" baseline="0" dirty="0">
                <a:solidFill>
                  <a:schemeClr val="tx1"/>
                </a:solidFill>
              </a:rPr>
              <a:t> and </a:t>
            </a:r>
            <a:r>
              <a:rPr lang="fr-CA" sz="1000" b="0" i="0" u="none" strike="noStrike" kern="1200" baseline="0" dirty="0" err="1">
                <a:solidFill>
                  <a:schemeClr val="tx1"/>
                </a:solidFill>
              </a:rPr>
              <a:t>positioned</a:t>
            </a:r>
            <a:r>
              <a:rPr lang="fr-CA" sz="1000" b="0" i="0" u="none" strike="noStrike" kern="1200" baseline="0" dirty="0">
                <a:solidFill>
                  <a:schemeClr val="tx1"/>
                </a:solidFill>
              </a:rPr>
              <a:t> as </a:t>
            </a:r>
            <a:r>
              <a:rPr lang="fr-CA" sz="1000" b="0" i="0" u="none" strike="noStrike" kern="1200" baseline="0" dirty="0" err="1">
                <a:solidFill>
                  <a:schemeClr val="tx1"/>
                </a:solidFill>
              </a:rPr>
              <a:t>safer</a:t>
            </a:r>
            <a:r>
              <a:rPr lang="fr-CA" sz="1000" b="0" i="0" u="none" strike="noStrike" kern="1200" baseline="0" dirty="0">
                <a:solidFill>
                  <a:schemeClr val="tx1"/>
                </a:solidFill>
              </a:rPr>
              <a:t> alternatives </a:t>
            </a:r>
            <a:r>
              <a:rPr lang="fr-CA" sz="1000" b="0" i="0" u="none" strike="noStrike" kern="1200" baseline="0" dirty="0" err="1">
                <a:solidFill>
                  <a:schemeClr val="tx1"/>
                </a:solidFill>
              </a:rPr>
              <a:t>with</a:t>
            </a:r>
            <a:r>
              <a:rPr lang="fr-CA" sz="1000" b="0" i="0" u="none" strike="noStrike" kern="1200" baseline="0" dirty="0">
                <a:solidFill>
                  <a:schemeClr val="tx1"/>
                </a:solidFill>
              </a:rPr>
              <a:t> regard to </a:t>
            </a:r>
            <a:r>
              <a:rPr lang="fr-CA" sz="1000" b="0" i="0" u="none" strike="noStrike" kern="1200" baseline="0" dirty="0" err="1">
                <a:solidFill>
                  <a:schemeClr val="tx1"/>
                </a:solidFill>
              </a:rPr>
              <a:t>hypersensitivity</a:t>
            </a:r>
            <a:endParaRPr lang="fr-CA" sz="1000" b="0" i="0" u="none" strike="noStrike" kern="1200" baseline="0" dirty="0">
              <a:solidFill>
                <a:schemeClr val="tx1"/>
              </a:solidFill>
            </a:endParaRPr>
          </a:p>
          <a:p>
            <a:pPr marL="171450" indent="-171450">
              <a:buFont typeface="Arial" panose="020B0604020202020204" pitchFamily="34" charset="0"/>
              <a:buChar char="•"/>
            </a:pPr>
            <a:r>
              <a:rPr lang="fr-CA" sz="1000" b="0" i="0" u="none" strike="noStrike" kern="1200" baseline="0" dirty="0" err="1">
                <a:solidFill>
                  <a:schemeClr val="tx1"/>
                </a:solidFill>
              </a:rPr>
              <a:t>Between</a:t>
            </a:r>
            <a:r>
              <a:rPr lang="fr-CA" sz="1000" b="0" i="0" u="none" strike="noStrike" kern="1200" baseline="0" dirty="0">
                <a:solidFill>
                  <a:schemeClr val="tx1"/>
                </a:solidFill>
              </a:rPr>
              <a:t> 2007 and 2010 </a:t>
            </a:r>
            <a:r>
              <a:rPr lang="fr-CA" sz="1000" b="0" i="0" u="none" strike="noStrike" kern="1200" baseline="0" dirty="0" err="1">
                <a:solidFill>
                  <a:schemeClr val="tx1"/>
                </a:solidFill>
              </a:rPr>
              <a:t>three</a:t>
            </a:r>
            <a:r>
              <a:rPr lang="fr-CA" sz="1000" b="0" i="0" u="none" strike="noStrike" kern="1200" baseline="0" dirty="0">
                <a:solidFill>
                  <a:schemeClr val="tx1"/>
                </a:solidFill>
              </a:rPr>
              <a:t> new IV </a:t>
            </a:r>
            <a:r>
              <a:rPr lang="fr-CA" sz="1000" b="0" i="0" u="none" strike="noStrike" kern="1200" baseline="0" dirty="0" err="1">
                <a:solidFill>
                  <a:schemeClr val="tx1"/>
                </a:solidFill>
              </a:rPr>
              <a:t>iron</a:t>
            </a:r>
            <a:r>
              <a:rPr lang="fr-CA" sz="1000" b="0" i="0" u="none" strike="noStrike" kern="1200" baseline="0" dirty="0">
                <a:solidFill>
                  <a:schemeClr val="tx1"/>
                </a:solidFill>
              </a:rPr>
              <a:t> compounds </a:t>
            </a:r>
            <a:r>
              <a:rPr lang="fr-CA" sz="1000" b="0" i="0" u="none" strike="noStrike" kern="1200" baseline="0" dirty="0" err="1">
                <a:solidFill>
                  <a:schemeClr val="tx1"/>
                </a:solidFill>
              </a:rPr>
              <a:t>were</a:t>
            </a:r>
            <a:r>
              <a:rPr lang="fr-CA" sz="1000" b="0" i="0" u="none" strike="noStrike" kern="1200" baseline="0" dirty="0">
                <a:solidFill>
                  <a:schemeClr val="tx1"/>
                </a:solidFill>
              </a:rPr>
              <a:t> </a:t>
            </a:r>
            <a:r>
              <a:rPr lang="fr-CA" sz="1000" b="0" i="0" u="none" strike="noStrike" kern="1200" baseline="0" dirty="0" err="1">
                <a:solidFill>
                  <a:schemeClr val="tx1"/>
                </a:solidFill>
              </a:rPr>
              <a:t>approved</a:t>
            </a:r>
            <a:r>
              <a:rPr lang="fr-CA" sz="1000" b="0" i="0" u="none" strike="noStrike" kern="1200" baseline="0" dirty="0">
                <a:solidFill>
                  <a:schemeClr val="tx1"/>
                </a:solidFill>
              </a:rPr>
              <a:t> for </a:t>
            </a:r>
            <a:r>
              <a:rPr lang="fr-CA" sz="1000" b="0" i="0" u="none" strike="noStrike" kern="1200" baseline="0" dirty="0" err="1">
                <a:solidFill>
                  <a:schemeClr val="tx1"/>
                </a:solidFill>
              </a:rPr>
              <a:t>clinical</a:t>
            </a:r>
            <a:r>
              <a:rPr lang="fr-CA" sz="1000" b="0" i="0" u="none" strike="noStrike" kern="1200" baseline="0" dirty="0">
                <a:solidFill>
                  <a:schemeClr val="tx1"/>
                </a:solidFill>
              </a:rPr>
              <a:t> use in patients </a:t>
            </a:r>
            <a:r>
              <a:rPr lang="fr-CA" sz="1000" b="0" i="0" u="none" strike="noStrike" kern="1200" baseline="0" dirty="0" err="1">
                <a:solidFill>
                  <a:schemeClr val="tx1"/>
                </a:solidFill>
              </a:rPr>
              <a:t>with</a:t>
            </a:r>
            <a:r>
              <a:rPr lang="fr-CA" sz="1000" b="0" i="0" u="none" strike="noStrike" kern="1200" baseline="0" dirty="0">
                <a:solidFill>
                  <a:schemeClr val="tx1"/>
                </a:solidFill>
              </a:rPr>
              <a:t> IDA: </a:t>
            </a:r>
            <a:r>
              <a:rPr lang="fr-CA" sz="1000" b="0" i="0" u="none" strike="noStrike" kern="1200" baseline="0" dirty="0" err="1">
                <a:solidFill>
                  <a:schemeClr val="tx1"/>
                </a:solidFill>
              </a:rPr>
              <a:t>Ferinject</a:t>
            </a:r>
            <a:r>
              <a:rPr lang="fr-CA" sz="1000" b="0" i="0" u="none" strike="noStrike" kern="1200" baseline="0" dirty="0">
                <a:solidFill>
                  <a:schemeClr val="tx1"/>
                </a:solidFill>
              </a:rPr>
              <a:t>/</a:t>
            </a:r>
            <a:r>
              <a:rPr lang="fr-CA" sz="1000" b="0" i="0" u="none" strike="noStrike" kern="1200" baseline="0" dirty="0" err="1">
                <a:solidFill>
                  <a:schemeClr val="tx1"/>
                </a:solidFill>
              </a:rPr>
              <a:t>Injectafer</a:t>
            </a:r>
            <a:r>
              <a:rPr lang="fr-CA" sz="1000" b="0" i="0" u="none" strike="noStrike" kern="1200" baseline="0" dirty="0">
                <a:solidFill>
                  <a:schemeClr val="tx1"/>
                </a:solidFill>
              </a:rPr>
              <a:t>, </a:t>
            </a:r>
            <a:r>
              <a:rPr lang="fr-CA" sz="1000" b="0" i="0" u="none" strike="noStrike" kern="1200" baseline="0" dirty="0" err="1">
                <a:solidFill>
                  <a:schemeClr val="tx1"/>
                </a:solidFill>
              </a:rPr>
              <a:t>FeraHeme</a:t>
            </a:r>
            <a:r>
              <a:rPr lang="fr-CA" sz="1000" b="0" i="0" u="none" strike="noStrike" kern="1200" baseline="0" dirty="0">
                <a:solidFill>
                  <a:schemeClr val="tx1"/>
                </a:solidFill>
              </a:rPr>
              <a:t>/</a:t>
            </a:r>
            <a:r>
              <a:rPr lang="fr-CA" sz="1000" b="0" i="0" u="none" strike="noStrike" kern="1200" baseline="0" dirty="0" err="1">
                <a:solidFill>
                  <a:schemeClr val="tx1"/>
                </a:solidFill>
              </a:rPr>
              <a:t>Rienso</a:t>
            </a:r>
            <a:r>
              <a:rPr lang="fr-CA" sz="1000" b="0" i="0" u="none" strike="noStrike" kern="1200" baseline="0" dirty="0">
                <a:solidFill>
                  <a:schemeClr val="tx1"/>
                </a:solidFill>
              </a:rPr>
              <a:t> and </a:t>
            </a:r>
            <a:r>
              <a:rPr lang="fr-CA" sz="1000" b="0" i="0" u="none" strike="noStrike" kern="1200" baseline="0" dirty="0" err="1">
                <a:solidFill>
                  <a:schemeClr val="tx1"/>
                </a:solidFill>
              </a:rPr>
              <a:t>Monofer</a:t>
            </a:r>
            <a:r>
              <a:rPr lang="fr-CA" sz="1000" b="0" i="0" u="none" strike="noStrike" kern="1200" baseline="0" dirty="0">
                <a:solidFill>
                  <a:schemeClr val="tx1"/>
                </a:solidFill>
              </a:rPr>
              <a:t> (the latter </a:t>
            </a:r>
            <a:r>
              <a:rPr lang="fr-CA" sz="1000" b="0" i="0" u="none" strike="noStrike" kern="1200" baseline="0" dirty="0" err="1">
                <a:solidFill>
                  <a:schemeClr val="tx1"/>
                </a:solidFill>
              </a:rPr>
              <a:t>is</a:t>
            </a:r>
            <a:r>
              <a:rPr lang="fr-CA" sz="1000" b="0" i="0" u="none" strike="noStrike" kern="1200" baseline="0" dirty="0">
                <a:solidFill>
                  <a:schemeClr val="tx1"/>
                </a:solidFill>
              </a:rPr>
              <a:t> </a:t>
            </a:r>
            <a:r>
              <a:rPr lang="fr-CA" sz="1000" b="0" i="0" u="none" strike="noStrike" kern="1200" baseline="0" dirty="0" err="1">
                <a:solidFill>
                  <a:schemeClr val="tx1"/>
                </a:solidFill>
              </a:rPr>
              <a:t>Monoferric</a:t>
            </a:r>
            <a:r>
              <a:rPr lang="fr-CA" sz="1000" b="0" i="0" u="none" strike="noStrike" kern="1200" baseline="0" dirty="0">
                <a:solidFill>
                  <a:schemeClr val="tx1"/>
                </a:solidFill>
              </a:rPr>
              <a:t> in Canada)</a:t>
            </a:r>
          </a:p>
          <a:p>
            <a:pPr marL="628650" lvl="1" indent="-171450">
              <a:buFont typeface="Arial" panose="020B0604020202020204" pitchFamily="34" charset="0"/>
              <a:buChar char="•"/>
            </a:pPr>
            <a:r>
              <a:rPr lang="fr-CA" sz="1000" b="0" i="0" u="none" strike="noStrike" kern="1200" baseline="0" dirty="0">
                <a:solidFill>
                  <a:schemeClr val="tx1"/>
                </a:solidFill>
              </a:rPr>
              <a:t>In </a:t>
            </a:r>
            <a:r>
              <a:rPr lang="fr-CA" sz="1000" b="0" i="0" u="none" strike="noStrike" kern="1200" baseline="0" dirty="0" err="1">
                <a:solidFill>
                  <a:schemeClr val="tx1"/>
                </a:solidFill>
              </a:rPr>
              <a:t>their</a:t>
            </a:r>
            <a:r>
              <a:rPr lang="fr-CA" sz="1000" b="0" i="0" u="none" strike="noStrike" kern="1200" baseline="0" dirty="0">
                <a:solidFill>
                  <a:schemeClr val="tx1"/>
                </a:solidFill>
              </a:rPr>
              <a:t> </a:t>
            </a:r>
            <a:r>
              <a:rPr lang="fr-CA" sz="1000" b="0" i="0" u="none" strike="noStrike" kern="1200" baseline="0" dirty="0" err="1">
                <a:solidFill>
                  <a:schemeClr val="tx1"/>
                </a:solidFill>
              </a:rPr>
              <a:t>preregistration</a:t>
            </a:r>
            <a:r>
              <a:rPr lang="fr-CA" sz="1000" b="0" i="0" u="none" strike="noStrike" kern="1200" baseline="0" dirty="0">
                <a:solidFill>
                  <a:schemeClr val="tx1"/>
                </a:solidFill>
              </a:rPr>
              <a:t> trials, all </a:t>
            </a:r>
            <a:r>
              <a:rPr lang="fr-CA" sz="1000" b="0" i="0" u="none" strike="noStrike" kern="1200" baseline="0" dirty="0" err="1">
                <a:solidFill>
                  <a:schemeClr val="tx1"/>
                </a:solidFill>
              </a:rPr>
              <a:t>three</a:t>
            </a:r>
            <a:r>
              <a:rPr lang="fr-CA" sz="1000" b="0" i="0" u="none" strike="noStrike" kern="1200" baseline="0" dirty="0">
                <a:solidFill>
                  <a:schemeClr val="tx1"/>
                </a:solidFill>
              </a:rPr>
              <a:t> of </a:t>
            </a:r>
            <a:r>
              <a:rPr lang="fr-CA" sz="1000" b="0" i="0" u="none" strike="noStrike" kern="1200" baseline="0" dirty="0" err="1">
                <a:solidFill>
                  <a:schemeClr val="tx1"/>
                </a:solidFill>
              </a:rPr>
              <a:t>these</a:t>
            </a:r>
            <a:r>
              <a:rPr lang="fr-CA" sz="1000" b="0" i="0" u="none" strike="noStrike" kern="1200" baseline="0" dirty="0">
                <a:solidFill>
                  <a:schemeClr val="tx1"/>
                </a:solidFill>
              </a:rPr>
              <a:t> new compounds </a:t>
            </a:r>
            <a:r>
              <a:rPr lang="fr-CA" sz="1000" b="0" i="0" u="none" strike="noStrike" kern="1200" baseline="0" dirty="0" err="1">
                <a:solidFill>
                  <a:schemeClr val="tx1"/>
                </a:solidFill>
              </a:rPr>
              <a:t>had</a:t>
            </a:r>
            <a:r>
              <a:rPr lang="fr-CA" sz="1000" b="0" i="0" u="none" strike="noStrike" kern="1200" baseline="0" dirty="0">
                <a:solidFill>
                  <a:schemeClr val="tx1"/>
                </a:solidFill>
              </a:rPr>
              <a:t> </a:t>
            </a:r>
            <a:r>
              <a:rPr lang="fr-CA" sz="1000" b="0" i="0" u="none" strike="noStrike" kern="1200" baseline="0" dirty="0" err="1">
                <a:solidFill>
                  <a:schemeClr val="tx1"/>
                </a:solidFill>
              </a:rPr>
              <a:t>better</a:t>
            </a:r>
            <a:r>
              <a:rPr lang="fr-CA" sz="1000" b="0" i="0" u="none" strike="noStrike" kern="1200" baseline="0" dirty="0">
                <a:solidFill>
                  <a:schemeClr val="tx1"/>
                </a:solidFill>
              </a:rPr>
              <a:t> </a:t>
            </a:r>
            <a:r>
              <a:rPr lang="fr-CA" sz="1000" b="0" i="0" u="none" strike="noStrike" kern="1200" baseline="0" dirty="0" err="1">
                <a:solidFill>
                  <a:schemeClr val="tx1"/>
                </a:solidFill>
              </a:rPr>
              <a:t>safety</a:t>
            </a:r>
            <a:r>
              <a:rPr lang="fr-CA" sz="1000" b="0" i="0" u="none" strike="noStrike" kern="1200" baseline="0" dirty="0">
                <a:solidFill>
                  <a:schemeClr val="tx1"/>
                </a:solidFill>
              </a:rPr>
              <a:t> profiles </a:t>
            </a:r>
            <a:r>
              <a:rPr lang="fr-CA" sz="1000" b="0" i="0" u="none" strike="noStrike" kern="1200" baseline="0" dirty="0" err="1">
                <a:solidFill>
                  <a:schemeClr val="tx1"/>
                </a:solidFill>
              </a:rPr>
              <a:t>than</a:t>
            </a:r>
            <a:r>
              <a:rPr lang="fr-CA" sz="1000" b="0" i="0" u="none" strike="noStrike" kern="1200" baseline="0" dirty="0">
                <a:solidFill>
                  <a:schemeClr val="tx1"/>
                </a:solidFill>
              </a:rPr>
              <a:t> the more </a:t>
            </a:r>
            <a:r>
              <a:rPr lang="fr-CA" sz="1000" b="0" i="0" u="none" strike="noStrike" kern="1200" baseline="0" dirty="0" err="1">
                <a:solidFill>
                  <a:schemeClr val="tx1"/>
                </a:solidFill>
              </a:rPr>
              <a:t>traditional</a:t>
            </a:r>
            <a:r>
              <a:rPr lang="fr-CA" sz="1000" b="0" i="0" u="none" strike="noStrike" kern="1200" baseline="0" dirty="0">
                <a:solidFill>
                  <a:schemeClr val="tx1"/>
                </a:solidFill>
              </a:rPr>
              <a:t> IV </a:t>
            </a:r>
            <a:r>
              <a:rPr lang="fr-CA" sz="1000" b="0" i="0" u="none" strike="noStrike" kern="1200" baseline="0" dirty="0" err="1">
                <a:solidFill>
                  <a:schemeClr val="tx1"/>
                </a:solidFill>
              </a:rPr>
              <a:t>iron</a:t>
            </a:r>
            <a:r>
              <a:rPr lang="fr-CA" sz="1000" b="0" i="0" u="none" strike="noStrike" kern="1200" baseline="0" dirty="0">
                <a:solidFill>
                  <a:schemeClr val="tx1"/>
                </a:solidFill>
              </a:rPr>
              <a:t> </a:t>
            </a:r>
            <a:r>
              <a:rPr lang="fr-CA" sz="1000" b="0" i="0" u="none" strike="noStrike" kern="1200" baseline="0" dirty="0" err="1">
                <a:solidFill>
                  <a:schemeClr val="tx1"/>
                </a:solidFill>
              </a:rPr>
              <a:t>preparations</a:t>
            </a:r>
            <a:r>
              <a:rPr lang="fr-CA" sz="1000" b="0" i="0" u="none" strike="noStrike" kern="1200" baseline="0" dirty="0">
                <a:solidFill>
                  <a:schemeClr val="tx1"/>
                </a:solidFill>
              </a:rPr>
              <a:t>, and </a:t>
            </a:r>
            <a:r>
              <a:rPr lang="fr-CA" sz="1000" b="0" i="0" u="none" strike="noStrike" kern="1200" baseline="0" dirty="0" err="1">
                <a:solidFill>
                  <a:schemeClr val="tx1"/>
                </a:solidFill>
              </a:rPr>
              <a:t>they</a:t>
            </a:r>
            <a:r>
              <a:rPr lang="fr-CA" sz="1000" b="0" i="0" u="none" strike="noStrike" kern="1200" baseline="0" dirty="0">
                <a:solidFill>
                  <a:schemeClr val="tx1"/>
                </a:solidFill>
              </a:rPr>
              <a:t> </a:t>
            </a:r>
            <a:r>
              <a:rPr lang="fr-CA" sz="1000" b="0" i="0" u="none" strike="noStrike" kern="1200" baseline="0" dirty="0" err="1">
                <a:solidFill>
                  <a:schemeClr val="tx1"/>
                </a:solidFill>
              </a:rPr>
              <a:t>could</a:t>
            </a:r>
            <a:r>
              <a:rPr lang="fr-CA" sz="1000" b="0" i="0" u="none" strike="noStrike" kern="1200" baseline="0" dirty="0">
                <a:solidFill>
                  <a:schemeClr val="tx1"/>
                </a:solidFill>
              </a:rPr>
              <a:t> </a:t>
            </a:r>
            <a:r>
              <a:rPr lang="fr-CA" sz="1000" b="0" i="0" u="none" strike="noStrike" kern="1200" baseline="0" dirty="0" err="1">
                <a:solidFill>
                  <a:schemeClr val="tx1"/>
                </a:solidFill>
              </a:rPr>
              <a:t>be</a:t>
            </a:r>
            <a:r>
              <a:rPr lang="fr-CA" sz="1000" b="0" i="0" u="none" strike="noStrike" kern="1200" baseline="0" dirty="0">
                <a:solidFill>
                  <a:schemeClr val="tx1"/>
                </a:solidFill>
              </a:rPr>
              <a:t> </a:t>
            </a:r>
            <a:r>
              <a:rPr lang="fr-CA" sz="1000" b="0" i="0" u="none" strike="noStrike" kern="1200" baseline="0" dirty="0" err="1">
                <a:solidFill>
                  <a:schemeClr val="tx1"/>
                </a:solidFill>
              </a:rPr>
              <a:t>given</a:t>
            </a:r>
            <a:r>
              <a:rPr lang="fr-CA" sz="1000" b="0" i="0" u="none" strike="noStrike" kern="1200" baseline="0" dirty="0">
                <a:solidFill>
                  <a:schemeClr val="tx1"/>
                </a:solidFill>
              </a:rPr>
              <a:t> more </a:t>
            </a:r>
            <a:r>
              <a:rPr lang="fr-CA" sz="1000" b="0" i="0" u="none" strike="noStrike" kern="1200" baseline="0" dirty="0" err="1">
                <a:solidFill>
                  <a:schemeClr val="tx1"/>
                </a:solidFill>
              </a:rPr>
              <a:t>rapidly</a:t>
            </a:r>
            <a:r>
              <a:rPr lang="fr-CA" sz="1000" b="0" i="0" u="none" strike="noStrike" kern="1200" baseline="0" dirty="0">
                <a:solidFill>
                  <a:schemeClr val="tx1"/>
                </a:solidFill>
              </a:rPr>
              <a:t> and in </a:t>
            </a:r>
            <a:r>
              <a:rPr lang="fr-CA" sz="1000" b="0" i="0" u="none" strike="noStrike" kern="1200" baseline="0" dirty="0" err="1">
                <a:solidFill>
                  <a:schemeClr val="tx1"/>
                </a:solidFill>
              </a:rPr>
              <a:t>larger</a:t>
            </a:r>
            <a:r>
              <a:rPr lang="fr-CA" sz="1000" b="0" i="0" u="none" strike="noStrike" kern="1200" baseline="0" dirty="0">
                <a:solidFill>
                  <a:schemeClr val="tx1"/>
                </a:solidFill>
              </a:rPr>
              <a:t> doses </a:t>
            </a:r>
            <a:r>
              <a:rPr lang="fr-CA" sz="1000" b="0" i="0" u="none" strike="noStrike" kern="1200" baseline="0" dirty="0" err="1">
                <a:solidFill>
                  <a:schemeClr val="tx1"/>
                </a:solidFill>
              </a:rPr>
              <a:t>than</a:t>
            </a:r>
            <a:r>
              <a:rPr lang="fr-CA" sz="1000" b="0" i="0" u="none" strike="noStrike" kern="1200" baseline="0" dirty="0">
                <a:solidFill>
                  <a:schemeClr val="tx1"/>
                </a:solidFill>
              </a:rPr>
              <a:t> </a:t>
            </a:r>
            <a:r>
              <a:rPr lang="fr-CA" sz="1000" b="0" i="0" u="none" strike="noStrike" kern="1200" baseline="0" dirty="0" err="1">
                <a:solidFill>
                  <a:schemeClr val="tx1"/>
                </a:solidFill>
              </a:rPr>
              <a:t>their</a:t>
            </a:r>
            <a:r>
              <a:rPr lang="fr-CA" sz="1000" b="0" i="0" u="none" strike="noStrike" kern="1200" baseline="0" dirty="0">
                <a:solidFill>
                  <a:schemeClr val="tx1"/>
                </a:solidFill>
              </a:rPr>
              <a:t> </a:t>
            </a:r>
            <a:r>
              <a:rPr lang="fr-CA" sz="1000" b="0" i="0" u="none" strike="noStrike" kern="1200" baseline="0" dirty="0" err="1">
                <a:solidFill>
                  <a:schemeClr val="tx1"/>
                </a:solidFill>
              </a:rPr>
              <a:t>predecessors</a:t>
            </a:r>
            <a:r>
              <a:rPr lang="fr-CA" sz="1000" b="0" i="0" u="none" strike="noStrike" kern="1200" baseline="0" dirty="0">
                <a:solidFill>
                  <a:schemeClr val="tx1"/>
                </a:solidFill>
              </a:rPr>
              <a:t> </a:t>
            </a:r>
            <a:r>
              <a:rPr lang="fr-CA" sz="1000" b="0" i="0" u="none" strike="noStrike" kern="1200" baseline="0" dirty="0" err="1">
                <a:solidFill>
                  <a:schemeClr val="tx1"/>
                </a:solidFill>
              </a:rPr>
              <a:t>without</a:t>
            </a:r>
            <a:r>
              <a:rPr lang="fr-CA" sz="1000" b="0" i="0" u="none" strike="noStrike" kern="1200" baseline="0" dirty="0">
                <a:solidFill>
                  <a:schemeClr val="tx1"/>
                </a:solidFill>
              </a:rPr>
              <a:t> a test dose</a:t>
            </a:r>
          </a:p>
          <a:p>
            <a:pPr marL="628650" lvl="1" indent="-171450">
              <a:buFont typeface="Arial" panose="020B0604020202020204" pitchFamily="34" charset="0"/>
              <a:buChar char="•"/>
            </a:pPr>
            <a:r>
              <a:rPr lang="fr-CA" sz="1000" b="0" i="0" u="none" strike="noStrike" kern="1200" baseline="0" dirty="0">
                <a:solidFill>
                  <a:schemeClr val="tx1"/>
                </a:solidFill>
              </a:rPr>
              <a:t>Most </a:t>
            </a:r>
            <a:r>
              <a:rPr lang="fr-CA" sz="1000" b="0" i="0" u="none" strike="noStrike" kern="1200" baseline="0" dirty="0" err="1">
                <a:solidFill>
                  <a:schemeClr val="tx1"/>
                </a:solidFill>
              </a:rPr>
              <a:t>recently</a:t>
            </a:r>
            <a:r>
              <a:rPr lang="fr-CA" sz="1000" b="0" i="0" u="none" strike="noStrike" kern="1200" baseline="0" dirty="0">
                <a:solidFill>
                  <a:schemeClr val="tx1"/>
                </a:solidFill>
              </a:rPr>
              <a:t> </a:t>
            </a:r>
            <a:r>
              <a:rPr lang="fr-CA" sz="1000" b="0" i="0" u="none" strike="noStrike" kern="1200" baseline="0" dirty="0" err="1">
                <a:solidFill>
                  <a:schemeClr val="tx1"/>
                </a:solidFill>
              </a:rPr>
              <a:t>Diafer</a:t>
            </a:r>
            <a:r>
              <a:rPr lang="fr-CA" sz="1000" b="0" i="0" u="none" strike="noStrike" kern="1200" baseline="0" dirty="0">
                <a:solidFill>
                  <a:schemeClr val="tx1"/>
                </a:solidFill>
              </a:rPr>
              <a:t> </a:t>
            </a:r>
            <a:r>
              <a:rPr lang="fr-CA" sz="1000" b="0" i="0" u="none" strike="noStrike" kern="1200" baseline="0" dirty="0" err="1">
                <a:solidFill>
                  <a:schemeClr val="tx1"/>
                </a:solidFill>
              </a:rPr>
              <a:t>was</a:t>
            </a:r>
            <a:r>
              <a:rPr lang="fr-CA" sz="1000" b="0" i="0" u="none" strike="noStrike" kern="1200" baseline="0" dirty="0">
                <a:solidFill>
                  <a:schemeClr val="tx1"/>
                </a:solidFill>
              </a:rPr>
              <a:t> </a:t>
            </a:r>
            <a:r>
              <a:rPr lang="fr-CA" sz="1000" b="0" i="0" u="none" strike="noStrike" kern="1200" baseline="0" dirty="0" err="1">
                <a:solidFill>
                  <a:schemeClr val="tx1"/>
                </a:solidFill>
              </a:rPr>
              <a:t>launched</a:t>
            </a:r>
            <a:r>
              <a:rPr lang="fr-CA" sz="1000" b="0" i="0" u="none" strike="noStrike" kern="1200" baseline="0" dirty="0">
                <a:solidFill>
                  <a:schemeClr val="tx1"/>
                </a:solidFill>
              </a:rPr>
              <a:t> in a </a:t>
            </a:r>
            <a:r>
              <a:rPr lang="fr-CA" sz="1000" b="0" i="0" u="none" strike="noStrike" kern="1200" baseline="0" dirty="0" err="1">
                <a:solidFill>
                  <a:schemeClr val="tx1"/>
                </a:solidFill>
              </a:rPr>
              <a:t>limited</a:t>
            </a:r>
            <a:r>
              <a:rPr lang="fr-CA" sz="1000" b="0" i="0" u="none" strike="noStrike" kern="1200" baseline="0" dirty="0">
                <a:solidFill>
                  <a:schemeClr val="tx1"/>
                </a:solidFill>
              </a:rPr>
              <a:t> </a:t>
            </a:r>
            <a:r>
              <a:rPr lang="fr-CA" sz="1000" b="0" i="0" u="none" strike="noStrike" kern="1200" baseline="0" dirty="0" err="1">
                <a:solidFill>
                  <a:schemeClr val="tx1"/>
                </a:solidFill>
              </a:rPr>
              <a:t>number</a:t>
            </a:r>
            <a:r>
              <a:rPr lang="fr-CA" sz="1000" b="0" i="0" u="none" strike="noStrike" kern="1200" baseline="0" dirty="0">
                <a:solidFill>
                  <a:schemeClr val="tx1"/>
                </a:solidFill>
              </a:rPr>
              <a:t> of </a:t>
            </a:r>
            <a:r>
              <a:rPr lang="fr-CA" sz="1000" b="0" i="0" u="none" strike="noStrike" kern="1200" baseline="0" dirty="0" err="1">
                <a:solidFill>
                  <a:schemeClr val="tx1"/>
                </a:solidFill>
              </a:rPr>
              <a:t>markets</a:t>
            </a:r>
            <a:r>
              <a:rPr lang="fr-CA" sz="1000" b="0" i="0" u="none" strike="noStrike" kern="1200" baseline="0" dirty="0">
                <a:solidFill>
                  <a:schemeClr val="tx1"/>
                </a:solidFill>
              </a:rPr>
              <a:t> and </a:t>
            </a:r>
            <a:r>
              <a:rPr lang="fr-CA" sz="1000" b="0" i="0" u="none" strike="noStrike" kern="1200" baseline="0" dirty="0" err="1">
                <a:solidFill>
                  <a:schemeClr val="tx1"/>
                </a:solidFill>
              </a:rPr>
              <a:t>specifically</a:t>
            </a:r>
            <a:r>
              <a:rPr lang="fr-CA" sz="1000" b="0" i="0" u="none" strike="noStrike" kern="1200" baseline="0" dirty="0">
                <a:solidFill>
                  <a:schemeClr val="tx1"/>
                </a:solidFill>
              </a:rPr>
              <a:t> for CKD patients on </a:t>
            </a:r>
            <a:r>
              <a:rPr lang="fr-CA" sz="1000" b="0" i="0" u="none" strike="noStrike" kern="1200" baseline="0" dirty="0" err="1">
                <a:solidFill>
                  <a:schemeClr val="tx1"/>
                </a:solidFill>
              </a:rPr>
              <a:t>dialysis</a:t>
            </a:r>
            <a:endParaRPr lang="fr-CA" sz="1000" b="0" i="0" u="none" strike="noStrike" kern="1200" baseline="0" dirty="0">
              <a:solidFill>
                <a:schemeClr val="tx1"/>
              </a:solidFill>
            </a:endParaRPr>
          </a:p>
          <a:p>
            <a:pPr marL="1085850" lvl="2" indent="-171450">
              <a:buFont typeface="Arial" panose="020B0604020202020204" pitchFamily="34" charset="0"/>
              <a:buChar char="•"/>
            </a:pPr>
            <a:r>
              <a:rPr lang="fr-CA" sz="1000" b="0" i="0" u="none" strike="noStrike" kern="1200" baseline="0" dirty="0">
                <a:solidFill>
                  <a:schemeClr val="tx1"/>
                </a:solidFill>
              </a:rPr>
              <a:t>Note </a:t>
            </a:r>
            <a:r>
              <a:rPr lang="fr-CA" sz="1000" b="0" i="0" u="none" strike="noStrike" kern="1200" baseline="0" dirty="0" err="1">
                <a:solidFill>
                  <a:schemeClr val="tx1"/>
                </a:solidFill>
              </a:rPr>
              <a:t>that</a:t>
            </a:r>
            <a:r>
              <a:rPr lang="fr-CA" sz="1000" b="0" i="0" u="none" strike="noStrike" kern="1200" baseline="0" dirty="0">
                <a:solidFill>
                  <a:schemeClr val="tx1"/>
                </a:solidFill>
              </a:rPr>
              <a:t> </a:t>
            </a:r>
            <a:r>
              <a:rPr lang="fr-CA" sz="1000" b="0" i="0" u="none" strike="noStrike" kern="1200" baseline="0" dirty="0" err="1">
                <a:solidFill>
                  <a:schemeClr val="tx1"/>
                </a:solidFill>
              </a:rPr>
              <a:t>Diafer</a:t>
            </a:r>
            <a:r>
              <a:rPr lang="fr-CA" sz="1000" b="0" i="0" u="none" strike="noStrike" kern="1200" baseline="0" dirty="0">
                <a:solidFill>
                  <a:schemeClr val="tx1"/>
                </a:solidFill>
              </a:rPr>
              <a:t> </a:t>
            </a:r>
            <a:r>
              <a:rPr lang="fr-CA" sz="1000" b="0" i="0" u="none" strike="noStrike" kern="1200" baseline="0" dirty="0" err="1">
                <a:solidFill>
                  <a:schemeClr val="tx1"/>
                </a:solidFill>
              </a:rPr>
              <a:t>is</a:t>
            </a:r>
            <a:r>
              <a:rPr lang="fr-CA" sz="1000" b="0" i="0" u="none" strike="noStrike" kern="1200" baseline="0" dirty="0">
                <a:solidFill>
                  <a:schemeClr val="tx1"/>
                </a:solidFill>
              </a:rPr>
              <a:t> </a:t>
            </a:r>
            <a:r>
              <a:rPr lang="fr-CA" sz="1000" b="0" i="0" u="none" strike="noStrike" kern="1200" baseline="0" dirty="0" err="1">
                <a:solidFill>
                  <a:schemeClr val="tx1"/>
                </a:solidFill>
              </a:rPr>
              <a:t>also</a:t>
            </a:r>
            <a:r>
              <a:rPr lang="fr-CA" sz="1000" b="0" i="0" u="none" strike="noStrike" kern="1200" baseline="0" dirty="0">
                <a:solidFill>
                  <a:schemeClr val="tx1"/>
                </a:solidFill>
              </a:rPr>
              <a:t> </a:t>
            </a:r>
            <a:r>
              <a:rPr lang="fr-CA" sz="1000" b="0" i="0" u="none" strike="noStrike" kern="1200" baseline="0" dirty="0" err="1">
                <a:solidFill>
                  <a:schemeClr val="tx1"/>
                </a:solidFill>
              </a:rPr>
              <a:t>iron</a:t>
            </a:r>
            <a:r>
              <a:rPr lang="fr-CA" sz="1000" b="0" i="0" u="none" strike="noStrike" kern="1200" baseline="0" dirty="0">
                <a:solidFill>
                  <a:schemeClr val="tx1"/>
                </a:solidFill>
              </a:rPr>
              <a:t> isomaltoside, but at a </a:t>
            </a:r>
            <a:r>
              <a:rPr lang="fr-CA" sz="1000" b="0" i="0" u="none" strike="noStrike" kern="1200" baseline="0" dirty="0" err="1">
                <a:solidFill>
                  <a:schemeClr val="tx1"/>
                </a:solidFill>
              </a:rPr>
              <a:t>different</a:t>
            </a:r>
            <a:r>
              <a:rPr lang="fr-CA" sz="1000" b="0" i="0" u="none" strike="noStrike" kern="1200" baseline="0" dirty="0">
                <a:solidFill>
                  <a:schemeClr val="tx1"/>
                </a:solidFill>
              </a:rPr>
              <a:t> concentration </a:t>
            </a:r>
            <a:r>
              <a:rPr lang="fr-CA" sz="1000" b="0" i="0" u="none" strike="noStrike" kern="1200" baseline="0" dirty="0" err="1">
                <a:solidFill>
                  <a:schemeClr val="tx1"/>
                </a:solidFill>
              </a:rPr>
              <a:t>than</a:t>
            </a:r>
            <a:r>
              <a:rPr lang="fr-CA" sz="1000" b="0" i="0" u="none" strike="noStrike" kern="1200" baseline="0" dirty="0">
                <a:solidFill>
                  <a:schemeClr val="tx1"/>
                </a:solidFill>
              </a:rPr>
              <a:t> </a:t>
            </a:r>
            <a:r>
              <a:rPr lang="fr-CA" sz="1000" b="0" i="0" u="none" strike="noStrike" kern="1200" baseline="0" dirty="0" err="1">
                <a:solidFill>
                  <a:schemeClr val="tx1"/>
                </a:solidFill>
              </a:rPr>
              <a:t>Monoferric</a:t>
            </a:r>
            <a:r>
              <a:rPr lang="fr-CA" sz="1000" b="0" i="0" u="none" strike="noStrike" kern="1200" baseline="0" dirty="0">
                <a:solidFill>
                  <a:schemeClr val="tx1"/>
                </a:solidFill>
              </a:rPr>
              <a:t> (50 mg/</a:t>
            </a:r>
            <a:r>
              <a:rPr lang="fr-CA" sz="1000" b="0" i="0" u="none" strike="noStrike" kern="1200" baseline="0" dirty="0" err="1">
                <a:solidFill>
                  <a:schemeClr val="tx1"/>
                </a:solidFill>
              </a:rPr>
              <a:t>mL</a:t>
            </a:r>
            <a:r>
              <a:rPr lang="fr-CA" sz="1000" b="0" i="0" u="none" strike="noStrike" kern="1200" baseline="0" dirty="0">
                <a:solidFill>
                  <a:schemeClr val="tx1"/>
                </a:solidFill>
              </a:rPr>
              <a:t>).</a:t>
            </a:r>
            <a:endParaRPr lang="fr-CA" sz="1000" dirty="0"/>
          </a:p>
        </p:txBody>
      </p:sp>
      <p:sp>
        <p:nvSpPr>
          <p:cNvPr id="4" name="Slide Number Placeholder 3"/>
          <p:cNvSpPr>
            <a:spLocks noGrp="1"/>
          </p:cNvSpPr>
          <p:nvPr>
            <p:ph type="sldNum" sz="quarter" idx="10"/>
          </p:nvPr>
        </p:nvSpPr>
        <p:spPr/>
        <p:txBody>
          <a:bodyPr/>
          <a:lstStyle/>
          <a:p>
            <a:fld id="{B9BB3992-68DB-42D3-A996-AF913AB4033F}" type="slidenum">
              <a:rPr lang="fr-CA" smtClean="0"/>
              <a:t>45</a:t>
            </a:fld>
            <a:endParaRPr lang="fr-CA" dirty="0"/>
          </a:p>
        </p:txBody>
      </p:sp>
    </p:spTree>
    <p:extLst>
      <p:ext uri="{BB962C8B-B14F-4D97-AF65-F5344CB8AC3E}">
        <p14:creationId xmlns:p14="http://schemas.microsoft.com/office/powerpoint/2010/main" val="1894610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err="1"/>
              <a:t>References</a:t>
            </a:r>
            <a:endParaRPr lang="fr-CA" b="1"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CA" altLang="en-US" sz="1200" dirty="0"/>
              <a:t>Canadian </a:t>
            </a:r>
            <a:r>
              <a:rPr lang="fr-CA" altLang="en-US" sz="1200" dirty="0" err="1"/>
              <a:t>product</a:t>
            </a:r>
            <a:r>
              <a:rPr lang="fr-CA" altLang="en-US" sz="1200" dirty="0"/>
              <a:t> </a:t>
            </a:r>
            <a:r>
              <a:rPr lang="fr-CA" altLang="en-US" sz="1200" dirty="0" err="1"/>
              <a:t>monographs</a:t>
            </a:r>
            <a:r>
              <a:rPr lang="fr-CA" altLang="en-US" sz="1200" dirty="0"/>
              <a:t>, </a:t>
            </a:r>
            <a:r>
              <a:rPr lang="fr-CA" altLang="en-US" sz="1200" dirty="0" err="1"/>
              <a:t>accessed</a:t>
            </a:r>
            <a:r>
              <a:rPr lang="fr-CA" altLang="en-US" sz="1200" dirty="0"/>
              <a:t> August 2019.</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CA" sz="1200" dirty="0" err="1"/>
              <a:t>Muñoz</a:t>
            </a:r>
            <a:r>
              <a:rPr lang="fr-CA" sz="1200" dirty="0"/>
              <a:t> M, Gómez-</a:t>
            </a:r>
            <a:r>
              <a:rPr lang="fr-CA" sz="1200" dirty="0" err="1"/>
              <a:t>Ramírez</a:t>
            </a:r>
            <a:r>
              <a:rPr lang="fr-CA" sz="1200" dirty="0"/>
              <a:t> S, </a:t>
            </a:r>
            <a:r>
              <a:rPr lang="fr-CA" sz="1200" dirty="0" err="1"/>
              <a:t>Bhandari</a:t>
            </a:r>
            <a:r>
              <a:rPr lang="fr-CA" sz="1200" dirty="0"/>
              <a:t> S. The </a:t>
            </a:r>
            <a:r>
              <a:rPr lang="fr-CA" sz="1200" dirty="0" err="1"/>
              <a:t>safety</a:t>
            </a:r>
            <a:r>
              <a:rPr lang="fr-CA" sz="1200" dirty="0"/>
              <a:t> of </a:t>
            </a:r>
            <a:r>
              <a:rPr lang="fr-CA" sz="1200" dirty="0" err="1"/>
              <a:t>available</a:t>
            </a:r>
            <a:r>
              <a:rPr lang="fr-CA" sz="1200" dirty="0"/>
              <a:t> </a:t>
            </a:r>
            <a:r>
              <a:rPr lang="fr-CA" sz="1200" dirty="0" err="1"/>
              <a:t>treatment</a:t>
            </a:r>
            <a:r>
              <a:rPr lang="fr-CA" sz="1200" dirty="0"/>
              <a:t> options for </a:t>
            </a:r>
            <a:r>
              <a:rPr lang="fr-CA" sz="1200" dirty="0" err="1"/>
              <a:t>iron-deficiency</a:t>
            </a:r>
            <a:r>
              <a:rPr lang="fr-CA" sz="1200" dirty="0"/>
              <a:t> </a:t>
            </a:r>
            <a:r>
              <a:rPr lang="fr-CA" sz="1200" dirty="0" err="1"/>
              <a:t>anemia</a:t>
            </a:r>
            <a:r>
              <a:rPr lang="fr-CA" sz="1200" dirty="0"/>
              <a:t>. </a:t>
            </a:r>
            <a:r>
              <a:rPr lang="fr-CA" sz="1200" i="1" dirty="0"/>
              <a:t>Expert </a:t>
            </a:r>
            <a:r>
              <a:rPr lang="fr-CA" sz="1200" i="1" dirty="0" err="1"/>
              <a:t>Opin</a:t>
            </a:r>
            <a:r>
              <a:rPr lang="fr-CA" sz="1200" i="1" dirty="0"/>
              <a:t> Drug </a:t>
            </a:r>
            <a:r>
              <a:rPr lang="fr-CA" sz="1200" i="1" dirty="0" err="1"/>
              <a:t>Saf</a:t>
            </a:r>
            <a:r>
              <a:rPr lang="fr-CA" sz="1200" dirty="0"/>
              <a:t> 2018; 17(2):149-59.</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CA" sz="1200" dirty="0"/>
              <a:t>Auerbach M, </a:t>
            </a:r>
            <a:r>
              <a:rPr lang="fr-CA" sz="1200" dirty="0" err="1"/>
              <a:t>Deloughery</a:t>
            </a:r>
            <a:r>
              <a:rPr lang="fr-CA" sz="1200" dirty="0"/>
              <a:t> T. Single-dose </a:t>
            </a:r>
            <a:r>
              <a:rPr lang="fr-CA" sz="1200" dirty="0" err="1"/>
              <a:t>intravenous</a:t>
            </a:r>
            <a:r>
              <a:rPr lang="fr-CA" sz="1200" dirty="0"/>
              <a:t> </a:t>
            </a:r>
            <a:r>
              <a:rPr lang="fr-CA" sz="1200" dirty="0" err="1"/>
              <a:t>iron</a:t>
            </a:r>
            <a:r>
              <a:rPr lang="fr-CA" sz="1200" dirty="0"/>
              <a:t> for </a:t>
            </a:r>
            <a:r>
              <a:rPr lang="fr-CA" sz="1200" dirty="0" err="1"/>
              <a:t>iron</a:t>
            </a:r>
            <a:r>
              <a:rPr lang="fr-CA" sz="1200" dirty="0"/>
              <a:t> </a:t>
            </a:r>
            <a:r>
              <a:rPr lang="fr-CA" sz="1200" dirty="0" err="1"/>
              <a:t>deficiency</a:t>
            </a:r>
            <a:r>
              <a:rPr lang="fr-CA" sz="1200" dirty="0"/>
              <a:t>: a new </a:t>
            </a:r>
            <a:r>
              <a:rPr lang="fr-CA" sz="1200" dirty="0" err="1"/>
              <a:t>paradigm</a:t>
            </a:r>
            <a:r>
              <a:rPr lang="fr-CA" sz="1200" dirty="0"/>
              <a:t>. </a:t>
            </a:r>
            <a:r>
              <a:rPr lang="fr-CA" sz="1200" i="1" dirty="0" err="1"/>
              <a:t>Hematology</a:t>
            </a:r>
            <a:r>
              <a:rPr lang="fr-CA" sz="1200" i="1" dirty="0"/>
              <a:t> Am Soc </a:t>
            </a:r>
            <a:r>
              <a:rPr lang="fr-CA" sz="1200" i="1" dirty="0" err="1"/>
              <a:t>Hematol</a:t>
            </a:r>
            <a:r>
              <a:rPr lang="fr-CA" sz="1200" i="1" dirty="0"/>
              <a:t> Educ Program </a:t>
            </a:r>
            <a:r>
              <a:rPr lang="fr-CA" sz="1200" dirty="0"/>
              <a:t>2016; 2016(1):57-66. </a:t>
            </a:r>
            <a:endParaRPr lang="fr-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B4D3EA-FA5C-46F2-B785-A3939D5EC124}"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4300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0802D72-F3F3-AB48-9057-31F3331BC1C1}" type="slidenum">
              <a:rPr lang="en-US" smtClean="0"/>
              <a:t>4</a:t>
            </a:fld>
            <a:endParaRPr lang="en-US"/>
          </a:p>
        </p:txBody>
      </p:sp>
    </p:spTree>
    <p:extLst>
      <p:ext uri="{BB962C8B-B14F-4D97-AF65-F5344CB8AC3E}">
        <p14:creationId xmlns:p14="http://schemas.microsoft.com/office/powerpoint/2010/main" val="6635177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CA" b="0" i="0" u="none" strike="noStrike" baseline="0" noProof="0" dirty="0">
                <a:solidFill>
                  <a:srgbClr val="4D4D4F"/>
                </a:solidFill>
              </a:rPr>
              <a:t>Les réactions d’hypersensibilité aux préparations de fer intraveineuses (</a:t>
            </a:r>
            <a:r>
              <a:rPr lang="fr-CA" b="0" i="0" u="none" strike="noStrike" baseline="0" noProof="0" dirty="0" err="1">
                <a:solidFill>
                  <a:srgbClr val="4D4D4F"/>
                </a:solidFill>
              </a:rPr>
              <a:t>i.v</a:t>
            </a:r>
            <a:r>
              <a:rPr lang="fr-CA" b="0" i="0" u="none" strike="noStrike" baseline="0" noProof="0" dirty="0">
                <a:solidFill>
                  <a:srgbClr val="4D4D4F"/>
                </a:solidFill>
              </a:rPr>
              <a:t>.) qui menacent le pronostic vital sont rares</a:t>
            </a:r>
            <a:r>
              <a:rPr lang="fr-CA" b="0" i="0" u="none" strike="noStrike" baseline="30000" noProof="0" dirty="0">
                <a:solidFill>
                  <a:srgbClr val="4D4D4F"/>
                </a:solidFill>
              </a:rPr>
              <a:t>1</a:t>
            </a:r>
            <a:r>
              <a:rPr lang="fr-CA" b="0" i="0" u="none" strike="noStrike" baseline="0" noProof="0" dirty="0">
                <a:solidFill>
                  <a:srgbClr val="4D4D4F"/>
                </a:solidFill>
              </a:rPr>
              <a:t>; cela dit, les symptômes des réactions d’hypersensibilité légères ou modérées se confondent dans une large mesure avec les premiers symptômes des réactions d’hypersensibilité sévères</a:t>
            </a:r>
            <a:r>
              <a:rPr lang="fr-CA" b="0" i="0" u="none" strike="noStrike" baseline="30000" noProof="0" dirty="0">
                <a:solidFill>
                  <a:srgbClr val="4D4D4F"/>
                </a:solidFill>
              </a:rPr>
              <a:t>2,3</a:t>
            </a:r>
            <a:r>
              <a:rPr lang="fr-CA" b="0" i="0" u="none" strike="noStrike" baseline="0" noProof="0" dirty="0">
                <a:solidFill>
                  <a:srgbClr val="4D4D4F"/>
                </a:solidFill>
              </a:rPr>
              <a:t>.</a:t>
            </a:r>
            <a:r>
              <a:rPr lang="fr-CA" b="0" i="0" u="none" strike="noStrike" baseline="30000" noProof="0" dirty="0">
                <a:solidFill>
                  <a:srgbClr val="4D4D4F"/>
                </a:solidFill>
              </a:rPr>
              <a:t> </a:t>
            </a:r>
            <a:r>
              <a:rPr lang="fr-CA" b="0" i="0" u="none" strike="noStrike" baseline="0" noProof="0" dirty="0">
                <a:solidFill>
                  <a:srgbClr val="4D4D4F"/>
                </a:solidFill>
              </a:rPr>
              <a:t>Les principaux facteurs qui permettent de distinguer les réactions d’hypersensibilité légères ou modérées des réactions d’hypersensibilité sévères sont la rapidité d’installation ou d’évolution, la durée et la gravité des symptômes :</a:t>
            </a:r>
            <a:endParaRPr lang="fr-CA" b="0" i="0" u="none" strike="noStrike" baseline="0" noProof="0" dirty="0">
              <a:solidFill>
                <a:srgbClr val="4D4D4F"/>
              </a:solidFill>
              <a:cs typeface="Calibri"/>
            </a:endParaRPr>
          </a:p>
          <a:p>
            <a:pPr marL="181225" indent="-181225">
              <a:buFont typeface="Arial" panose="020B0604020202020204" pitchFamily="34" charset="0"/>
              <a:buChar char="•"/>
            </a:pPr>
            <a:r>
              <a:rPr lang="fr-CA" b="0" i="0" u="none" strike="noStrike" baseline="0" noProof="0" dirty="0">
                <a:solidFill>
                  <a:srgbClr val="4D4D4F"/>
                </a:solidFill>
              </a:rPr>
              <a:t>Certains patients peuvent avoir des réactions mineures liées à la perfusion qui s’accompagnent de myalgies ou d’arthralgies (réaction de </a:t>
            </a:r>
            <a:r>
              <a:rPr lang="fr-CA" b="0" i="0" u="none" strike="noStrike" baseline="0" noProof="0" dirty="0" err="1">
                <a:solidFill>
                  <a:srgbClr val="4D4D4F"/>
                </a:solidFill>
              </a:rPr>
              <a:t>Fishbane</a:t>
            </a:r>
            <a:r>
              <a:rPr lang="fr-CA" b="0" i="0" u="none" strike="noStrike" baseline="0" noProof="0" dirty="0">
                <a:solidFill>
                  <a:srgbClr val="4D4D4F"/>
                </a:solidFill>
              </a:rPr>
              <a:t>), qui disparaissent spontanément en général et qui ne nécessitent pas de traitement par l’épinéphrine ou un antihistaminique</a:t>
            </a:r>
            <a:r>
              <a:rPr lang="fr-CA" b="0" i="0" u="none" strike="noStrike" baseline="30000" noProof="0" dirty="0">
                <a:solidFill>
                  <a:srgbClr val="4D4D4F"/>
                </a:solidFill>
              </a:rPr>
              <a:t>2,3</a:t>
            </a:r>
            <a:r>
              <a:rPr lang="fr-CA" b="0" i="0" u="none" strike="noStrike" baseline="0" noProof="0" dirty="0">
                <a:solidFill>
                  <a:srgbClr val="4D4D4F"/>
                </a:solidFill>
              </a:rPr>
              <a:t>.</a:t>
            </a:r>
            <a:endParaRPr lang="fr-CA" b="0" i="0" u="none" strike="noStrike" baseline="30000" noProof="0" dirty="0">
              <a:solidFill>
                <a:srgbClr val="4D4D4F"/>
              </a:solidFill>
              <a:cs typeface="Calibri"/>
            </a:endParaRPr>
          </a:p>
          <a:p>
            <a:pPr marL="181225" indent="-181225">
              <a:buFont typeface="Arial" panose="020B0604020202020204" pitchFamily="34" charset="0"/>
              <a:buChar char="•"/>
            </a:pPr>
            <a:r>
              <a:rPr lang="fr-CA" b="0" i="0" u="none" strike="noStrike" baseline="0" noProof="0" dirty="0">
                <a:solidFill>
                  <a:srgbClr val="4D4D4F"/>
                </a:solidFill>
              </a:rPr>
              <a:t>La réaction légère décrite par </a:t>
            </a:r>
            <a:r>
              <a:rPr lang="fr-CA" b="0" i="0" u="none" strike="noStrike" baseline="0" noProof="0" dirty="0" err="1">
                <a:solidFill>
                  <a:srgbClr val="4D4D4F"/>
                </a:solidFill>
              </a:rPr>
              <a:t>Fishbane</a:t>
            </a:r>
            <a:r>
              <a:rPr lang="fr-CA" b="0" i="0" u="none" strike="noStrike" baseline="0" noProof="0" dirty="0">
                <a:solidFill>
                  <a:srgbClr val="4D4D4F"/>
                </a:solidFill>
              </a:rPr>
              <a:t> peut s’atténuer spontanément peu après la fin de l’administration du fer par voie i.v.</a:t>
            </a:r>
            <a:r>
              <a:rPr lang="fr-CA" b="0" i="0" u="none" strike="noStrike" baseline="30000" noProof="0" dirty="0">
                <a:solidFill>
                  <a:srgbClr val="4D4D4F"/>
                </a:solidFill>
              </a:rPr>
              <a:t>3,4</a:t>
            </a:r>
            <a:r>
              <a:rPr lang="fr-CA" b="0" i="0" u="none" strike="noStrike" baseline="0" noProof="0" dirty="0">
                <a:solidFill>
                  <a:srgbClr val="4D4D4F"/>
                </a:solidFill>
              </a:rPr>
              <a:t>.</a:t>
            </a:r>
            <a:endParaRPr lang="fr-CA" b="0" i="0" u="none" strike="noStrike" baseline="30000" noProof="0" dirty="0">
              <a:solidFill>
                <a:srgbClr val="4D4D4F"/>
              </a:solidFill>
              <a:cs typeface="Calibri"/>
            </a:endParaRPr>
          </a:p>
          <a:p>
            <a:pPr marL="181225" indent="-181225">
              <a:buFont typeface="Arial" panose="020B0604020202020204" pitchFamily="34" charset="0"/>
              <a:buChar char="•"/>
            </a:pPr>
            <a:r>
              <a:rPr lang="fr-CA" b="0" i="0" u="none" strike="noStrike" baseline="0" noProof="0" dirty="0">
                <a:solidFill>
                  <a:srgbClr val="4D4D4F"/>
                </a:solidFill>
              </a:rPr>
              <a:t>Les réactions sévères, elles, peuvent survenir soudainement ou consister en une aggravation rapide des symptômes d’une réaction légère ou modérée</a:t>
            </a:r>
            <a:r>
              <a:rPr lang="fr-CA" b="0" i="0" u="none" strike="noStrike" baseline="30000" noProof="0" dirty="0">
                <a:solidFill>
                  <a:srgbClr val="4D4D4F"/>
                </a:solidFill>
              </a:rPr>
              <a:t>2,3</a:t>
            </a:r>
            <a:r>
              <a:rPr lang="fr-CA" b="0" i="0" u="none" strike="noStrike" baseline="0" noProof="0" dirty="0">
                <a:solidFill>
                  <a:srgbClr val="4D4D4F"/>
                </a:solidFill>
              </a:rPr>
              <a:t>.</a:t>
            </a:r>
            <a:endParaRPr lang="fr-CA" b="1" baseline="30000" noProof="0" dirty="0">
              <a:solidFill>
                <a:prstClr val="black"/>
              </a:solidFill>
            </a:endParaRPr>
          </a:p>
          <a:p>
            <a:pPr lvl="0"/>
            <a:endParaRPr lang="fr-CA" b="1" noProof="0" dirty="0">
              <a:solidFill>
                <a:prstClr val="black"/>
              </a:solidFill>
            </a:endParaRPr>
          </a:p>
          <a:p>
            <a:pPr lvl="0"/>
            <a:r>
              <a:rPr lang="fr-CA" sz="1000" dirty="0">
                <a:solidFill>
                  <a:prstClr val="black"/>
                </a:solidFill>
              </a:rPr>
              <a:t>Références :</a:t>
            </a:r>
          </a:p>
          <a:p>
            <a:pPr lvl="0"/>
            <a:r>
              <a:rPr lang="en-CA" sz="1000" dirty="0" err="1">
                <a:solidFill>
                  <a:prstClr val="black"/>
                </a:solidFill>
              </a:rPr>
              <a:t>Chertow</a:t>
            </a:r>
            <a:r>
              <a:rPr lang="en-CA" sz="1000" dirty="0">
                <a:solidFill>
                  <a:prstClr val="black"/>
                </a:solidFill>
              </a:rPr>
              <a:t> GM, Mason PD, </a:t>
            </a:r>
            <a:r>
              <a:rPr lang="en-CA" sz="1000" dirty="0" err="1">
                <a:solidFill>
                  <a:prstClr val="black"/>
                </a:solidFill>
              </a:rPr>
              <a:t>Vaage</a:t>
            </a:r>
            <a:r>
              <a:rPr lang="en-CA" sz="1000" dirty="0">
                <a:solidFill>
                  <a:prstClr val="black"/>
                </a:solidFill>
              </a:rPr>
              <a:t>-Nilsen O, </a:t>
            </a:r>
            <a:r>
              <a:rPr lang="en-CA" sz="1000" i="1" dirty="0">
                <a:solidFill>
                  <a:prstClr val="black"/>
                </a:solidFill>
              </a:rPr>
              <a:t>et al</a:t>
            </a:r>
            <a:r>
              <a:rPr lang="en-CA" sz="1000" dirty="0">
                <a:solidFill>
                  <a:prstClr val="black"/>
                </a:solidFill>
              </a:rPr>
              <a:t>. Update on adverse drug events associated with parenteral iron. </a:t>
            </a:r>
            <a:r>
              <a:rPr lang="en-CA" sz="1000" i="1" dirty="0">
                <a:solidFill>
                  <a:prstClr val="black"/>
                </a:solidFill>
              </a:rPr>
              <a:t>Nephrol Dial Transplant. </a:t>
            </a:r>
            <a:r>
              <a:rPr lang="en-CA" sz="1000" dirty="0">
                <a:solidFill>
                  <a:prstClr val="black"/>
                </a:solidFill>
              </a:rPr>
              <a:t>2006;21(2):378-82.</a:t>
            </a:r>
          </a:p>
          <a:p>
            <a:pPr lvl="0"/>
            <a:r>
              <a:rPr lang="en-CA" sz="1000" dirty="0" err="1">
                <a:solidFill>
                  <a:prstClr val="black"/>
                </a:solidFill>
              </a:rPr>
              <a:t>Seeber</a:t>
            </a:r>
            <a:r>
              <a:rPr lang="en-CA" sz="1000" dirty="0">
                <a:solidFill>
                  <a:prstClr val="black"/>
                </a:solidFill>
              </a:rPr>
              <a:t> P, </a:t>
            </a:r>
            <a:r>
              <a:rPr lang="en-CA" sz="1000" dirty="0" err="1">
                <a:solidFill>
                  <a:prstClr val="black"/>
                </a:solidFill>
              </a:rPr>
              <a:t>Shander</a:t>
            </a:r>
            <a:r>
              <a:rPr lang="en-CA" sz="1000" dirty="0">
                <a:solidFill>
                  <a:prstClr val="black"/>
                </a:solidFill>
              </a:rPr>
              <a:t> A. </a:t>
            </a:r>
            <a:r>
              <a:rPr lang="en-CA" sz="1000" i="1" dirty="0">
                <a:solidFill>
                  <a:prstClr val="black"/>
                </a:solidFill>
              </a:rPr>
              <a:t>Basics of blood management</a:t>
            </a:r>
            <a:r>
              <a:rPr lang="en-CA" sz="1000" dirty="0">
                <a:solidFill>
                  <a:prstClr val="black"/>
                </a:solidFill>
              </a:rPr>
              <a:t>. 2</a:t>
            </a:r>
            <a:r>
              <a:rPr lang="en-CA" sz="1000" baseline="30000" dirty="0">
                <a:solidFill>
                  <a:prstClr val="black"/>
                </a:solidFill>
              </a:rPr>
              <a:t>nd</a:t>
            </a:r>
            <a:r>
              <a:rPr lang="en-CA" sz="1000" dirty="0">
                <a:solidFill>
                  <a:prstClr val="black"/>
                </a:solidFill>
              </a:rPr>
              <a:t> ed. New Jersey: Wiley-Blackwell; 2013.</a:t>
            </a:r>
          </a:p>
          <a:p>
            <a:pPr lvl="0"/>
            <a:r>
              <a:rPr lang="en-CA" sz="1000" dirty="0">
                <a:solidFill>
                  <a:prstClr val="black"/>
                </a:solidFill>
              </a:rPr>
              <a:t>Rampton D, </a:t>
            </a:r>
            <a:r>
              <a:rPr lang="en-CA" sz="1000" dirty="0" err="1">
                <a:solidFill>
                  <a:prstClr val="black"/>
                </a:solidFill>
              </a:rPr>
              <a:t>Folkersen</a:t>
            </a:r>
            <a:r>
              <a:rPr lang="en-CA" sz="1000" dirty="0">
                <a:solidFill>
                  <a:prstClr val="black"/>
                </a:solidFill>
              </a:rPr>
              <a:t> J, </a:t>
            </a:r>
            <a:r>
              <a:rPr lang="en-CA" sz="1000" dirty="0" err="1">
                <a:solidFill>
                  <a:prstClr val="black"/>
                </a:solidFill>
              </a:rPr>
              <a:t>Fishbane</a:t>
            </a:r>
            <a:r>
              <a:rPr lang="en-CA" sz="1000" dirty="0">
                <a:solidFill>
                  <a:prstClr val="black"/>
                </a:solidFill>
              </a:rPr>
              <a:t> S, </a:t>
            </a:r>
            <a:r>
              <a:rPr lang="en-CA" sz="1000" i="1" dirty="0">
                <a:solidFill>
                  <a:prstClr val="black"/>
                </a:solidFill>
              </a:rPr>
              <a:t>et al</a:t>
            </a:r>
            <a:r>
              <a:rPr lang="en-CA" sz="1000" dirty="0">
                <a:solidFill>
                  <a:prstClr val="black"/>
                </a:solidFill>
              </a:rPr>
              <a:t>. Hypersensitivity reactions to intravenous iron: guidance for risk minimization and management. </a:t>
            </a:r>
            <a:r>
              <a:rPr lang="en-CA" sz="1000" i="1" dirty="0" err="1">
                <a:solidFill>
                  <a:prstClr val="black"/>
                </a:solidFill>
              </a:rPr>
              <a:t>Haematologica</a:t>
            </a:r>
            <a:r>
              <a:rPr lang="en-CA" sz="1000" i="1" dirty="0">
                <a:solidFill>
                  <a:prstClr val="black"/>
                </a:solidFill>
              </a:rPr>
              <a:t>. </a:t>
            </a:r>
            <a:r>
              <a:rPr lang="en-CA" sz="1000" dirty="0">
                <a:solidFill>
                  <a:prstClr val="black"/>
                </a:solidFill>
              </a:rPr>
              <a:t>2014;99(11):1671-6.</a:t>
            </a:r>
          </a:p>
          <a:p>
            <a:pPr lvl="0"/>
            <a:r>
              <a:rPr lang="en-CA" sz="1000" dirty="0" err="1">
                <a:solidFill>
                  <a:prstClr val="black"/>
                </a:solidFill>
              </a:rPr>
              <a:t>Macdougall</a:t>
            </a:r>
            <a:r>
              <a:rPr lang="en-CA" sz="1000" dirty="0">
                <a:solidFill>
                  <a:prstClr val="black"/>
                </a:solidFill>
              </a:rPr>
              <a:t> IC, Bircher AJ, </a:t>
            </a:r>
            <a:r>
              <a:rPr lang="en-CA" sz="1000" dirty="0" err="1">
                <a:solidFill>
                  <a:prstClr val="black"/>
                </a:solidFill>
              </a:rPr>
              <a:t>Eckardt</a:t>
            </a:r>
            <a:r>
              <a:rPr lang="en-CA" sz="1000" dirty="0">
                <a:solidFill>
                  <a:prstClr val="black"/>
                </a:solidFill>
              </a:rPr>
              <a:t> KU, </a:t>
            </a:r>
            <a:r>
              <a:rPr lang="en-CA" sz="1000" i="1" dirty="0">
                <a:solidFill>
                  <a:prstClr val="black"/>
                </a:solidFill>
              </a:rPr>
              <a:t>et al</a:t>
            </a:r>
            <a:r>
              <a:rPr lang="en-CA" sz="1000" dirty="0">
                <a:solidFill>
                  <a:prstClr val="black"/>
                </a:solidFill>
              </a:rPr>
              <a:t>. Iron management in chronic kidney disease: conclusions from a “Kidney Disease: Improving Global Outcomes” (KDIGO) controversies conference. </a:t>
            </a:r>
            <a:r>
              <a:rPr lang="en-CA" sz="1000" i="1" dirty="0">
                <a:solidFill>
                  <a:prstClr val="black"/>
                </a:solidFill>
              </a:rPr>
              <a:t>Kidney Int. </a:t>
            </a:r>
            <a:r>
              <a:rPr lang="en-CA" sz="1000" dirty="0">
                <a:solidFill>
                  <a:prstClr val="black"/>
                </a:solidFill>
              </a:rPr>
              <a:t>2016 89(1):28-39.</a:t>
            </a:r>
            <a:endParaRPr lang="en-CA"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02D72-F3F3-AB48-9057-31F3331BC1C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129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noProof="0" dirty="0"/>
              <a:t>Référence :</a:t>
            </a:r>
          </a:p>
          <a:p>
            <a:pPr defTabSz="966529">
              <a:defRPr/>
            </a:pPr>
            <a:r>
              <a:rPr lang="en-CA" dirty="0">
                <a:latin typeface="Arial Regular"/>
              </a:rPr>
              <a:t>Lim W, </a:t>
            </a:r>
            <a:r>
              <a:rPr lang="en-CA" dirty="0" err="1">
                <a:latin typeface="Arial Regular"/>
              </a:rPr>
              <a:t>Afif</a:t>
            </a:r>
            <a:r>
              <a:rPr lang="en-CA" dirty="0">
                <a:latin typeface="Arial Regular"/>
              </a:rPr>
              <a:t> W, Knowles S, </a:t>
            </a:r>
            <a:r>
              <a:rPr lang="en-CA" i="1" dirty="0">
                <a:latin typeface="Arial Regular"/>
              </a:rPr>
              <a:t>et al</a:t>
            </a:r>
            <a:r>
              <a:rPr lang="en-CA" dirty="0">
                <a:latin typeface="Arial Regular"/>
              </a:rPr>
              <a:t>.</a:t>
            </a:r>
            <a:r>
              <a:rPr lang="en-CA" i="1" dirty="0">
                <a:latin typeface="Arial Regular"/>
              </a:rPr>
              <a:t> </a:t>
            </a:r>
            <a:r>
              <a:rPr lang="en-CA" dirty="0">
                <a:latin typeface="Arial Regular"/>
              </a:rPr>
              <a:t>Canadian expert consensus: management of hypersensitivity reactions to intravenous iron in adults. </a:t>
            </a:r>
            <a:r>
              <a:rPr lang="en-CA" i="1" dirty="0">
                <a:latin typeface="Arial Regular"/>
              </a:rPr>
              <a:t>Vox Sang.</a:t>
            </a:r>
            <a:r>
              <a:rPr lang="en-CA" dirty="0">
                <a:latin typeface="Arial Regular"/>
              </a:rPr>
              <a:t> 2019;114(4):363-73.</a:t>
            </a:r>
          </a:p>
        </p:txBody>
      </p:sp>
      <p:sp>
        <p:nvSpPr>
          <p:cNvPr id="4" name="Slide Number Placeholder 3"/>
          <p:cNvSpPr>
            <a:spLocks noGrp="1"/>
          </p:cNvSpPr>
          <p:nvPr>
            <p:ph type="sldNum" sz="quarter" idx="5"/>
          </p:nvPr>
        </p:nvSpPr>
        <p:spPr/>
        <p:txBody>
          <a:bodyPr/>
          <a:lstStyle/>
          <a:p>
            <a:fld id="{80802D72-F3F3-AB48-9057-31F3331BC1C1}" type="slidenum">
              <a:rPr lang="en-US" smtClean="0"/>
              <a:t>48</a:t>
            </a:fld>
            <a:endParaRPr lang="en-US"/>
          </a:p>
        </p:txBody>
      </p:sp>
    </p:spTree>
    <p:extLst>
      <p:ext uri="{BB962C8B-B14F-4D97-AF65-F5344CB8AC3E}">
        <p14:creationId xmlns:p14="http://schemas.microsoft.com/office/powerpoint/2010/main" val="2478553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80802D72-F3F3-AB48-9057-31F3331BC1C1}" type="slidenum">
              <a:rPr lang="en-US" smtClean="0"/>
              <a:t>5</a:t>
            </a:fld>
            <a:endParaRPr lang="en-US"/>
          </a:p>
        </p:txBody>
      </p:sp>
    </p:spTree>
    <p:extLst>
      <p:ext uri="{BB962C8B-B14F-4D97-AF65-F5344CB8AC3E}">
        <p14:creationId xmlns:p14="http://schemas.microsoft.com/office/powerpoint/2010/main" val="3715116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F04538D-AEB3-4DE9-AE3E-EAACB0522A8C}" type="slidenum">
              <a:rPr lang="en-CA" smtClean="0"/>
              <a:t>6</a:t>
            </a:fld>
            <a:endParaRPr lang="en-CA"/>
          </a:p>
        </p:txBody>
      </p:sp>
    </p:spTree>
    <p:extLst>
      <p:ext uri="{BB962C8B-B14F-4D97-AF65-F5344CB8AC3E}">
        <p14:creationId xmlns:p14="http://schemas.microsoft.com/office/powerpoint/2010/main" val="2628109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F04538D-AEB3-4DE9-AE3E-EAACB0522A8C}" type="slidenum">
              <a:rPr lang="en-CA" smtClean="0"/>
              <a:t>7</a:t>
            </a:fld>
            <a:endParaRPr lang="en-CA"/>
          </a:p>
        </p:txBody>
      </p:sp>
    </p:spTree>
    <p:extLst>
      <p:ext uri="{BB962C8B-B14F-4D97-AF65-F5344CB8AC3E}">
        <p14:creationId xmlns:p14="http://schemas.microsoft.com/office/powerpoint/2010/main" val="2688986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F04538D-AEB3-4DE9-AE3E-EAACB0522A8C}" type="slidenum">
              <a:rPr lang="en-CA" smtClean="0"/>
              <a:t>8</a:t>
            </a:fld>
            <a:endParaRPr lang="en-CA"/>
          </a:p>
        </p:txBody>
      </p:sp>
    </p:spTree>
    <p:extLst>
      <p:ext uri="{BB962C8B-B14F-4D97-AF65-F5344CB8AC3E}">
        <p14:creationId xmlns:p14="http://schemas.microsoft.com/office/powerpoint/2010/main" val="4241744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F04538D-AEB3-4DE9-AE3E-EAACB0522A8C}" type="slidenum">
              <a:rPr lang="en-CA" smtClean="0"/>
              <a:t>9</a:t>
            </a:fld>
            <a:endParaRPr lang="en-CA"/>
          </a:p>
        </p:txBody>
      </p:sp>
    </p:spTree>
    <p:extLst>
      <p:ext uri="{BB962C8B-B14F-4D97-AF65-F5344CB8AC3E}">
        <p14:creationId xmlns:p14="http://schemas.microsoft.com/office/powerpoint/2010/main" val="15662157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AE19E4-DE69-BD49-9B7C-30399275AC03}"/>
              </a:ext>
            </a:extLst>
          </p:cNvPr>
          <p:cNvPicPr>
            <a:picLocks noChangeAspect="1"/>
          </p:cNvPicPr>
          <p:nvPr userDrawn="1"/>
        </p:nvPicPr>
        <p:blipFill>
          <a:blip r:embed="rId2"/>
          <a:srcRect t="10756" b="10756"/>
          <a:stretch/>
        </p:blipFill>
        <p:spPr>
          <a:xfrm>
            <a:off x="0" y="0"/>
            <a:ext cx="12192000" cy="6858000"/>
          </a:xfrm>
          <a:prstGeom prst="rect">
            <a:avLst/>
          </a:prstGeom>
        </p:spPr>
      </p:pic>
      <p:sp>
        <p:nvSpPr>
          <p:cNvPr id="27" name="Rounded Rectangle 26">
            <a:extLst>
              <a:ext uri="{FF2B5EF4-FFF2-40B4-BE49-F238E27FC236}">
                <a16:creationId xmlns:a16="http://schemas.microsoft.com/office/drawing/2014/main" id="{9BEF7CB1-29FF-FF42-8909-1435AC4AEA62}"/>
              </a:ext>
            </a:extLst>
          </p:cNvPr>
          <p:cNvSpPr/>
          <p:nvPr userDrawn="1"/>
        </p:nvSpPr>
        <p:spPr>
          <a:xfrm>
            <a:off x="2904744" y="1188720"/>
            <a:ext cx="6382512" cy="4389120"/>
          </a:xfrm>
          <a:prstGeom prst="roundRect">
            <a:avLst/>
          </a:prstGeom>
          <a:solidFill>
            <a:srgbClr val="B02224"/>
          </a:solidFill>
          <a:ln>
            <a:noFill/>
          </a:ln>
          <a:effectLst>
            <a:outerShdw blurRad="317500" dist="762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B00166-8A25-5F45-8B37-1331E073138E}"/>
              </a:ext>
            </a:extLst>
          </p:cNvPr>
          <p:cNvSpPr>
            <a:spLocks noGrp="1"/>
          </p:cNvSpPr>
          <p:nvPr>
            <p:ph type="ctrTitle" hasCustomPrompt="1"/>
          </p:nvPr>
        </p:nvSpPr>
        <p:spPr>
          <a:xfrm>
            <a:off x="2907506" y="1985963"/>
            <a:ext cx="6379369" cy="1285875"/>
          </a:xfrm>
        </p:spPr>
        <p:txBody>
          <a:bodyPr wrap="square" anchor="b">
            <a:normAutofit/>
          </a:bodyPr>
          <a:lstStyle>
            <a:lvl1pPr algn="ctr">
              <a:defRPr sz="3600">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E1C0C7E8-E291-3C46-A2C1-5ED360494F0F}"/>
              </a:ext>
            </a:extLst>
          </p:cNvPr>
          <p:cNvGrpSpPr/>
          <p:nvPr userDrawn="1"/>
        </p:nvGrpSpPr>
        <p:grpSpPr>
          <a:xfrm>
            <a:off x="6402935" y="4790516"/>
            <a:ext cx="1141690" cy="1092889"/>
            <a:chOff x="584283" y="522973"/>
            <a:chExt cx="1461541" cy="1341620"/>
          </a:xfrm>
          <a:solidFill>
            <a:srgbClr val="FEC702"/>
          </a:solidFill>
          <a:effectLst>
            <a:outerShdw blurRad="63500" dist="63500" dir="2700000" algn="tl" rotWithShape="0">
              <a:prstClr val="black">
                <a:alpha val="25000"/>
              </a:prstClr>
            </a:outerShdw>
          </a:effectLst>
        </p:grpSpPr>
        <p:sp>
          <p:nvSpPr>
            <p:cNvPr id="12" name="Oval 11">
              <a:extLst>
                <a:ext uri="{FF2B5EF4-FFF2-40B4-BE49-F238E27FC236}">
                  <a16:creationId xmlns:a16="http://schemas.microsoft.com/office/drawing/2014/main" id="{17D6D65D-4F3A-A44E-937C-F872E02A2B23}"/>
                </a:ext>
              </a:extLst>
            </p:cNvPr>
            <p:cNvSpPr/>
            <p:nvPr/>
          </p:nvSpPr>
          <p:spPr>
            <a:xfrm>
              <a:off x="584283" y="522973"/>
              <a:ext cx="1461541" cy="1341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88C56833-F500-024C-9E74-9260F2855C80}"/>
                </a:ext>
              </a:extLst>
            </p:cNvPr>
            <p:cNvPicPr>
              <a:picLocks noChangeAspect="1" noChangeArrowheads="1"/>
            </p:cNvPicPr>
            <p:nvPr/>
          </p:nvPicPr>
          <p:blipFill>
            <a:blip r:embed="rId3"/>
            <a:stretch>
              <a:fillRect/>
            </a:stretch>
          </p:blipFill>
          <p:spPr bwMode="auto">
            <a:xfrm>
              <a:off x="1063013" y="684223"/>
              <a:ext cx="669350" cy="1026985"/>
            </a:xfrm>
            <a:prstGeom prst="rect">
              <a:avLst/>
            </a:prstGeom>
            <a:noFill/>
            <a:ln>
              <a:noFill/>
            </a:ln>
          </p:spPr>
        </p:pic>
      </p:grpSp>
      <p:grpSp>
        <p:nvGrpSpPr>
          <p:cNvPr id="14" name="Group 13">
            <a:extLst>
              <a:ext uri="{FF2B5EF4-FFF2-40B4-BE49-F238E27FC236}">
                <a16:creationId xmlns:a16="http://schemas.microsoft.com/office/drawing/2014/main" id="{9741ACA7-2500-7D40-81E0-E5EC3152D281}"/>
              </a:ext>
            </a:extLst>
          </p:cNvPr>
          <p:cNvGrpSpPr/>
          <p:nvPr userDrawn="1"/>
        </p:nvGrpSpPr>
        <p:grpSpPr>
          <a:xfrm>
            <a:off x="8144684" y="4790516"/>
            <a:ext cx="1151097" cy="1092889"/>
            <a:chOff x="584283" y="1977403"/>
            <a:chExt cx="1461541" cy="1341620"/>
          </a:xfrm>
          <a:solidFill>
            <a:srgbClr val="A53250"/>
          </a:solidFill>
          <a:effectLst>
            <a:outerShdw blurRad="63500" dist="63500" dir="2700000" algn="tl" rotWithShape="0">
              <a:prstClr val="black">
                <a:alpha val="25000"/>
              </a:prstClr>
            </a:outerShdw>
          </a:effectLst>
        </p:grpSpPr>
        <p:sp>
          <p:nvSpPr>
            <p:cNvPr id="15" name="Oval 14">
              <a:extLst>
                <a:ext uri="{FF2B5EF4-FFF2-40B4-BE49-F238E27FC236}">
                  <a16:creationId xmlns:a16="http://schemas.microsoft.com/office/drawing/2014/main" id="{AB742EE8-98F9-254C-81AB-9352938F1B67}"/>
                </a:ext>
              </a:extLst>
            </p:cNvPr>
            <p:cNvSpPr/>
            <p:nvPr/>
          </p:nvSpPr>
          <p:spPr>
            <a:xfrm>
              <a:off x="584283" y="1977403"/>
              <a:ext cx="1461541" cy="1341620"/>
            </a:xfrm>
            <a:prstGeom prst="ellipse">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8">
              <a:extLst>
                <a:ext uri="{FF2B5EF4-FFF2-40B4-BE49-F238E27FC236}">
                  <a16:creationId xmlns:a16="http://schemas.microsoft.com/office/drawing/2014/main" id="{D9771D4F-FD27-1849-8CE3-A23B3AC2A892}"/>
                </a:ext>
              </a:extLst>
            </p:cNvPr>
            <p:cNvPicPr>
              <a:picLocks noChangeAspect="1" noChangeArrowheads="1"/>
            </p:cNvPicPr>
            <p:nvPr/>
          </p:nvPicPr>
          <p:blipFill>
            <a:blip r:embed="rId4"/>
            <a:stretch>
              <a:fillRect/>
            </a:stretch>
          </p:blipFill>
          <p:spPr bwMode="auto">
            <a:xfrm>
              <a:off x="775053" y="2366428"/>
              <a:ext cx="1080000" cy="746995"/>
            </a:xfrm>
            <a:prstGeom prst="rect">
              <a:avLst/>
            </a:prstGeom>
            <a:noFill/>
            <a:ln>
              <a:noFill/>
            </a:ln>
          </p:spPr>
        </p:pic>
      </p:grpSp>
      <p:grpSp>
        <p:nvGrpSpPr>
          <p:cNvPr id="17" name="Group 16">
            <a:extLst>
              <a:ext uri="{FF2B5EF4-FFF2-40B4-BE49-F238E27FC236}">
                <a16:creationId xmlns:a16="http://schemas.microsoft.com/office/drawing/2014/main" id="{62B19F22-2C51-B148-B4D4-AE64A9D2E1E5}"/>
              </a:ext>
            </a:extLst>
          </p:cNvPr>
          <p:cNvGrpSpPr/>
          <p:nvPr userDrawn="1"/>
        </p:nvGrpSpPr>
        <p:grpSpPr>
          <a:xfrm>
            <a:off x="4651779" y="4790516"/>
            <a:ext cx="1151097" cy="1092889"/>
            <a:chOff x="9132512" y="5513566"/>
            <a:chExt cx="1461541" cy="1341620"/>
          </a:xfrm>
          <a:solidFill>
            <a:srgbClr val="00B050"/>
          </a:solidFill>
          <a:effectLst>
            <a:outerShdw blurRad="63500" dist="63500" dir="2700000" algn="tl" rotWithShape="0">
              <a:prstClr val="black">
                <a:alpha val="25000"/>
              </a:prstClr>
            </a:outerShdw>
          </a:effectLst>
        </p:grpSpPr>
        <p:sp>
          <p:nvSpPr>
            <p:cNvPr id="18" name="Oval 17">
              <a:extLst>
                <a:ext uri="{FF2B5EF4-FFF2-40B4-BE49-F238E27FC236}">
                  <a16:creationId xmlns:a16="http://schemas.microsoft.com/office/drawing/2014/main" id="{DD09EF49-E7A6-D841-9FDF-5EE2C0488A73}"/>
                </a:ext>
              </a:extLst>
            </p:cNvPr>
            <p:cNvSpPr/>
            <p:nvPr/>
          </p:nvSpPr>
          <p:spPr>
            <a:xfrm>
              <a:off x="9132512" y="5513566"/>
              <a:ext cx="1461541" cy="1341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4">
              <a:extLst>
                <a:ext uri="{FF2B5EF4-FFF2-40B4-BE49-F238E27FC236}">
                  <a16:creationId xmlns:a16="http://schemas.microsoft.com/office/drawing/2014/main" id="{500AB357-A8D4-4146-A601-BD176570D7A2}"/>
                </a:ext>
              </a:extLst>
            </p:cNvPr>
            <p:cNvPicPr>
              <a:picLocks noChangeAspect="1" noChangeArrowheads="1"/>
            </p:cNvPicPr>
            <p:nvPr/>
          </p:nvPicPr>
          <p:blipFill>
            <a:blip r:embed="rId5"/>
            <a:stretch>
              <a:fillRect/>
            </a:stretch>
          </p:blipFill>
          <p:spPr bwMode="auto">
            <a:xfrm>
              <a:off x="9539852" y="5665882"/>
              <a:ext cx="646863" cy="1036871"/>
            </a:xfrm>
            <a:prstGeom prst="rect">
              <a:avLst/>
            </a:prstGeom>
            <a:noFill/>
            <a:ln>
              <a:noFill/>
            </a:ln>
          </p:spPr>
        </p:pic>
      </p:grpSp>
      <p:cxnSp>
        <p:nvCxnSpPr>
          <p:cNvPr id="26" name="Straight Connector 25">
            <a:extLst>
              <a:ext uri="{FF2B5EF4-FFF2-40B4-BE49-F238E27FC236}">
                <a16:creationId xmlns:a16="http://schemas.microsoft.com/office/drawing/2014/main" id="{8F235F13-4ABE-FF45-B066-E95AD958FD52}"/>
              </a:ext>
            </a:extLst>
          </p:cNvPr>
          <p:cNvCxnSpPr/>
          <p:nvPr userDrawn="1"/>
        </p:nvCxnSpPr>
        <p:spPr>
          <a:xfrm>
            <a:off x="4870851" y="3429882"/>
            <a:ext cx="248385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C1E71EB1-CAF5-604C-9904-1EF98F6104D6}"/>
              </a:ext>
            </a:extLst>
          </p:cNvPr>
          <p:cNvSpPr>
            <a:spLocks noGrp="1"/>
          </p:cNvSpPr>
          <p:nvPr>
            <p:ph type="subTitle" idx="1"/>
          </p:nvPr>
        </p:nvSpPr>
        <p:spPr>
          <a:xfrm>
            <a:off x="2907506" y="3602038"/>
            <a:ext cx="6379369" cy="984250"/>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6" name="Group 5">
            <a:extLst>
              <a:ext uri="{FF2B5EF4-FFF2-40B4-BE49-F238E27FC236}">
                <a16:creationId xmlns:a16="http://schemas.microsoft.com/office/drawing/2014/main" id="{BB46108B-11AA-9C47-8E56-CC9D9CEA65B8}"/>
              </a:ext>
            </a:extLst>
          </p:cNvPr>
          <p:cNvGrpSpPr/>
          <p:nvPr userDrawn="1"/>
        </p:nvGrpSpPr>
        <p:grpSpPr>
          <a:xfrm>
            <a:off x="5520451" y="719258"/>
            <a:ext cx="1151097" cy="1092889"/>
            <a:chOff x="5520451" y="719258"/>
            <a:chExt cx="1151097" cy="1092889"/>
          </a:xfrm>
        </p:grpSpPr>
        <p:sp>
          <p:nvSpPr>
            <p:cNvPr id="31" name="Oval 30">
              <a:extLst>
                <a:ext uri="{FF2B5EF4-FFF2-40B4-BE49-F238E27FC236}">
                  <a16:creationId xmlns:a16="http://schemas.microsoft.com/office/drawing/2014/main" id="{1045FBC3-42DC-B04B-822F-11F67CB1CEB3}"/>
                </a:ext>
              </a:extLst>
            </p:cNvPr>
            <p:cNvSpPr/>
            <p:nvPr/>
          </p:nvSpPr>
          <p:spPr>
            <a:xfrm>
              <a:off x="5520451" y="719258"/>
              <a:ext cx="1151097" cy="1092889"/>
            </a:xfrm>
            <a:prstGeom prst="ellipse">
              <a:avLst/>
            </a:prstGeom>
            <a:solidFill>
              <a:srgbClr val="02436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E814DE76-A3D4-904F-BD85-61EFA1F390EE}"/>
                </a:ext>
              </a:extLst>
            </p:cNvPr>
            <p:cNvPicPr>
              <a:picLocks noChangeAspect="1"/>
            </p:cNvPicPr>
            <p:nvPr userDrawn="1"/>
          </p:nvPicPr>
          <p:blipFill>
            <a:blip r:embed="rId6"/>
            <a:stretch>
              <a:fillRect/>
            </a:stretch>
          </p:blipFill>
          <p:spPr>
            <a:xfrm>
              <a:off x="5643437" y="922455"/>
              <a:ext cx="905125" cy="678843"/>
            </a:xfrm>
            <a:prstGeom prst="rect">
              <a:avLst/>
            </a:prstGeom>
          </p:spPr>
        </p:pic>
      </p:grpSp>
      <p:grpSp>
        <p:nvGrpSpPr>
          <p:cNvPr id="28" name="Group 27">
            <a:extLst>
              <a:ext uri="{FF2B5EF4-FFF2-40B4-BE49-F238E27FC236}">
                <a16:creationId xmlns:a16="http://schemas.microsoft.com/office/drawing/2014/main" id="{63D2E45C-4901-094B-B2DC-DB561E1E213C}"/>
              </a:ext>
            </a:extLst>
          </p:cNvPr>
          <p:cNvGrpSpPr/>
          <p:nvPr userDrawn="1"/>
        </p:nvGrpSpPr>
        <p:grpSpPr>
          <a:xfrm>
            <a:off x="2900623" y="4790516"/>
            <a:ext cx="1151097" cy="1092889"/>
            <a:chOff x="5520451" y="719258"/>
            <a:chExt cx="1151097" cy="1092889"/>
          </a:xfrm>
        </p:grpSpPr>
        <p:sp>
          <p:nvSpPr>
            <p:cNvPr id="29" name="Oval 28">
              <a:extLst>
                <a:ext uri="{FF2B5EF4-FFF2-40B4-BE49-F238E27FC236}">
                  <a16:creationId xmlns:a16="http://schemas.microsoft.com/office/drawing/2014/main" id="{EE92C5ED-1ED7-114F-BBA8-37B63881873B}"/>
                </a:ext>
              </a:extLst>
            </p:cNvPr>
            <p:cNvSpPr/>
            <p:nvPr/>
          </p:nvSpPr>
          <p:spPr>
            <a:xfrm>
              <a:off x="5520451" y="719258"/>
              <a:ext cx="1151097" cy="1092889"/>
            </a:xfrm>
            <a:prstGeom prst="ellipse">
              <a:avLst/>
            </a:prstGeom>
            <a:solidFill>
              <a:srgbClr val="02436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descr="Icon&#10;&#10;Description automatically generated">
              <a:extLst>
                <a:ext uri="{FF2B5EF4-FFF2-40B4-BE49-F238E27FC236}">
                  <a16:creationId xmlns:a16="http://schemas.microsoft.com/office/drawing/2014/main" id="{76A83332-852D-804C-8ADE-C0901A4E625F}"/>
                </a:ext>
              </a:extLst>
            </p:cNvPr>
            <p:cNvPicPr>
              <a:picLocks noChangeAspect="1"/>
            </p:cNvPicPr>
            <p:nvPr userDrawn="1"/>
          </p:nvPicPr>
          <p:blipFill>
            <a:blip r:embed="rId6"/>
            <a:stretch>
              <a:fillRect/>
            </a:stretch>
          </p:blipFill>
          <p:spPr>
            <a:xfrm>
              <a:off x="5643437" y="922455"/>
              <a:ext cx="905125" cy="678843"/>
            </a:xfrm>
            <a:prstGeom prst="rect">
              <a:avLst/>
            </a:prstGeom>
          </p:spPr>
        </p:pic>
      </p:grpSp>
    </p:spTree>
    <p:extLst>
      <p:ext uri="{BB962C8B-B14F-4D97-AF65-F5344CB8AC3E}">
        <p14:creationId xmlns:p14="http://schemas.microsoft.com/office/powerpoint/2010/main" val="838381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ubles">
    <p:bg>
      <p:bgPr>
        <a:solidFill>
          <a:srgbClr val="595959"/>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294599-DECC-6F49-AB20-F243C732FC94}"/>
              </a:ext>
            </a:extLst>
          </p:cNvPr>
          <p:cNvSpPr>
            <a:spLocks noGrp="1"/>
          </p:cNvSpPr>
          <p:nvPr>
            <p:ph type="dt" sz="half" idx="10"/>
          </p:nvPr>
        </p:nvSpPr>
        <p:spPr/>
        <p:txBody>
          <a:bodyPr/>
          <a:lstStyle/>
          <a:p>
            <a:fld id="{741D4C4B-EE42-F146-B22B-6E6A9DF41F5E}" type="datetime1">
              <a:rPr lang="en-CA" smtClean="0"/>
              <a:t>2025-05-12</a:t>
            </a:fld>
            <a:endParaRPr lang="en-US"/>
          </a:p>
        </p:txBody>
      </p:sp>
      <p:sp>
        <p:nvSpPr>
          <p:cNvPr id="4" name="Footer Placeholder 3">
            <a:extLst>
              <a:ext uri="{FF2B5EF4-FFF2-40B4-BE49-F238E27FC236}">
                <a16:creationId xmlns:a16="http://schemas.microsoft.com/office/drawing/2014/main" id="{992FB198-04AC-8349-93EF-D90C333A6C22}"/>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5B18D1D0-AD7D-EC44-AE55-9FD384EEACB6}"/>
              </a:ext>
            </a:extLst>
          </p:cNvPr>
          <p:cNvSpPr>
            <a:spLocks noGrp="1"/>
          </p:cNvSpPr>
          <p:nvPr>
            <p:ph type="sldNum" sz="quarter" idx="12"/>
          </p:nvPr>
        </p:nvSpPr>
        <p:spPr/>
        <p:txBody>
          <a:bodyPr/>
          <a:lstStyle>
            <a:lvl1pPr>
              <a:defRPr>
                <a:solidFill>
                  <a:schemeClr val="bg1"/>
                </a:solidFill>
              </a:defRPr>
            </a:lvl1pPr>
          </a:lstStyle>
          <a:p>
            <a:fld id="{145FD570-4AEA-FD41-8C63-786E3D93656E}" type="slidenum">
              <a:rPr lang="en-US" smtClean="0"/>
              <a:pPr/>
              <a:t>‹#›</a:t>
            </a:fld>
            <a:endParaRPr lang="en-US"/>
          </a:p>
        </p:txBody>
      </p:sp>
      <p:pic>
        <p:nvPicPr>
          <p:cNvPr id="6" name="Picture 5">
            <a:extLst>
              <a:ext uri="{FF2B5EF4-FFF2-40B4-BE49-F238E27FC236}">
                <a16:creationId xmlns:a16="http://schemas.microsoft.com/office/drawing/2014/main" id="{58F56D04-365F-844C-90D6-38EB0408A316}"/>
              </a:ext>
            </a:extLst>
          </p:cNvPr>
          <p:cNvPicPr>
            <a:picLocks noChangeAspect="1"/>
          </p:cNvPicPr>
          <p:nvPr userDrawn="1"/>
        </p:nvPicPr>
        <p:blipFill>
          <a:blip r:embed="rId2"/>
          <a:stretch>
            <a:fillRect/>
          </a:stretch>
        </p:blipFill>
        <p:spPr>
          <a:xfrm>
            <a:off x="419500" y="515815"/>
            <a:ext cx="11352999" cy="5712579"/>
          </a:xfrm>
          <a:prstGeom prst="round2DiagRect">
            <a:avLst>
              <a:gd name="adj1" fmla="val 16667"/>
              <a:gd name="adj2" fmla="val 0"/>
            </a:avLst>
          </a:prstGeom>
          <a:ln w="12700" cap="sq">
            <a:noFill/>
            <a:miter lim="800000"/>
          </a:ln>
          <a:effectLst>
            <a:outerShdw blurRad="254000" dist="38100" algn="tl" rotWithShape="0">
              <a:srgbClr val="000000">
                <a:alpha val="35000"/>
              </a:srgbClr>
            </a:outerShdw>
          </a:effectLst>
        </p:spPr>
      </p:pic>
      <p:sp>
        <p:nvSpPr>
          <p:cNvPr id="8" name="Text Placeholder 7">
            <a:extLst>
              <a:ext uri="{FF2B5EF4-FFF2-40B4-BE49-F238E27FC236}">
                <a16:creationId xmlns:a16="http://schemas.microsoft.com/office/drawing/2014/main" id="{0EA66EE6-1EB7-8441-B049-0B3763558596}"/>
              </a:ext>
            </a:extLst>
          </p:cNvPr>
          <p:cNvSpPr>
            <a:spLocks noGrp="1"/>
          </p:cNvSpPr>
          <p:nvPr>
            <p:ph type="body" sz="quarter" idx="13"/>
          </p:nvPr>
        </p:nvSpPr>
        <p:spPr>
          <a:xfrm>
            <a:off x="2450307" y="2014538"/>
            <a:ext cx="3645694" cy="2343150"/>
          </a:xfrm>
        </p:spPr>
        <p:txBody>
          <a:bodyPr anchor="ctr" anchorCtr="0">
            <a:noAutofit/>
          </a:bodyPr>
          <a:lstStyle>
            <a:lvl1pPr marL="0" indent="0" algn="ctr">
              <a:buFontTx/>
              <a:buNone/>
              <a:defRPr sz="2800" b="1"/>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edit Master text styles</a:t>
            </a:r>
          </a:p>
        </p:txBody>
      </p:sp>
      <p:sp>
        <p:nvSpPr>
          <p:cNvPr id="9" name="Text Placeholder 7">
            <a:extLst>
              <a:ext uri="{FF2B5EF4-FFF2-40B4-BE49-F238E27FC236}">
                <a16:creationId xmlns:a16="http://schemas.microsoft.com/office/drawing/2014/main" id="{B91F2048-AD37-8643-A4EE-D656008F6D3F}"/>
              </a:ext>
            </a:extLst>
          </p:cNvPr>
          <p:cNvSpPr>
            <a:spLocks noGrp="1"/>
          </p:cNvSpPr>
          <p:nvPr>
            <p:ph type="body" sz="quarter" idx="14"/>
          </p:nvPr>
        </p:nvSpPr>
        <p:spPr>
          <a:xfrm>
            <a:off x="6231732" y="531020"/>
            <a:ext cx="3645694" cy="2343150"/>
          </a:xfrm>
        </p:spPr>
        <p:txBody>
          <a:bodyPr anchor="ctr" anchorCtr="0">
            <a:noAutofit/>
          </a:bodyPr>
          <a:lstStyle>
            <a:lvl1pPr marL="0" indent="0" algn="ctr">
              <a:buFontTx/>
              <a:buNone/>
              <a:defRPr sz="2800" b="1"/>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a:t>Click to edit Master text styles</a:t>
            </a:r>
          </a:p>
        </p:txBody>
      </p:sp>
    </p:spTree>
    <p:extLst>
      <p:ext uri="{BB962C8B-B14F-4D97-AF65-F5344CB8AC3E}">
        <p14:creationId xmlns:p14="http://schemas.microsoft.com/office/powerpoint/2010/main" val="19180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F4C00965-CCC7-344A-BB2F-A69F0B974422}"/>
              </a:ext>
            </a:extLst>
          </p:cNvPr>
          <p:cNvSpPr/>
          <p:nvPr userDrawn="1"/>
        </p:nvSpPr>
        <p:spPr>
          <a:xfrm>
            <a:off x="467137" y="556590"/>
            <a:ext cx="11219560" cy="5526155"/>
          </a:xfrm>
          <a:custGeom>
            <a:avLst/>
            <a:gdLst>
              <a:gd name="connsiteX0" fmla="*/ 921044 w 11219560"/>
              <a:gd name="connsiteY0" fmla="*/ 0 h 5526155"/>
              <a:gd name="connsiteX1" fmla="*/ 10298516 w 11219560"/>
              <a:gd name="connsiteY1" fmla="*/ 0 h 5526155"/>
              <a:gd name="connsiteX2" fmla="*/ 11219560 w 11219560"/>
              <a:gd name="connsiteY2" fmla="*/ 921044 h 5526155"/>
              <a:gd name="connsiteX3" fmla="*/ 11219560 w 11219560"/>
              <a:gd name="connsiteY3" fmla="*/ 4605111 h 5526155"/>
              <a:gd name="connsiteX4" fmla="*/ 10298516 w 11219560"/>
              <a:gd name="connsiteY4" fmla="*/ 5526155 h 5526155"/>
              <a:gd name="connsiteX5" fmla="*/ 3140765 w 11219560"/>
              <a:gd name="connsiteY5" fmla="*/ 5526155 h 5526155"/>
              <a:gd name="connsiteX6" fmla="*/ 921044 w 11219560"/>
              <a:gd name="connsiteY6" fmla="*/ 5526155 h 5526155"/>
              <a:gd name="connsiteX7" fmla="*/ 0 w 11219560"/>
              <a:gd name="connsiteY7" fmla="*/ 5526155 h 5526155"/>
              <a:gd name="connsiteX8" fmla="*/ 0 w 11219560"/>
              <a:gd name="connsiteY8" fmla="*/ 4605111 h 5526155"/>
              <a:gd name="connsiteX9" fmla="*/ 0 w 11219560"/>
              <a:gd name="connsiteY9" fmla="*/ 3240157 h 5526155"/>
              <a:gd name="connsiteX10" fmla="*/ 0 w 11219560"/>
              <a:gd name="connsiteY10" fmla="*/ 921044 h 5526155"/>
              <a:gd name="connsiteX11" fmla="*/ 921044 w 11219560"/>
              <a:gd name="connsiteY11" fmla="*/ 0 h 552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19560" h="5526155">
                <a:moveTo>
                  <a:pt x="921044" y="0"/>
                </a:moveTo>
                <a:lnTo>
                  <a:pt x="10298516" y="0"/>
                </a:lnTo>
                <a:cubicBezTo>
                  <a:pt x="10807195" y="0"/>
                  <a:pt x="11219560" y="412365"/>
                  <a:pt x="11219560" y="921044"/>
                </a:cubicBezTo>
                <a:lnTo>
                  <a:pt x="11219560" y="4605111"/>
                </a:lnTo>
                <a:cubicBezTo>
                  <a:pt x="11219560" y="5113790"/>
                  <a:pt x="10807195" y="5526155"/>
                  <a:pt x="10298516" y="5526155"/>
                </a:cubicBezTo>
                <a:lnTo>
                  <a:pt x="3140765" y="5526155"/>
                </a:lnTo>
                <a:lnTo>
                  <a:pt x="921044" y="5526155"/>
                </a:lnTo>
                <a:lnTo>
                  <a:pt x="0" y="5526155"/>
                </a:lnTo>
                <a:lnTo>
                  <a:pt x="0" y="4605111"/>
                </a:lnTo>
                <a:lnTo>
                  <a:pt x="0" y="3240157"/>
                </a:lnTo>
                <a:lnTo>
                  <a:pt x="0" y="921044"/>
                </a:lnTo>
                <a:cubicBezTo>
                  <a:pt x="0" y="412365"/>
                  <a:pt x="412365" y="0"/>
                  <a:pt x="921044"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464C3C8-79ED-4649-A38E-B7D76FF8BAD1}"/>
              </a:ext>
            </a:extLst>
          </p:cNvPr>
          <p:cNvPicPr>
            <a:picLocks noChangeAspect="1"/>
          </p:cNvPicPr>
          <p:nvPr userDrawn="1"/>
        </p:nvPicPr>
        <p:blipFill>
          <a:blip r:embed="rId2"/>
          <a:stretch>
            <a:fillRect/>
          </a:stretch>
        </p:blipFill>
        <p:spPr>
          <a:xfrm>
            <a:off x="467140" y="556591"/>
            <a:ext cx="11219052" cy="5526155"/>
          </a:xfrm>
          <a:prstGeom prst="round2DiagRect">
            <a:avLst>
              <a:gd name="adj1" fmla="val 16667"/>
              <a:gd name="adj2" fmla="val 0"/>
            </a:avLst>
          </a:prstGeom>
          <a:ln w="12700" cap="sq">
            <a:noFill/>
            <a:miter lim="800000"/>
          </a:ln>
          <a:effectLst>
            <a:outerShdw blurRad="254000" dist="38100" algn="tl" rotWithShape="0">
              <a:srgbClr val="000000">
                <a:alpha val="35000"/>
              </a:srgbClr>
            </a:outerShdw>
          </a:effectLst>
        </p:spPr>
      </p:pic>
      <p:sp>
        <p:nvSpPr>
          <p:cNvPr id="13" name="Date Placeholder 12">
            <a:extLst>
              <a:ext uri="{FF2B5EF4-FFF2-40B4-BE49-F238E27FC236}">
                <a16:creationId xmlns:a16="http://schemas.microsoft.com/office/drawing/2014/main" id="{94F38AC5-3AC3-244E-861D-F07E1D8B6B4B}"/>
              </a:ext>
            </a:extLst>
          </p:cNvPr>
          <p:cNvSpPr>
            <a:spLocks noGrp="1"/>
          </p:cNvSpPr>
          <p:nvPr>
            <p:ph type="dt" sz="half" idx="14"/>
          </p:nvPr>
        </p:nvSpPr>
        <p:spPr/>
        <p:txBody>
          <a:bodyPr/>
          <a:lstStyle/>
          <a:p>
            <a:fld id="{741D4C4B-EE42-F146-B22B-6E6A9DF41F5E}" type="datetime1">
              <a:rPr lang="en-CA" smtClean="0"/>
              <a:t>2025-05-12</a:t>
            </a:fld>
            <a:endParaRPr lang="en-US"/>
          </a:p>
        </p:txBody>
      </p:sp>
      <p:sp>
        <p:nvSpPr>
          <p:cNvPr id="14" name="Footer Placeholder 13">
            <a:extLst>
              <a:ext uri="{FF2B5EF4-FFF2-40B4-BE49-F238E27FC236}">
                <a16:creationId xmlns:a16="http://schemas.microsoft.com/office/drawing/2014/main" id="{1DB06D3A-FAAA-AB4D-8E6C-82F15C97CE7B}"/>
              </a:ext>
            </a:extLst>
          </p:cNvPr>
          <p:cNvSpPr>
            <a:spLocks noGrp="1"/>
          </p:cNvSpPr>
          <p:nvPr>
            <p:ph type="ftr" sz="quarter" idx="15"/>
          </p:nvPr>
        </p:nvSpPr>
        <p:spPr/>
        <p:txBody>
          <a:bodyPr/>
          <a:lstStyle>
            <a:lvl1pPr>
              <a:defRPr>
                <a:solidFill>
                  <a:schemeClr val="bg1"/>
                </a:solidFill>
              </a:defRPr>
            </a:lvl1pPr>
          </a:lstStyle>
          <a:p>
            <a:endParaRPr lang="en-US"/>
          </a:p>
        </p:txBody>
      </p:sp>
      <p:sp>
        <p:nvSpPr>
          <p:cNvPr id="15" name="Slide Number Placeholder 14">
            <a:extLst>
              <a:ext uri="{FF2B5EF4-FFF2-40B4-BE49-F238E27FC236}">
                <a16:creationId xmlns:a16="http://schemas.microsoft.com/office/drawing/2014/main" id="{258A686E-227E-E144-9148-442E99FA429A}"/>
              </a:ext>
            </a:extLst>
          </p:cNvPr>
          <p:cNvSpPr>
            <a:spLocks noGrp="1"/>
          </p:cNvSpPr>
          <p:nvPr>
            <p:ph type="sldNum" sz="quarter" idx="16"/>
          </p:nvPr>
        </p:nvSpPr>
        <p:spPr/>
        <p:txBody>
          <a:bodyPr/>
          <a:lstStyle>
            <a:lvl1pPr>
              <a:defRPr>
                <a:solidFill>
                  <a:schemeClr val="bg1"/>
                </a:solidFill>
              </a:defRPr>
            </a:lvl1pPr>
          </a:lstStyle>
          <a:p>
            <a:fld id="{145FD570-4AEA-FD41-8C63-786E3D93656E}" type="slidenum">
              <a:rPr lang="en-US" smtClean="0"/>
              <a:pPr/>
              <a:t>‹#›</a:t>
            </a:fld>
            <a:endParaRPr lang="en-US"/>
          </a:p>
        </p:txBody>
      </p:sp>
      <p:sp>
        <p:nvSpPr>
          <p:cNvPr id="17" name="Text Placeholder 16">
            <a:extLst>
              <a:ext uri="{FF2B5EF4-FFF2-40B4-BE49-F238E27FC236}">
                <a16:creationId xmlns:a16="http://schemas.microsoft.com/office/drawing/2014/main" id="{4B2F5C1D-B419-9547-9335-1FF11C28513C}"/>
              </a:ext>
            </a:extLst>
          </p:cNvPr>
          <p:cNvSpPr>
            <a:spLocks noGrp="1"/>
          </p:cNvSpPr>
          <p:nvPr>
            <p:ph type="body" sz="quarter" idx="17"/>
          </p:nvPr>
        </p:nvSpPr>
        <p:spPr>
          <a:xfrm>
            <a:off x="865188" y="1379538"/>
            <a:ext cx="6013450" cy="3949700"/>
          </a:xfrm>
        </p:spPr>
        <p:txBody>
          <a:bodyPr anchor="ctr" anchorCtr="0">
            <a:normAutofit/>
          </a:bodyPr>
          <a:lstStyle>
            <a:lvl1pPr marL="0" indent="0">
              <a:buFontTx/>
              <a:buNone/>
              <a:defRPr sz="4000" b="1">
                <a:solidFill>
                  <a:schemeClr val="bg1"/>
                </a:solidFill>
              </a:defRPr>
            </a:lvl1pPr>
            <a:lvl2pPr marL="457200" indent="0">
              <a:buFontTx/>
              <a:buNone/>
              <a:defRPr sz="4000" b="1">
                <a:solidFill>
                  <a:schemeClr val="bg1"/>
                </a:solidFill>
              </a:defRPr>
            </a:lvl2pPr>
            <a:lvl3pPr marL="914400" indent="0">
              <a:buFontTx/>
              <a:buNone/>
              <a:defRPr sz="4000" b="1">
                <a:solidFill>
                  <a:schemeClr val="bg1"/>
                </a:solidFill>
              </a:defRPr>
            </a:lvl3pPr>
            <a:lvl4pPr marL="1371600" indent="0">
              <a:buFontTx/>
              <a:buNone/>
              <a:defRPr sz="4000" b="1">
                <a:solidFill>
                  <a:schemeClr val="bg1"/>
                </a:solidFill>
              </a:defRPr>
            </a:lvl4pPr>
            <a:lvl5pPr marL="1828800" indent="0">
              <a:buFontTx/>
              <a:buNone/>
              <a:defRPr sz="400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738865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5898-8560-F24A-B3AD-D45E1ADBD806}"/>
              </a:ext>
            </a:extLst>
          </p:cNvPr>
          <p:cNvSpPr>
            <a:spLocks noGrp="1"/>
          </p:cNvSpPr>
          <p:nvPr>
            <p:ph type="title"/>
          </p:nvPr>
        </p:nvSpPr>
        <p:spPr>
          <a:xfrm>
            <a:off x="334963" y="0"/>
            <a:ext cx="10380661" cy="1235869"/>
          </a:xfrm>
        </p:spPr>
        <p:txBody>
          <a:bodyPr anchor="ctr"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6EA1C9-3DE6-CC49-99F9-C0A74AFB46F2}"/>
              </a:ext>
            </a:extLst>
          </p:cNvPr>
          <p:cNvSpPr>
            <a:spLocks noGrp="1"/>
          </p:cNvSpPr>
          <p:nvPr>
            <p:ph type="pic" idx="1"/>
          </p:nvPr>
        </p:nvSpPr>
        <p:spPr>
          <a:xfrm>
            <a:off x="5183188" y="1635919"/>
            <a:ext cx="6172200" cy="42251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525D3C-BC95-FD46-8DD7-E8B2ACCD77F4}"/>
              </a:ext>
            </a:extLst>
          </p:cNvPr>
          <p:cNvSpPr>
            <a:spLocks noGrp="1"/>
          </p:cNvSpPr>
          <p:nvPr>
            <p:ph type="body" sz="half" idx="2"/>
          </p:nvPr>
        </p:nvSpPr>
        <p:spPr>
          <a:xfrm>
            <a:off x="839788" y="1635919"/>
            <a:ext cx="3932237" cy="4229100"/>
          </a:xfrm>
        </p:spPr>
        <p:txBody>
          <a:bodyPr wrap="none">
            <a:no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6999FC-2FD3-1B4C-A877-F3CE19B754C4}"/>
              </a:ext>
            </a:extLst>
          </p:cNvPr>
          <p:cNvSpPr>
            <a:spLocks noGrp="1"/>
          </p:cNvSpPr>
          <p:nvPr>
            <p:ph type="dt" sz="half" idx="10"/>
          </p:nvPr>
        </p:nvSpPr>
        <p:spPr>
          <a:xfrm>
            <a:off x="316707" y="6106318"/>
            <a:ext cx="654844" cy="301625"/>
          </a:xfrm>
          <a:prstGeom prst="rect">
            <a:avLst/>
          </a:prstGeom>
        </p:spPr>
        <p:txBody>
          <a:bodyPr/>
          <a:lstStyle/>
          <a:p>
            <a:fld id="{FA4CC2F5-D6DF-7342-B559-21C445460EB7}" type="datetime1">
              <a:rPr lang="en-CA" smtClean="0"/>
              <a:t>2025-05-12</a:t>
            </a:fld>
            <a:endParaRPr lang="en-US"/>
          </a:p>
        </p:txBody>
      </p:sp>
      <p:sp>
        <p:nvSpPr>
          <p:cNvPr id="6" name="Footer Placeholder 5">
            <a:extLst>
              <a:ext uri="{FF2B5EF4-FFF2-40B4-BE49-F238E27FC236}">
                <a16:creationId xmlns:a16="http://schemas.microsoft.com/office/drawing/2014/main" id="{53F1A629-E27C-4E4D-88C9-290235DE1F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1A0CF-DCAE-274B-BD4D-CD1AA803DE59}"/>
              </a:ext>
            </a:extLst>
          </p:cNvPr>
          <p:cNvSpPr>
            <a:spLocks noGrp="1"/>
          </p:cNvSpPr>
          <p:nvPr>
            <p:ph type="sldNum" sz="quarter" idx="12"/>
          </p:nvPr>
        </p:nvSpPr>
        <p:spPr/>
        <p:txBody>
          <a:bodyPr/>
          <a:lstStyle/>
          <a:p>
            <a:fld id="{145FD570-4AEA-FD41-8C63-786E3D93656E}" type="slidenum">
              <a:rPr lang="en-US" smtClean="0"/>
              <a:t>‹#›</a:t>
            </a:fld>
            <a:endParaRPr lang="en-US"/>
          </a:p>
        </p:txBody>
      </p:sp>
    </p:spTree>
    <p:extLst>
      <p:ext uri="{BB962C8B-B14F-4D97-AF65-F5344CB8AC3E}">
        <p14:creationId xmlns:p14="http://schemas.microsoft.com/office/powerpoint/2010/main" val="1483194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AA0D4-795A-6540-8777-756BD0372F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F1F09F-703F-3B45-9292-7447069B405E}"/>
              </a:ext>
            </a:extLst>
          </p:cNvPr>
          <p:cNvSpPr>
            <a:spLocks noGrp="1"/>
          </p:cNvSpPr>
          <p:nvPr>
            <p:ph type="body" orient="vert" idx="1"/>
          </p:nvPr>
        </p:nvSpPr>
        <p:spPr>
          <a:xfrm>
            <a:off x="214312" y="1425574"/>
            <a:ext cx="10708481" cy="4932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3BD41-9C30-754D-A129-08199FF8CC0F}"/>
              </a:ext>
            </a:extLst>
          </p:cNvPr>
          <p:cNvSpPr>
            <a:spLocks noGrp="1"/>
          </p:cNvSpPr>
          <p:nvPr>
            <p:ph type="dt" sz="half" idx="10"/>
          </p:nvPr>
        </p:nvSpPr>
        <p:spPr>
          <a:xfrm>
            <a:off x="316707" y="6106318"/>
            <a:ext cx="654844" cy="301625"/>
          </a:xfrm>
          <a:prstGeom prst="rect">
            <a:avLst/>
          </a:prstGeom>
        </p:spPr>
        <p:txBody>
          <a:bodyPr/>
          <a:lstStyle/>
          <a:p>
            <a:fld id="{8C7D3106-882E-8E4C-B43F-F9AAD37EE10C}" type="datetime1">
              <a:rPr lang="en-CA" smtClean="0"/>
              <a:t>2025-05-12</a:t>
            </a:fld>
            <a:endParaRPr lang="en-US"/>
          </a:p>
        </p:txBody>
      </p:sp>
      <p:sp>
        <p:nvSpPr>
          <p:cNvPr id="5" name="Footer Placeholder 4">
            <a:extLst>
              <a:ext uri="{FF2B5EF4-FFF2-40B4-BE49-F238E27FC236}">
                <a16:creationId xmlns:a16="http://schemas.microsoft.com/office/drawing/2014/main" id="{2E5318B6-3839-8540-AA2F-1E1D3684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FA541-16FB-C14E-A504-48EB32C28128}"/>
              </a:ext>
            </a:extLst>
          </p:cNvPr>
          <p:cNvSpPr>
            <a:spLocks noGrp="1"/>
          </p:cNvSpPr>
          <p:nvPr>
            <p:ph type="sldNum" sz="quarter" idx="12"/>
          </p:nvPr>
        </p:nvSpPr>
        <p:spPr/>
        <p:txBody>
          <a:bodyPr/>
          <a:lstStyle/>
          <a:p>
            <a:fld id="{145FD570-4AEA-FD41-8C63-786E3D93656E}" type="slidenum">
              <a:rPr lang="en-US" smtClean="0"/>
              <a:t>‹#›</a:t>
            </a:fld>
            <a:endParaRPr lang="en-US"/>
          </a:p>
        </p:txBody>
      </p:sp>
    </p:spTree>
    <p:extLst>
      <p:ext uri="{BB962C8B-B14F-4D97-AF65-F5344CB8AC3E}">
        <p14:creationId xmlns:p14="http://schemas.microsoft.com/office/powerpoint/2010/main" val="2075367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2E0A30-1D72-704D-A924-6095BBBA5AAF}"/>
              </a:ext>
            </a:extLst>
          </p:cNvPr>
          <p:cNvSpPr>
            <a:spLocks noGrp="1"/>
          </p:cNvSpPr>
          <p:nvPr>
            <p:ph type="title" orient="vert"/>
          </p:nvPr>
        </p:nvSpPr>
        <p:spPr>
          <a:xfrm>
            <a:off x="8724900" y="1507331"/>
            <a:ext cx="2628900" cy="4669632"/>
          </a:xfrm>
        </p:spPr>
        <p:txBody>
          <a:bodyPr vert="eaVert" wrap="square"/>
          <a:lstStyle/>
          <a:p>
            <a:r>
              <a:rPr lang="en-US"/>
              <a:t>Click to edit Master title style</a:t>
            </a:r>
          </a:p>
        </p:txBody>
      </p:sp>
      <p:sp>
        <p:nvSpPr>
          <p:cNvPr id="3" name="Vertical Text Placeholder 2">
            <a:extLst>
              <a:ext uri="{FF2B5EF4-FFF2-40B4-BE49-F238E27FC236}">
                <a16:creationId xmlns:a16="http://schemas.microsoft.com/office/drawing/2014/main" id="{E6327719-E3E3-2449-9844-9B5A5596D82B}"/>
              </a:ext>
            </a:extLst>
          </p:cNvPr>
          <p:cNvSpPr>
            <a:spLocks noGrp="1"/>
          </p:cNvSpPr>
          <p:nvPr>
            <p:ph type="body" orient="vert" idx="1"/>
          </p:nvPr>
        </p:nvSpPr>
        <p:spPr>
          <a:xfrm>
            <a:off x="838200" y="1514475"/>
            <a:ext cx="7734300" cy="46624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1E1EE-C54D-BF47-82B5-152D2C863FDA}"/>
              </a:ext>
            </a:extLst>
          </p:cNvPr>
          <p:cNvSpPr>
            <a:spLocks noGrp="1"/>
          </p:cNvSpPr>
          <p:nvPr>
            <p:ph type="dt" sz="half" idx="10"/>
          </p:nvPr>
        </p:nvSpPr>
        <p:spPr>
          <a:xfrm>
            <a:off x="316707" y="6106318"/>
            <a:ext cx="654844" cy="301625"/>
          </a:xfrm>
          <a:prstGeom prst="rect">
            <a:avLst/>
          </a:prstGeom>
        </p:spPr>
        <p:txBody>
          <a:bodyPr/>
          <a:lstStyle/>
          <a:p>
            <a:fld id="{35020979-B854-DA46-A900-EFFC3FB495BD}" type="datetime1">
              <a:rPr lang="en-CA" smtClean="0"/>
              <a:t>2025-05-12</a:t>
            </a:fld>
            <a:endParaRPr lang="en-US"/>
          </a:p>
        </p:txBody>
      </p:sp>
      <p:sp>
        <p:nvSpPr>
          <p:cNvPr id="5" name="Footer Placeholder 4">
            <a:extLst>
              <a:ext uri="{FF2B5EF4-FFF2-40B4-BE49-F238E27FC236}">
                <a16:creationId xmlns:a16="http://schemas.microsoft.com/office/drawing/2014/main" id="{325BDD09-B17F-804B-88D6-7B9E2DCB9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7AB068-21B4-F748-A02D-0CABEE26F39B}"/>
              </a:ext>
            </a:extLst>
          </p:cNvPr>
          <p:cNvSpPr>
            <a:spLocks noGrp="1"/>
          </p:cNvSpPr>
          <p:nvPr>
            <p:ph type="sldNum" sz="quarter" idx="12"/>
          </p:nvPr>
        </p:nvSpPr>
        <p:spPr/>
        <p:txBody>
          <a:bodyPr/>
          <a:lstStyle/>
          <a:p>
            <a:fld id="{145FD570-4AEA-FD41-8C63-786E3D93656E}" type="slidenum">
              <a:rPr lang="en-US" smtClean="0"/>
              <a:t>‹#›</a:t>
            </a:fld>
            <a:endParaRPr lang="en-US"/>
          </a:p>
        </p:txBody>
      </p:sp>
    </p:spTree>
    <p:extLst>
      <p:ext uri="{BB962C8B-B14F-4D97-AF65-F5344CB8AC3E}">
        <p14:creationId xmlns:p14="http://schemas.microsoft.com/office/powerpoint/2010/main" val="2353135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age couverture">
    <p:spTree>
      <p:nvGrpSpPr>
        <p:cNvPr id="1" name=""/>
        <p:cNvGrpSpPr/>
        <p:nvPr/>
      </p:nvGrpSpPr>
      <p:grpSpPr>
        <a:xfrm>
          <a:off x="0" y="0"/>
          <a:ext cx="0" cy="0"/>
          <a:chOff x="0" y="0"/>
          <a:chExt cx="0" cy="0"/>
        </a:xfrm>
      </p:grpSpPr>
      <p:cxnSp>
        <p:nvCxnSpPr>
          <p:cNvPr id="3" name="Straight Connector 2"/>
          <p:cNvCxnSpPr/>
          <p:nvPr userDrawn="1"/>
        </p:nvCxnSpPr>
        <p:spPr>
          <a:xfrm>
            <a:off x="454617" y="6284563"/>
            <a:ext cx="113344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305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Avec titre seulement">
    <p:spTree>
      <p:nvGrpSpPr>
        <p:cNvPr id="1" name=""/>
        <p:cNvGrpSpPr/>
        <p:nvPr/>
      </p:nvGrpSpPr>
      <p:grpSpPr>
        <a:xfrm>
          <a:off x="0" y="0"/>
          <a:ext cx="0" cy="0"/>
          <a:chOff x="0" y="0"/>
          <a:chExt cx="0" cy="0"/>
        </a:xfrm>
      </p:grpSpPr>
      <p:sp>
        <p:nvSpPr>
          <p:cNvPr id="3" name="Espace réservé du numéro de diapositive 5"/>
          <p:cNvSpPr txBox="1">
            <a:spLocks/>
          </p:cNvSpPr>
          <p:nvPr userDrawn="1"/>
        </p:nvSpPr>
        <p:spPr>
          <a:xfrm>
            <a:off x="11243733" y="5900456"/>
            <a:ext cx="948267" cy="364879"/>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18961DA-8F38-4CC6-B9E0-44261948F129}" type="slidenum">
              <a:rPr lang="fr-CA" sz="2800" smtClean="0"/>
              <a:pPr algn="ctr"/>
              <a:t>‹#›</a:t>
            </a:fld>
            <a:endParaRPr lang="fr-CA" sz="2800" dirty="0"/>
          </a:p>
        </p:txBody>
      </p:sp>
      <p:sp>
        <p:nvSpPr>
          <p:cNvPr id="4" name="Espace réservé du numéro de diapositive 5"/>
          <p:cNvSpPr txBox="1">
            <a:spLocks/>
          </p:cNvSpPr>
          <p:nvPr userDrawn="1"/>
        </p:nvSpPr>
        <p:spPr>
          <a:xfrm>
            <a:off x="11525955" y="6408457"/>
            <a:ext cx="666044" cy="364879"/>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18961DA-8F38-4CC6-B9E0-44261948F129}" type="slidenum">
              <a:rPr lang="fr-CA" sz="1000" b="0" smtClean="0">
                <a:solidFill>
                  <a:schemeClr val="tx1"/>
                </a:solidFill>
              </a:rPr>
              <a:pPr algn="ctr"/>
              <a:t>‹#›</a:t>
            </a:fld>
            <a:endParaRPr lang="fr-CA" sz="1000" b="0" dirty="0">
              <a:solidFill>
                <a:schemeClr val="tx1"/>
              </a:solidFill>
            </a:endParaRPr>
          </a:p>
        </p:txBody>
      </p:sp>
      <p:cxnSp>
        <p:nvCxnSpPr>
          <p:cNvPr id="6" name="Straight Connector 5"/>
          <p:cNvCxnSpPr/>
          <p:nvPr userDrawn="1"/>
        </p:nvCxnSpPr>
        <p:spPr>
          <a:xfrm>
            <a:off x="11582403" y="6443133"/>
            <a:ext cx="0" cy="254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54617" y="6284563"/>
            <a:ext cx="113344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85DCB90-9FD2-40D0-A1F4-C6C82759101F}"/>
              </a:ext>
            </a:extLst>
          </p:cNvPr>
          <p:cNvSpPr>
            <a:spLocks noGrp="1"/>
          </p:cNvSpPr>
          <p:nvPr>
            <p:ph type="title"/>
          </p:nvPr>
        </p:nvSpPr>
        <p:spPr>
          <a:xfrm>
            <a:off x="454617" y="179883"/>
            <a:ext cx="11334427" cy="921667"/>
          </a:xfrm>
        </p:spPr>
        <p:txBody>
          <a:bodyPr>
            <a:normAutofit/>
          </a:bodyPr>
          <a:lstStyle>
            <a:lvl1pPr>
              <a:defRPr sz="2500" b="1">
                <a:solidFill>
                  <a:schemeClr val="tx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2740129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2A9194-675A-41DA-A10E-5612BB1023C3}"/>
              </a:ext>
            </a:extLst>
          </p:cNvPr>
          <p:cNvSpPr>
            <a:spLocks noGrp="1"/>
          </p:cNvSpPr>
          <p:nvPr>
            <p:ph type="subTitle" idx="1"/>
          </p:nvPr>
        </p:nvSpPr>
        <p:spPr>
          <a:xfrm>
            <a:off x="4278630" y="5177790"/>
            <a:ext cx="7075170" cy="1051560"/>
          </a:xfrm>
        </p:spPr>
        <p:txBody>
          <a:bodyPr/>
          <a:lstStyle>
            <a:lvl1pPr marL="0" indent="0" algn="l">
              <a:buNone/>
              <a:defRPr sz="2000" b="1">
                <a:solidFill>
                  <a:schemeClr val="accent1"/>
                </a:solidFill>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10" name="Slide Number Placeholder 5">
            <a:extLst>
              <a:ext uri="{FF2B5EF4-FFF2-40B4-BE49-F238E27FC236}">
                <a16:creationId xmlns:a16="http://schemas.microsoft.com/office/drawing/2014/main" id="{A62DAEE1-BC35-44D7-B6D2-A31991F40E5F}"/>
              </a:ext>
            </a:extLst>
          </p:cNvPr>
          <p:cNvSpPr>
            <a:spLocks noGrp="1"/>
          </p:cNvSpPr>
          <p:nvPr>
            <p:ph type="sldNum" sz="quarter" idx="4"/>
          </p:nvPr>
        </p:nvSpPr>
        <p:spPr>
          <a:xfrm>
            <a:off x="0" y="6530808"/>
            <a:ext cx="841375" cy="327192"/>
          </a:xfrm>
          <a:prstGeom prst="rect">
            <a:avLst/>
          </a:prstGeom>
        </p:spPr>
        <p:txBody>
          <a:bodyPr vert="horz" lIns="0" tIns="0" rIns="0" bIns="0" rtlCol="0" anchor="ctr">
            <a:noAutofit/>
          </a:bodyPr>
          <a:lstStyle>
            <a:lvl1pPr algn="ctr">
              <a:lnSpc>
                <a:spcPct val="90000"/>
              </a:lnSpc>
              <a:defRPr sz="1100">
                <a:solidFill>
                  <a:schemeClr val="accent1"/>
                </a:solidFill>
              </a:defRPr>
            </a:lvl1pPr>
          </a:lstStyle>
          <a:p>
            <a:fld id="{DF249626-70A2-470D-9A3E-852610E10BB8}" type="slidenum">
              <a:rPr lang="en-CA" smtClean="0"/>
              <a:pPr/>
              <a:t>‹#›</a:t>
            </a:fld>
            <a:endParaRPr lang="en-CA" dirty="0"/>
          </a:p>
        </p:txBody>
      </p:sp>
    </p:spTree>
    <p:extLst>
      <p:ext uri="{BB962C8B-B14F-4D97-AF65-F5344CB8AC3E}">
        <p14:creationId xmlns:p14="http://schemas.microsoft.com/office/powerpoint/2010/main" val="522144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E0F2E-FB23-4468-B803-330D9ADFCD90}"/>
              </a:ext>
            </a:extLst>
          </p:cNvPr>
          <p:cNvSpPr>
            <a:spLocks noGrp="1"/>
          </p:cNvSpPr>
          <p:nvPr>
            <p:ph type="title"/>
          </p:nvPr>
        </p:nvSpPr>
        <p:spPr/>
        <p:txBody>
          <a:body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73C7ECFA-5BDC-4B5F-BA50-A744B9AB9BF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Slide Number Placeholder 5">
            <a:extLst>
              <a:ext uri="{FF2B5EF4-FFF2-40B4-BE49-F238E27FC236}">
                <a16:creationId xmlns:a16="http://schemas.microsoft.com/office/drawing/2014/main" id="{27054B63-F360-4323-901A-F75056F8A476}"/>
              </a:ext>
            </a:extLst>
          </p:cNvPr>
          <p:cNvSpPr>
            <a:spLocks noGrp="1"/>
          </p:cNvSpPr>
          <p:nvPr>
            <p:ph type="sldNum" sz="quarter" idx="12"/>
          </p:nvPr>
        </p:nvSpPr>
        <p:spPr/>
        <p:txBody>
          <a:bodyPr/>
          <a:lstStyle/>
          <a:p>
            <a:fld id="{DF249626-70A2-470D-9A3E-852610E10BB8}" type="slidenum">
              <a:rPr lang="en-CA" smtClean="0"/>
              <a:t>‹#›</a:t>
            </a:fld>
            <a:endParaRPr lang="en-CA"/>
          </a:p>
        </p:txBody>
      </p:sp>
    </p:spTree>
    <p:extLst>
      <p:ext uri="{BB962C8B-B14F-4D97-AF65-F5344CB8AC3E}">
        <p14:creationId xmlns:p14="http://schemas.microsoft.com/office/powerpoint/2010/main" val="3276311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A73B4-B1CE-419D-964B-5DA00666F7EB}"/>
              </a:ext>
            </a:extLst>
          </p:cNvPr>
          <p:cNvSpPr>
            <a:spLocks noGrp="1"/>
          </p:cNvSpPr>
          <p:nvPr>
            <p:ph type="title"/>
          </p:nvPr>
        </p:nvSpPr>
        <p:spPr>
          <a:xfrm>
            <a:off x="4280746" y="702311"/>
            <a:ext cx="7066703" cy="3312160"/>
          </a:xfrm>
        </p:spPr>
        <p:txBody>
          <a:bodyPr anchor="b"/>
          <a:lstStyle>
            <a:lvl1pPr>
              <a:defRPr sz="4400"/>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05FC16BE-8D81-4DB6-9F05-AAA904163101}"/>
              </a:ext>
            </a:extLst>
          </p:cNvPr>
          <p:cNvSpPr>
            <a:spLocks noGrp="1"/>
          </p:cNvSpPr>
          <p:nvPr>
            <p:ph type="body" idx="1"/>
          </p:nvPr>
        </p:nvSpPr>
        <p:spPr>
          <a:xfrm>
            <a:off x="4280746" y="4233333"/>
            <a:ext cx="7066703" cy="1774614"/>
          </a:xfrm>
        </p:spPr>
        <p:txBody>
          <a:bodyPr/>
          <a:lstStyle>
            <a:lvl1pPr marL="0" indent="0">
              <a:buNone/>
              <a:defRPr sz="2300" b="1">
                <a:solidFill>
                  <a:schemeClr val="tx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BF6D9E82-C340-42DE-AE20-6705F7ABA389}"/>
              </a:ext>
            </a:extLst>
          </p:cNvPr>
          <p:cNvSpPr>
            <a:spLocks noGrp="1"/>
          </p:cNvSpPr>
          <p:nvPr>
            <p:ph type="sldNum" sz="quarter" idx="12"/>
          </p:nvPr>
        </p:nvSpPr>
        <p:spPr/>
        <p:txBody>
          <a:bodyPr/>
          <a:lstStyle/>
          <a:p>
            <a:fld id="{DF249626-70A2-470D-9A3E-852610E10BB8}" type="slidenum">
              <a:rPr lang="en-CA" smtClean="0"/>
              <a:t>‹#›</a:t>
            </a:fld>
            <a:endParaRPr lang="en-CA"/>
          </a:p>
        </p:txBody>
      </p:sp>
      <p:pic>
        <p:nvPicPr>
          <p:cNvPr id="7" name="Picture 6">
            <a:extLst>
              <a:ext uri="{FF2B5EF4-FFF2-40B4-BE49-F238E27FC236}">
                <a16:creationId xmlns:a16="http://schemas.microsoft.com/office/drawing/2014/main" id="{D054FD4B-D2D2-B1DE-B044-76158CFE4B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261471" y="318812"/>
            <a:ext cx="5015659" cy="945788"/>
          </a:xfrm>
          <a:prstGeom prst="rect">
            <a:avLst/>
          </a:prstGeom>
        </p:spPr>
      </p:pic>
    </p:spTree>
    <p:extLst>
      <p:ext uri="{BB962C8B-B14F-4D97-AF65-F5344CB8AC3E}">
        <p14:creationId xmlns:p14="http://schemas.microsoft.com/office/powerpoint/2010/main" val="728660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1F95-F490-164E-BC61-EFDA643BCBCE}"/>
              </a:ext>
            </a:extLst>
          </p:cNvPr>
          <p:cNvSpPr>
            <a:spLocks noGrp="1"/>
          </p:cNvSpPr>
          <p:nvPr>
            <p:ph type="title"/>
          </p:nvPr>
        </p:nvSpPr>
        <p:spPr>
          <a:xfrm>
            <a:off x="334963" y="0"/>
            <a:ext cx="10644187" cy="1235868"/>
          </a:xfrm>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1390C61E-7AE7-AD43-83BE-D04C90AE8C07}"/>
              </a:ext>
            </a:extLst>
          </p:cNvPr>
          <p:cNvSpPr>
            <a:spLocks noGrp="1"/>
          </p:cNvSpPr>
          <p:nvPr>
            <p:ph idx="1"/>
          </p:nvPr>
        </p:nvSpPr>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DAA479-3AAC-1E4E-9712-1956F84C0B83}"/>
              </a:ext>
            </a:extLst>
          </p:cNvPr>
          <p:cNvSpPr>
            <a:spLocks noGrp="1"/>
          </p:cNvSpPr>
          <p:nvPr>
            <p:ph type="dt" sz="half" idx="10"/>
          </p:nvPr>
        </p:nvSpPr>
        <p:spPr>
          <a:xfrm>
            <a:off x="316707" y="6106318"/>
            <a:ext cx="654844" cy="301625"/>
          </a:xfrm>
          <a:prstGeom prst="rect">
            <a:avLst/>
          </a:prstGeom>
        </p:spPr>
        <p:txBody>
          <a:bodyPr/>
          <a:lstStyle/>
          <a:p>
            <a:fld id="{39838336-DB2F-E443-BEB6-D3D8833BD5C0}" type="datetime1">
              <a:rPr lang="en-CA" smtClean="0"/>
              <a:t>2025-05-12</a:t>
            </a:fld>
            <a:endParaRPr lang="en-US"/>
          </a:p>
        </p:txBody>
      </p:sp>
      <p:sp>
        <p:nvSpPr>
          <p:cNvPr id="5" name="Footer Placeholder 4">
            <a:extLst>
              <a:ext uri="{FF2B5EF4-FFF2-40B4-BE49-F238E27FC236}">
                <a16:creationId xmlns:a16="http://schemas.microsoft.com/office/drawing/2014/main" id="{8F060B78-E0DF-624A-BBAC-C8DA01D59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88928-33CB-E84F-A588-BC88CF0C1BA8}"/>
              </a:ext>
            </a:extLst>
          </p:cNvPr>
          <p:cNvSpPr>
            <a:spLocks noGrp="1"/>
          </p:cNvSpPr>
          <p:nvPr>
            <p:ph type="sldNum" sz="quarter" idx="12"/>
          </p:nvPr>
        </p:nvSpPr>
        <p:spPr/>
        <p:txBody>
          <a:bodyPr/>
          <a:lstStyle/>
          <a:p>
            <a:fld id="{145FD570-4AEA-FD41-8C63-786E3D93656E}" type="slidenum">
              <a:rPr lang="en-US" smtClean="0"/>
              <a:t>‹#›</a:t>
            </a:fld>
            <a:endParaRPr lang="en-US"/>
          </a:p>
        </p:txBody>
      </p:sp>
    </p:spTree>
    <p:extLst>
      <p:ext uri="{BB962C8B-B14F-4D97-AF65-F5344CB8AC3E}">
        <p14:creationId xmlns:p14="http://schemas.microsoft.com/office/powerpoint/2010/main" val="164408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BFA28-B9AA-4738-BEDA-5413BA471A8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96028BF-21EE-4CF9-820A-AED06D2F5B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A8FB775-F1E4-4E92-932D-E3535DDC40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B1A963E8-1FD6-4CD4-9A92-B317F599F26B}"/>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6" name="Footer Placeholder 5">
            <a:extLst>
              <a:ext uri="{FF2B5EF4-FFF2-40B4-BE49-F238E27FC236}">
                <a16:creationId xmlns:a16="http://schemas.microsoft.com/office/drawing/2014/main" id="{E2D9CCBD-09BD-41DC-A138-2D49F7592263}"/>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C78DE933-E572-49D7-8E7B-BFA11772DD02}"/>
              </a:ext>
            </a:extLst>
          </p:cNvPr>
          <p:cNvSpPr>
            <a:spLocks noGrp="1"/>
          </p:cNvSpPr>
          <p:nvPr>
            <p:ph type="sldNum" sz="quarter" idx="12"/>
          </p:nvPr>
        </p:nvSpPr>
        <p:spPr/>
        <p:txBody>
          <a:bodyPr/>
          <a:lstStyle/>
          <a:p>
            <a:fld id="{DF249626-70A2-470D-9A3E-852610E10BB8}" type="slidenum">
              <a:rPr lang="en-CA" smtClean="0"/>
              <a:t>‹#›</a:t>
            </a:fld>
            <a:endParaRPr lang="en-CA"/>
          </a:p>
        </p:txBody>
      </p:sp>
    </p:spTree>
    <p:extLst>
      <p:ext uri="{BB962C8B-B14F-4D97-AF65-F5344CB8AC3E}">
        <p14:creationId xmlns:p14="http://schemas.microsoft.com/office/powerpoint/2010/main" val="2560441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F351-8386-47EE-8282-640E8CC53A57}"/>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23C910D-2879-4665-BAC0-A773AD171A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570211-818A-4196-AEA8-53D61C96A0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9EDF225-2CD4-4948-AD02-079C237623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DD1C03-C5AA-409D-8F9C-3C359F05AF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774F508-6D19-4049-9C91-D12D5AE19B64}"/>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8" name="Footer Placeholder 7">
            <a:extLst>
              <a:ext uri="{FF2B5EF4-FFF2-40B4-BE49-F238E27FC236}">
                <a16:creationId xmlns:a16="http://schemas.microsoft.com/office/drawing/2014/main" id="{53447445-01E9-4185-AB80-5C747939F252}"/>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9C5A298F-9BDA-47B5-AD31-A42BF11362EC}"/>
              </a:ext>
            </a:extLst>
          </p:cNvPr>
          <p:cNvSpPr>
            <a:spLocks noGrp="1"/>
          </p:cNvSpPr>
          <p:nvPr>
            <p:ph type="sldNum" sz="quarter" idx="12"/>
          </p:nvPr>
        </p:nvSpPr>
        <p:spPr/>
        <p:txBody>
          <a:bodyPr/>
          <a:lstStyle/>
          <a:p>
            <a:fld id="{DF249626-70A2-470D-9A3E-852610E10BB8}" type="slidenum">
              <a:rPr lang="en-CA" smtClean="0"/>
              <a:t>‹#›</a:t>
            </a:fld>
            <a:endParaRPr lang="en-CA"/>
          </a:p>
        </p:txBody>
      </p:sp>
    </p:spTree>
    <p:extLst>
      <p:ext uri="{BB962C8B-B14F-4D97-AF65-F5344CB8AC3E}">
        <p14:creationId xmlns:p14="http://schemas.microsoft.com/office/powerpoint/2010/main" val="47922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4660A-3952-4EF5-8FBB-F2E9DCD9766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037D7E9-9A88-4F82-B423-9DACE4C52D28}"/>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4" name="Footer Placeholder 3">
            <a:extLst>
              <a:ext uri="{FF2B5EF4-FFF2-40B4-BE49-F238E27FC236}">
                <a16:creationId xmlns:a16="http://schemas.microsoft.com/office/drawing/2014/main" id="{D7419C2F-AE5C-4380-B165-0A1ACB0BEF0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B5F41495-7DA5-424C-BAF0-18845AF9DBED}"/>
              </a:ext>
            </a:extLst>
          </p:cNvPr>
          <p:cNvSpPr>
            <a:spLocks noGrp="1"/>
          </p:cNvSpPr>
          <p:nvPr>
            <p:ph type="sldNum" sz="quarter" idx="12"/>
          </p:nvPr>
        </p:nvSpPr>
        <p:spPr/>
        <p:txBody>
          <a:bodyPr/>
          <a:lstStyle/>
          <a:p>
            <a:fld id="{DF249626-70A2-470D-9A3E-852610E10BB8}" type="slidenum">
              <a:rPr lang="en-CA" smtClean="0"/>
              <a:t>‹#›</a:t>
            </a:fld>
            <a:endParaRPr lang="en-CA"/>
          </a:p>
        </p:txBody>
      </p:sp>
    </p:spTree>
    <p:extLst>
      <p:ext uri="{BB962C8B-B14F-4D97-AF65-F5344CB8AC3E}">
        <p14:creationId xmlns:p14="http://schemas.microsoft.com/office/powerpoint/2010/main" val="2149877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F7F6C5-8D99-44F2-B9A7-49A97EC982DA}"/>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3" name="Footer Placeholder 2">
            <a:extLst>
              <a:ext uri="{FF2B5EF4-FFF2-40B4-BE49-F238E27FC236}">
                <a16:creationId xmlns:a16="http://schemas.microsoft.com/office/drawing/2014/main" id="{7830406C-044C-4E4E-8D02-3754833CCF64}"/>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CD55764D-A41C-401B-9569-18F31C5AAF19}"/>
              </a:ext>
            </a:extLst>
          </p:cNvPr>
          <p:cNvSpPr>
            <a:spLocks noGrp="1"/>
          </p:cNvSpPr>
          <p:nvPr>
            <p:ph type="sldNum" sz="quarter" idx="12"/>
          </p:nvPr>
        </p:nvSpPr>
        <p:spPr/>
        <p:txBody>
          <a:bodyPr/>
          <a:lstStyle/>
          <a:p>
            <a:fld id="{DF249626-70A2-470D-9A3E-852610E10BB8}" type="slidenum">
              <a:rPr lang="en-CA" smtClean="0"/>
              <a:t>‹#›</a:t>
            </a:fld>
            <a:endParaRPr lang="en-CA"/>
          </a:p>
        </p:txBody>
      </p:sp>
    </p:spTree>
    <p:extLst>
      <p:ext uri="{BB962C8B-B14F-4D97-AF65-F5344CB8AC3E}">
        <p14:creationId xmlns:p14="http://schemas.microsoft.com/office/powerpoint/2010/main" val="3927544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F7CE4-F493-44DE-8983-3667428C1F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8F5CD7E-F0C7-4ECB-938D-DB59264684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196AA4D-1192-4458-AD24-90DBC4EC9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1F9BB1-CD6E-4131-98FD-07592CCC4A27}"/>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6" name="Footer Placeholder 5">
            <a:extLst>
              <a:ext uri="{FF2B5EF4-FFF2-40B4-BE49-F238E27FC236}">
                <a16:creationId xmlns:a16="http://schemas.microsoft.com/office/drawing/2014/main" id="{AFDCEAB7-6EEE-4C78-BA9E-3A71ECA5CDD6}"/>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19B12EA9-AF28-4EBD-B13C-48094DA1350C}"/>
              </a:ext>
            </a:extLst>
          </p:cNvPr>
          <p:cNvSpPr>
            <a:spLocks noGrp="1"/>
          </p:cNvSpPr>
          <p:nvPr>
            <p:ph type="sldNum" sz="quarter" idx="12"/>
          </p:nvPr>
        </p:nvSpPr>
        <p:spPr/>
        <p:txBody>
          <a:bodyPr/>
          <a:lstStyle/>
          <a:p>
            <a:fld id="{DF249626-70A2-470D-9A3E-852610E10BB8}" type="slidenum">
              <a:rPr lang="en-CA" smtClean="0"/>
              <a:t>‹#›</a:t>
            </a:fld>
            <a:endParaRPr lang="en-CA"/>
          </a:p>
        </p:txBody>
      </p:sp>
    </p:spTree>
    <p:extLst>
      <p:ext uri="{BB962C8B-B14F-4D97-AF65-F5344CB8AC3E}">
        <p14:creationId xmlns:p14="http://schemas.microsoft.com/office/powerpoint/2010/main" val="1508883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AF19F-564D-4B98-8DDB-9D64A6B9CF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042B2FF-D6AF-4328-8DDB-901CE0D5C0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2D30DF81-041E-412F-90B3-41550AC04D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7FC87-F3DE-4A39-BADB-01209F6CC592}"/>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6" name="Footer Placeholder 5">
            <a:extLst>
              <a:ext uri="{FF2B5EF4-FFF2-40B4-BE49-F238E27FC236}">
                <a16:creationId xmlns:a16="http://schemas.microsoft.com/office/drawing/2014/main" id="{E3E08E15-042A-4E6F-934F-5930BDBACFFF}"/>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5AD7A49-D88E-485C-B213-63A2D197C5F7}"/>
              </a:ext>
            </a:extLst>
          </p:cNvPr>
          <p:cNvSpPr>
            <a:spLocks noGrp="1"/>
          </p:cNvSpPr>
          <p:nvPr>
            <p:ph type="sldNum" sz="quarter" idx="12"/>
          </p:nvPr>
        </p:nvSpPr>
        <p:spPr/>
        <p:txBody>
          <a:bodyPr/>
          <a:lstStyle/>
          <a:p>
            <a:fld id="{DF249626-70A2-470D-9A3E-852610E10BB8}" type="slidenum">
              <a:rPr lang="en-CA" smtClean="0"/>
              <a:t>‹#›</a:t>
            </a:fld>
            <a:endParaRPr lang="en-CA"/>
          </a:p>
        </p:txBody>
      </p:sp>
    </p:spTree>
    <p:extLst>
      <p:ext uri="{BB962C8B-B14F-4D97-AF65-F5344CB8AC3E}">
        <p14:creationId xmlns:p14="http://schemas.microsoft.com/office/powerpoint/2010/main" val="1272066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385C-3CC2-4D8E-83CE-C7A9FFBA359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BE6A3D1-B536-4804-8066-7403C76C72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D3E03DF-6F8F-4161-9B6F-3E08F1D18BB2}"/>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5" name="Footer Placeholder 4">
            <a:extLst>
              <a:ext uri="{FF2B5EF4-FFF2-40B4-BE49-F238E27FC236}">
                <a16:creationId xmlns:a16="http://schemas.microsoft.com/office/drawing/2014/main" id="{648E1669-D29E-4670-9EE7-AF4C7FA0F1E1}"/>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479A44C0-AA99-4761-A7AD-89B87A9F731D}"/>
              </a:ext>
            </a:extLst>
          </p:cNvPr>
          <p:cNvSpPr>
            <a:spLocks noGrp="1"/>
          </p:cNvSpPr>
          <p:nvPr>
            <p:ph type="sldNum" sz="quarter" idx="12"/>
          </p:nvPr>
        </p:nvSpPr>
        <p:spPr/>
        <p:txBody>
          <a:bodyPr/>
          <a:lstStyle/>
          <a:p>
            <a:fld id="{DF249626-70A2-470D-9A3E-852610E10BB8}" type="slidenum">
              <a:rPr lang="en-CA" smtClean="0"/>
              <a:t>‹#›</a:t>
            </a:fld>
            <a:endParaRPr lang="en-CA"/>
          </a:p>
        </p:txBody>
      </p:sp>
    </p:spTree>
    <p:extLst>
      <p:ext uri="{BB962C8B-B14F-4D97-AF65-F5344CB8AC3E}">
        <p14:creationId xmlns:p14="http://schemas.microsoft.com/office/powerpoint/2010/main" val="23605662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11F718-CCF0-42FF-A2E8-76F40111D9B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17EBC13-1DBC-4D56-A5F3-FD1DD998AE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F1CC35A-D6D2-4939-B941-3A6422F73473}"/>
              </a:ext>
            </a:extLst>
          </p:cNvPr>
          <p:cNvSpPr>
            <a:spLocks noGrp="1"/>
          </p:cNvSpPr>
          <p:nvPr>
            <p:ph type="dt" sz="half" idx="10"/>
          </p:nvPr>
        </p:nvSpPr>
        <p:spPr>
          <a:xfrm>
            <a:off x="838200" y="6356350"/>
            <a:ext cx="2743200" cy="365125"/>
          </a:xfrm>
          <a:prstGeom prst="rect">
            <a:avLst/>
          </a:prstGeom>
        </p:spPr>
        <p:txBody>
          <a:bodyPr/>
          <a:lstStyle/>
          <a:p>
            <a:endParaRPr lang="en-CA"/>
          </a:p>
        </p:txBody>
      </p:sp>
      <p:sp>
        <p:nvSpPr>
          <p:cNvPr id="5" name="Footer Placeholder 4">
            <a:extLst>
              <a:ext uri="{FF2B5EF4-FFF2-40B4-BE49-F238E27FC236}">
                <a16:creationId xmlns:a16="http://schemas.microsoft.com/office/drawing/2014/main" id="{A4D5C309-C3E8-435A-A20D-C1E3304C94E7}"/>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F03D191D-2639-43E4-8883-FB4E73B66B7B}"/>
              </a:ext>
            </a:extLst>
          </p:cNvPr>
          <p:cNvSpPr>
            <a:spLocks noGrp="1"/>
          </p:cNvSpPr>
          <p:nvPr>
            <p:ph type="sldNum" sz="quarter" idx="12"/>
          </p:nvPr>
        </p:nvSpPr>
        <p:spPr/>
        <p:txBody>
          <a:bodyPr/>
          <a:lstStyle/>
          <a:p>
            <a:fld id="{DF249626-70A2-470D-9A3E-852610E10BB8}" type="slidenum">
              <a:rPr lang="en-CA" smtClean="0"/>
              <a:t>‹#›</a:t>
            </a:fld>
            <a:endParaRPr lang="en-CA"/>
          </a:p>
        </p:txBody>
      </p:sp>
    </p:spTree>
    <p:extLst>
      <p:ext uri="{BB962C8B-B14F-4D97-AF65-F5344CB8AC3E}">
        <p14:creationId xmlns:p14="http://schemas.microsoft.com/office/powerpoint/2010/main" val="3503703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8" y="3956281"/>
            <a:ext cx="6831673"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752859" y="6453386"/>
            <a:ext cx="1607944" cy="404614"/>
          </a:xfrm>
        </p:spPr>
        <p:txBody>
          <a:bodyPr/>
          <a:lstStyle>
            <a:lvl1pPr>
              <a:defRPr baseline="0">
                <a:solidFill>
                  <a:schemeClr val="tx2"/>
                </a:solidFill>
              </a:defRPr>
            </a:lvl1pPr>
          </a:lstStyle>
          <a:p>
            <a:fld id="{A64A77D9-A91C-4E2C-AB11-2E228C676AA9}" type="datetimeFigureOut">
              <a:rPr lang="en-CA" smtClean="0"/>
              <a:t>2025-05-12</a:t>
            </a:fld>
            <a:endParaRPr lang="en-CA"/>
          </a:p>
        </p:txBody>
      </p:sp>
      <p:sp>
        <p:nvSpPr>
          <p:cNvPr id="5" name="Footer Placeholder 4"/>
          <p:cNvSpPr>
            <a:spLocks noGrp="1"/>
          </p:cNvSpPr>
          <p:nvPr>
            <p:ph type="ftr" sz="quarter" idx="11"/>
          </p:nvPr>
        </p:nvSpPr>
        <p:spPr>
          <a:xfrm>
            <a:off x="2584056" y="6453386"/>
            <a:ext cx="7023377" cy="404614"/>
          </a:xfrm>
        </p:spPr>
        <p:txBody>
          <a:bodyPr/>
          <a:lstStyle>
            <a:lvl1pPr algn="ctr">
              <a:defRPr baseline="0">
                <a:solidFill>
                  <a:schemeClr val="tx2"/>
                </a:solidFill>
              </a:defRPr>
            </a:lvl1pPr>
          </a:lstStyle>
          <a:p>
            <a:endParaRPr lang="en-CA"/>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A7726DD0-C67B-4C8C-BCC2-126924C7832A}" type="slidenum">
              <a:rPr lang="en-CA" smtClean="0"/>
              <a:t>‹#›</a:t>
            </a:fld>
            <a:endParaRPr lang="en-CA"/>
          </a:p>
        </p:txBody>
      </p:sp>
      <p:grpSp>
        <p:nvGrpSpPr>
          <p:cNvPr id="8" name="Group 7"/>
          <p:cNvGrpSpPr/>
          <p:nvPr/>
        </p:nvGrpSpPr>
        <p:grpSpPr>
          <a:xfrm>
            <a:off x="752858" y="744470"/>
            <a:ext cx="1067411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76420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EAF903A9-8C38-AC4D-BFA5-1270AA620308}"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578935-74B1-1944-A7D8-DB7F3C98ED95}" type="slidenum">
              <a:rPr lang="en-US" smtClean="0"/>
              <a:t>‹#›</a:t>
            </a:fld>
            <a:endParaRPr lang="en-US" dirty="0"/>
          </a:p>
        </p:txBody>
      </p:sp>
    </p:spTree>
    <p:extLst>
      <p:ext uri="{BB962C8B-B14F-4D97-AF65-F5344CB8AC3E}">
        <p14:creationId xmlns:p14="http://schemas.microsoft.com/office/powerpoint/2010/main" val="4025447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of Module Content">
    <p:spTree>
      <p:nvGrpSpPr>
        <p:cNvPr id="1" name=""/>
        <p:cNvGrpSpPr/>
        <p:nvPr/>
      </p:nvGrpSpPr>
      <p:grpSpPr>
        <a:xfrm>
          <a:off x="0" y="0"/>
          <a:ext cx="0" cy="0"/>
          <a:chOff x="0" y="0"/>
          <a:chExt cx="0" cy="0"/>
        </a:xfrm>
      </p:grpSpPr>
      <p:sp>
        <p:nvSpPr>
          <p:cNvPr id="43" name="Rectangle: Diagonal Corners Rounded 2">
            <a:extLst>
              <a:ext uri="{FF2B5EF4-FFF2-40B4-BE49-F238E27FC236}">
                <a16:creationId xmlns:a16="http://schemas.microsoft.com/office/drawing/2014/main" id="{54FC53D2-D150-A443-9D9A-AEB7B8043F37}"/>
              </a:ext>
            </a:extLst>
          </p:cNvPr>
          <p:cNvSpPr/>
          <p:nvPr userDrawn="1"/>
        </p:nvSpPr>
        <p:spPr>
          <a:xfrm>
            <a:off x="4622581" y="3269455"/>
            <a:ext cx="3112910" cy="2918345"/>
          </a:xfrm>
          <a:prstGeom prst="round2Diag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16000" rIns="252000" bIns="216000" rtlCol="0" anchor="ctr"/>
          <a:lstStyle/>
          <a:p>
            <a:pPr algn="l"/>
            <a:endParaRPr lang="en-US" sz="2000" b="0" i="0">
              <a:solidFill>
                <a:schemeClr val="bg1"/>
              </a:solidFill>
              <a:effectLst/>
              <a:latin typeface="Arial" panose="020B0604020202020204" pitchFamily="34" charset="0"/>
              <a:cs typeface="Arial" panose="020B0604020202020204" pitchFamily="34" charset="0"/>
            </a:endParaRPr>
          </a:p>
        </p:txBody>
      </p:sp>
      <p:sp>
        <p:nvSpPr>
          <p:cNvPr id="44" name="Rectangle: Diagonal Corners Rounded 2">
            <a:extLst>
              <a:ext uri="{FF2B5EF4-FFF2-40B4-BE49-F238E27FC236}">
                <a16:creationId xmlns:a16="http://schemas.microsoft.com/office/drawing/2014/main" id="{BFB71068-2770-E448-ACC6-3D0890689073}"/>
              </a:ext>
            </a:extLst>
          </p:cNvPr>
          <p:cNvSpPr/>
          <p:nvPr userDrawn="1"/>
        </p:nvSpPr>
        <p:spPr>
          <a:xfrm>
            <a:off x="8014672" y="3269455"/>
            <a:ext cx="3112910" cy="2918345"/>
          </a:xfrm>
          <a:prstGeom prst="round2Diag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16000" rIns="252000" bIns="216000" rtlCol="0" anchor="ctr"/>
          <a:lstStyle/>
          <a:p>
            <a:pPr algn="l"/>
            <a:endParaRPr lang="en-US" sz="2000" b="0" i="0">
              <a:solidFill>
                <a:schemeClr val="bg1"/>
              </a:solidFill>
              <a:effectLst/>
              <a:latin typeface="Arial" panose="020B0604020202020204" pitchFamily="34" charset="0"/>
              <a:cs typeface="Arial" panose="020B0604020202020204" pitchFamily="34" charset="0"/>
            </a:endParaRPr>
          </a:p>
        </p:txBody>
      </p:sp>
      <p:sp>
        <p:nvSpPr>
          <p:cNvPr id="42" name="Round Diagonal Corner Rectangle 41">
            <a:extLst>
              <a:ext uri="{FF2B5EF4-FFF2-40B4-BE49-F238E27FC236}">
                <a16:creationId xmlns:a16="http://schemas.microsoft.com/office/drawing/2014/main" id="{8799A517-B9AA-2346-BB11-D0DCCE30EF9D}"/>
              </a:ext>
            </a:extLst>
          </p:cNvPr>
          <p:cNvSpPr/>
          <p:nvPr userDrawn="1"/>
        </p:nvSpPr>
        <p:spPr>
          <a:xfrm>
            <a:off x="1264444" y="3269455"/>
            <a:ext cx="3078956" cy="2878931"/>
          </a:xfrm>
          <a:prstGeom prst="round2Diag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859815-D22A-BB46-A1B0-144F7A75C7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3AA8C1-80A1-9F43-AD2A-FAA6E3F17DD9}"/>
              </a:ext>
            </a:extLst>
          </p:cNvPr>
          <p:cNvSpPr>
            <a:spLocks noGrp="1"/>
          </p:cNvSpPr>
          <p:nvPr>
            <p:ph type="dt" sz="half" idx="10"/>
          </p:nvPr>
        </p:nvSpPr>
        <p:spPr/>
        <p:txBody>
          <a:bodyPr/>
          <a:lstStyle/>
          <a:p>
            <a:fld id="{741D4C4B-EE42-F146-B22B-6E6A9DF41F5E}" type="datetime1">
              <a:rPr lang="en-CA" smtClean="0"/>
              <a:t>2025-05-12</a:t>
            </a:fld>
            <a:endParaRPr lang="en-US"/>
          </a:p>
        </p:txBody>
      </p:sp>
      <p:sp>
        <p:nvSpPr>
          <p:cNvPr id="4" name="Footer Placeholder 3">
            <a:extLst>
              <a:ext uri="{FF2B5EF4-FFF2-40B4-BE49-F238E27FC236}">
                <a16:creationId xmlns:a16="http://schemas.microsoft.com/office/drawing/2014/main" id="{4FCD4341-205C-B243-99C1-CB39859AE4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1490B9-C3DC-6144-9682-2D7EDBF6DD91}"/>
              </a:ext>
            </a:extLst>
          </p:cNvPr>
          <p:cNvSpPr>
            <a:spLocks noGrp="1"/>
          </p:cNvSpPr>
          <p:nvPr>
            <p:ph type="sldNum" sz="quarter" idx="12"/>
          </p:nvPr>
        </p:nvSpPr>
        <p:spPr/>
        <p:txBody>
          <a:bodyPr/>
          <a:lstStyle/>
          <a:p>
            <a:fld id="{145FD570-4AEA-FD41-8C63-786E3D93656E}" type="slidenum">
              <a:rPr lang="en-US" smtClean="0"/>
              <a:pPr/>
              <a:t>‹#›</a:t>
            </a:fld>
            <a:endParaRPr lang="en-US"/>
          </a:p>
        </p:txBody>
      </p:sp>
      <p:grpSp>
        <p:nvGrpSpPr>
          <p:cNvPr id="9" name="Group 8">
            <a:extLst>
              <a:ext uri="{FF2B5EF4-FFF2-40B4-BE49-F238E27FC236}">
                <a16:creationId xmlns:a16="http://schemas.microsoft.com/office/drawing/2014/main" id="{02258F1B-153F-0B47-A0A9-368A1B1F2685}"/>
              </a:ext>
            </a:extLst>
          </p:cNvPr>
          <p:cNvGrpSpPr/>
          <p:nvPr/>
        </p:nvGrpSpPr>
        <p:grpSpPr>
          <a:xfrm>
            <a:off x="2044419" y="2338045"/>
            <a:ext cx="1479192" cy="1479192"/>
            <a:chOff x="701544" y="1476239"/>
            <a:chExt cx="1479192" cy="1479192"/>
          </a:xfrm>
        </p:grpSpPr>
        <p:sp>
          <p:nvSpPr>
            <p:cNvPr id="10" name="Oval 9">
              <a:extLst>
                <a:ext uri="{FF2B5EF4-FFF2-40B4-BE49-F238E27FC236}">
                  <a16:creationId xmlns:a16="http://schemas.microsoft.com/office/drawing/2014/main" id="{5FE03062-DF98-9047-A43A-FD58B255FED7}"/>
                </a:ext>
              </a:extLst>
            </p:cNvPr>
            <p:cNvSpPr/>
            <p:nvPr/>
          </p:nvSpPr>
          <p:spPr>
            <a:xfrm>
              <a:off x="701544" y="1476239"/>
              <a:ext cx="1479192" cy="1479192"/>
            </a:xfrm>
            <a:prstGeom prst="ellipse">
              <a:avLst/>
            </a:prstGeom>
            <a:solidFill>
              <a:srgbClr val="595959"/>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E926F96-D6B9-2C46-A983-53CD4C2662E1}"/>
                </a:ext>
              </a:extLst>
            </p:cNvPr>
            <p:cNvSpPr txBox="1"/>
            <p:nvPr/>
          </p:nvSpPr>
          <p:spPr>
            <a:xfrm>
              <a:off x="846288" y="1708001"/>
              <a:ext cx="1189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01</a:t>
              </a:r>
            </a:p>
          </p:txBody>
        </p:sp>
      </p:grpSp>
      <p:grpSp>
        <p:nvGrpSpPr>
          <p:cNvPr id="14" name="Group 13">
            <a:extLst>
              <a:ext uri="{FF2B5EF4-FFF2-40B4-BE49-F238E27FC236}">
                <a16:creationId xmlns:a16="http://schemas.microsoft.com/office/drawing/2014/main" id="{7945F8FC-D424-294E-9974-861717FE3051}"/>
              </a:ext>
            </a:extLst>
          </p:cNvPr>
          <p:cNvGrpSpPr/>
          <p:nvPr/>
        </p:nvGrpSpPr>
        <p:grpSpPr>
          <a:xfrm>
            <a:off x="5468034" y="2344039"/>
            <a:ext cx="1479192" cy="1479192"/>
            <a:chOff x="4231048" y="1476238"/>
            <a:chExt cx="1479192" cy="1479192"/>
          </a:xfrm>
        </p:grpSpPr>
        <p:sp>
          <p:nvSpPr>
            <p:cNvPr id="15" name="Oval 14">
              <a:extLst>
                <a:ext uri="{FF2B5EF4-FFF2-40B4-BE49-F238E27FC236}">
                  <a16:creationId xmlns:a16="http://schemas.microsoft.com/office/drawing/2014/main" id="{895FDAB1-65BD-F741-963B-1C15E201933D}"/>
                </a:ext>
              </a:extLst>
            </p:cNvPr>
            <p:cNvSpPr/>
            <p:nvPr/>
          </p:nvSpPr>
          <p:spPr>
            <a:xfrm>
              <a:off x="4231048" y="1476238"/>
              <a:ext cx="1479192" cy="1479192"/>
            </a:xfrm>
            <a:prstGeom prst="ellipse">
              <a:avLst/>
            </a:prstGeom>
            <a:solidFill>
              <a:srgbClr val="595959"/>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D99E863-86A9-4F4B-A4C9-AD97CEDFE7A4}"/>
                </a:ext>
              </a:extLst>
            </p:cNvPr>
            <p:cNvSpPr txBox="1"/>
            <p:nvPr/>
          </p:nvSpPr>
          <p:spPr>
            <a:xfrm>
              <a:off x="4375793" y="1708001"/>
              <a:ext cx="1189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02</a:t>
              </a:r>
            </a:p>
          </p:txBody>
        </p:sp>
      </p:grpSp>
      <p:grpSp>
        <p:nvGrpSpPr>
          <p:cNvPr id="19" name="Group 18">
            <a:extLst>
              <a:ext uri="{FF2B5EF4-FFF2-40B4-BE49-F238E27FC236}">
                <a16:creationId xmlns:a16="http://schemas.microsoft.com/office/drawing/2014/main" id="{CD7F032F-F048-454F-A6C6-B03356F66A4F}"/>
              </a:ext>
            </a:extLst>
          </p:cNvPr>
          <p:cNvGrpSpPr/>
          <p:nvPr/>
        </p:nvGrpSpPr>
        <p:grpSpPr>
          <a:xfrm>
            <a:off x="8816865" y="2338044"/>
            <a:ext cx="1479192" cy="1479192"/>
            <a:chOff x="7060080" y="1476238"/>
            <a:chExt cx="1479192" cy="1479192"/>
          </a:xfrm>
        </p:grpSpPr>
        <p:sp>
          <p:nvSpPr>
            <p:cNvPr id="20" name="Oval 19">
              <a:extLst>
                <a:ext uri="{FF2B5EF4-FFF2-40B4-BE49-F238E27FC236}">
                  <a16:creationId xmlns:a16="http://schemas.microsoft.com/office/drawing/2014/main" id="{1656E7DD-7D32-8243-9D19-7593E6F1B87C}"/>
                </a:ext>
              </a:extLst>
            </p:cNvPr>
            <p:cNvSpPr/>
            <p:nvPr/>
          </p:nvSpPr>
          <p:spPr>
            <a:xfrm>
              <a:off x="7060080" y="1476238"/>
              <a:ext cx="1479192" cy="1479192"/>
            </a:xfrm>
            <a:prstGeom prst="ellipse">
              <a:avLst/>
            </a:prstGeom>
            <a:solidFill>
              <a:srgbClr val="595959"/>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94C648E-94C4-114A-8C63-39CBD439299B}"/>
                </a:ext>
              </a:extLst>
            </p:cNvPr>
            <p:cNvSpPr txBox="1"/>
            <p:nvPr/>
          </p:nvSpPr>
          <p:spPr>
            <a:xfrm>
              <a:off x="7224949" y="1716974"/>
              <a:ext cx="1189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03</a:t>
              </a:r>
            </a:p>
          </p:txBody>
        </p:sp>
      </p:grpSp>
      <p:sp>
        <p:nvSpPr>
          <p:cNvPr id="39" name="Text Placeholder 38">
            <a:extLst>
              <a:ext uri="{FF2B5EF4-FFF2-40B4-BE49-F238E27FC236}">
                <a16:creationId xmlns:a16="http://schemas.microsoft.com/office/drawing/2014/main" id="{65A065A9-A9FA-2D4D-9D2F-0E6D990076DC}"/>
              </a:ext>
            </a:extLst>
          </p:cNvPr>
          <p:cNvSpPr>
            <a:spLocks noGrp="1"/>
          </p:cNvSpPr>
          <p:nvPr>
            <p:ph type="body" sz="quarter" idx="13"/>
          </p:nvPr>
        </p:nvSpPr>
        <p:spPr>
          <a:xfrm>
            <a:off x="1257300" y="4017167"/>
            <a:ext cx="3086100" cy="1985963"/>
          </a:xfrm>
        </p:spPr>
        <p:txBody>
          <a:bodyPr lIns="108000"/>
          <a:lstStyle>
            <a:lvl1pPr marL="0" indent="0" algn="l">
              <a:buFontTx/>
              <a:buNone/>
              <a:defRPr>
                <a:solidFill>
                  <a:schemeClr val="bg1"/>
                </a:solidFill>
              </a:defRPr>
            </a:lvl1pPr>
            <a:lvl2pPr marL="457200" indent="0" algn="l">
              <a:buFontTx/>
              <a:buNone/>
              <a:defRPr>
                <a:solidFill>
                  <a:schemeClr val="bg1"/>
                </a:solidFill>
              </a:defRPr>
            </a:lvl2pPr>
            <a:lvl3pPr marL="914400" indent="0" algn="l">
              <a:buFontTx/>
              <a:buNone/>
              <a:defRPr>
                <a:solidFill>
                  <a:schemeClr val="bg1"/>
                </a:solidFill>
              </a:defRPr>
            </a:lvl3pPr>
            <a:lvl4pPr marL="1371600" indent="0" algn="l">
              <a:buFontTx/>
              <a:buNone/>
              <a:defRPr>
                <a:solidFill>
                  <a:schemeClr val="bg1"/>
                </a:solidFill>
              </a:defRPr>
            </a:lvl4pPr>
            <a:lvl5pPr marL="1828800" indent="0" algn="l">
              <a:buFontTx/>
              <a:buNone/>
              <a:defRPr>
                <a:solidFill>
                  <a:schemeClr val="bg1"/>
                </a:solidFill>
              </a:defRPr>
            </a:lvl5pPr>
          </a:lstStyle>
          <a:p>
            <a:pPr lvl="0"/>
            <a:r>
              <a:rPr lang="en-US"/>
              <a:t>Click to edit Master text styles</a:t>
            </a:r>
          </a:p>
        </p:txBody>
      </p:sp>
      <p:sp>
        <p:nvSpPr>
          <p:cNvPr id="45" name="Text Placeholder 38">
            <a:extLst>
              <a:ext uri="{FF2B5EF4-FFF2-40B4-BE49-F238E27FC236}">
                <a16:creationId xmlns:a16="http://schemas.microsoft.com/office/drawing/2014/main" id="{AEB8E413-C6A6-7B4F-A304-5A1316410919}"/>
              </a:ext>
            </a:extLst>
          </p:cNvPr>
          <p:cNvSpPr>
            <a:spLocks noGrp="1"/>
          </p:cNvSpPr>
          <p:nvPr>
            <p:ph type="body" sz="quarter" idx="14"/>
          </p:nvPr>
        </p:nvSpPr>
        <p:spPr>
          <a:xfrm>
            <a:off x="4624388" y="4017167"/>
            <a:ext cx="3086100" cy="1985963"/>
          </a:xfrm>
        </p:spPr>
        <p:txBody>
          <a:bodyPr lIns="108000"/>
          <a:lstStyle>
            <a:lvl1pPr marL="0" indent="0" algn="l">
              <a:buFontTx/>
              <a:buNone/>
              <a:defRPr>
                <a:solidFill>
                  <a:schemeClr val="bg1"/>
                </a:solidFill>
              </a:defRPr>
            </a:lvl1pPr>
            <a:lvl2pPr marL="457200" indent="0" algn="l">
              <a:buFontTx/>
              <a:buNone/>
              <a:defRPr>
                <a:solidFill>
                  <a:schemeClr val="bg1"/>
                </a:solidFill>
              </a:defRPr>
            </a:lvl2pPr>
            <a:lvl3pPr marL="914400" indent="0" algn="l">
              <a:buFontTx/>
              <a:buNone/>
              <a:defRPr>
                <a:solidFill>
                  <a:schemeClr val="bg1"/>
                </a:solidFill>
              </a:defRPr>
            </a:lvl3pPr>
            <a:lvl4pPr marL="1371600" indent="0" algn="l">
              <a:buFontTx/>
              <a:buNone/>
              <a:defRPr>
                <a:solidFill>
                  <a:schemeClr val="bg1"/>
                </a:solidFill>
              </a:defRPr>
            </a:lvl4pPr>
            <a:lvl5pPr marL="1828800" indent="0" algn="l">
              <a:buFontTx/>
              <a:buNone/>
              <a:defRPr>
                <a:solidFill>
                  <a:schemeClr val="bg1"/>
                </a:solidFill>
              </a:defRPr>
            </a:lvl5pPr>
          </a:lstStyle>
          <a:p>
            <a:pPr lvl="0"/>
            <a:r>
              <a:rPr lang="en-US"/>
              <a:t>Click to edit Master text styles</a:t>
            </a:r>
          </a:p>
        </p:txBody>
      </p:sp>
      <p:sp>
        <p:nvSpPr>
          <p:cNvPr id="46" name="Text Placeholder 38">
            <a:extLst>
              <a:ext uri="{FF2B5EF4-FFF2-40B4-BE49-F238E27FC236}">
                <a16:creationId xmlns:a16="http://schemas.microsoft.com/office/drawing/2014/main" id="{2D3A4448-AA1D-DC4B-ADE7-BA91028662FF}"/>
              </a:ext>
            </a:extLst>
          </p:cNvPr>
          <p:cNvSpPr>
            <a:spLocks noGrp="1"/>
          </p:cNvSpPr>
          <p:nvPr>
            <p:ph type="body" sz="quarter" idx="15"/>
          </p:nvPr>
        </p:nvSpPr>
        <p:spPr>
          <a:xfrm>
            <a:off x="8020050" y="4017167"/>
            <a:ext cx="3086100" cy="1985963"/>
          </a:xfrm>
        </p:spPr>
        <p:txBody>
          <a:bodyPr lIns="108000"/>
          <a:lstStyle>
            <a:lvl1pPr marL="0" indent="0" algn="l">
              <a:buFontTx/>
              <a:buNone/>
              <a:defRPr>
                <a:solidFill>
                  <a:schemeClr val="bg1"/>
                </a:solidFill>
              </a:defRPr>
            </a:lvl1pPr>
            <a:lvl2pPr marL="457200" indent="0" algn="l">
              <a:buFontTx/>
              <a:buNone/>
              <a:defRPr>
                <a:solidFill>
                  <a:schemeClr val="bg1"/>
                </a:solidFill>
              </a:defRPr>
            </a:lvl2pPr>
            <a:lvl3pPr marL="914400" indent="0" algn="l">
              <a:buFontTx/>
              <a:buNone/>
              <a:defRPr>
                <a:solidFill>
                  <a:schemeClr val="bg1"/>
                </a:solidFill>
              </a:defRPr>
            </a:lvl3pPr>
            <a:lvl4pPr marL="1371600" indent="0" algn="l">
              <a:buFontTx/>
              <a:buNone/>
              <a:defRPr>
                <a:solidFill>
                  <a:schemeClr val="bg1"/>
                </a:solidFill>
              </a:defRPr>
            </a:lvl4pPr>
            <a:lvl5pPr marL="1828800" indent="0" algn="l">
              <a:buFontTx/>
              <a:buNone/>
              <a:defRPr>
                <a:solidFill>
                  <a:schemeClr val="bg1"/>
                </a:solidFill>
              </a:defRPr>
            </a:lvl5pPr>
          </a:lstStyle>
          <a:p>
            <a:pPr lvl="0"/>
            <a:r>
              <a:rPr lang="en-US"/>
              <a:t>Click to edit Master text styles</a:t>
            </a:r>
          </a:p>
        </p:txBody>
      </p:sp>
      <p:sp>
        <p:nvSpPr>
          <p:cNvPr id="48" name="Content Placeholder 47">
            <a:extLst>
              <a:ext uri="{FF2B5EF4-FFF2-40B4-BE49-F238E27FC236}">
                <a16:creationId xmlns:a16="http://schemas.microsoft.com/office/drawing/2014/main" id="{3047F2C2-2E25-ED4F-8FA0-ED4FF7E33DBB}"/>
              </a:ext>
            </a:extLst>
          </p:cNvPr>
          <p:cNvSpPr>
            <a:spLocks noGrp="1"/>
          </p:cNvSpPr>
          <p:nvPr>
            <p:ph sz="quarter" idx="16"/>
          </p:nvPr>
        </p:nvSpPr>
        <p:spPr>
          <a:xfrm>
            <a:off x="334963" y="1465263"/>
            <a:ext cx="10731500" cy="784225"/>
          </a:xfrm>
        </p:spPr>
        <p:txBody>
          <a:bodyPr>
            <a:normAutofit/>
          </a:bodyPr>
          <a:lstStyle>
            <a:lvl1pPr marL="0" indent="0">
              <a:buFontTx/>
              <a:buNone/>
              <a:defRPr sz="2000" b="1">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42146368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AF903A9-8C38-AC4D-BFA5-1270AA620308}"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578935-74B1-1944-A7D8-DB7F3C98ED95}" type="slidenum">
              <a:rPr lang="en-US" smtClean="0"/>
              <a:t>‹#›</a:t>
            </a:fld>
            <a:endParaRPr lang="en-US" dirty="0"/>
          </a:p>
        </p:txBody>
      </p:sp>
    </p:spTree>
    <p:extLst>
      <p:ext uri="{BB962C8B-B14F-4D97-AF65-F5344CB8AC3E}">
        <p14:creationId xmlns:p14="http://schemas.microsoft.com/office/powerpoint/2010/main" val="2940896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EAF903A9-8C38-AC4D-BFA5-1270AA620308}"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578935-74B1-1944-A7D8-DB7F3C98ED95}" type="slidenum">
              <a:rPr lang="en-US" smtClean="0"/>
              <a:t>‹#›</a:t>
            </a:fld>
            <a:endParaRPr lang="en-US" dirty="0"/>
          </a:p>
        </p:txBody>
      </p:sp>
    </p:spTree>
    <p:extLst>
      <p:ext uri="{BB962C8B-B14F-4D97-AF65-F5344CB8AC3E}">
        <p14:creationId xmlns:p14="http://schemas.microsoft.com/office/powerpoint/2010/main" val="3404786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AF903A9-8C38-AC4D-BFA5-1270AA620308}" type="datetimeFigureOut">
              <a:rPr lang="en-US" smtClean="0"/>
              <a:t>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578935-74B1-1944-A7D8-DB7F3C98ED95}" type="slidenum">
              <a:rPr lang="en-US" smtClean="0"/>
              <a:t>‹#›</a:t>
            </a:fld>
            <a:endParaRPr lang="en-US" dirty="0"/>
          </a:p>
        </p:txBody>
      </p:sp>
    </p:spTree>
    <p:extLst>
      <p:ext uri="{BB962C8B-B14F-4D97-AF65-F5344CB8AC3E}">
        <p14:creationId xmlns:p14="http://schemas.microsoft.com/office/powerpoint/2010/main" val="2233121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AF903A9-8C38-AC4D-BFA5-1270AA620308}" type="datetimeFigureOut">
              <a:rPr lang="en-US" smtClean="0"/>
              <a:t>5/12/2025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D578935-74B1-1944-A7D8-DB7F3C98ED95}" type="slidenum">
              <a:rPr lang="en-US" smtClean="0"/>
              <a:t>‹#›</a:t>
            </a:fld>
            <a:endParaRPr lang="en-US" dirty="0"/>
          </a:p>
        </p:txBody>
      </p:sp>
    </p:spTree>
    <p:extLst>
      <p:ext uri="{BB962C8B-B14F-4D97-AF65-F5344CB8AC3E}">
        <p14:creationId xmlns:p14="http://schemas.microsoft.com/office/powerpoint/2010/main" val="39844158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AF903A9-8C38-AC4D-BFA5-1270AA620308}" type="datetimeFigureOut">
              <a:rPr lang="en-US" smtClean="0"/>
              <a:t>5/12/2025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D578935-74B1-1944-A7D8-DB7F3C98ED95}" type="slidenum">
              <a:rPr lang="en-US" smtClean="0"/>
              <a:t>‹#›</a:t>
            </a:fld>
            <a:endParaRPr lang="en-US" dirty="0"/>
          </a:p>
        </p:txBody>
      </p:sp>
    </p:spTree>
    <p:extLst>
      <p:ext uri="{BB962C8B-B14F-4D97-AF65-F5344CB8AC3E}">
        <p14:creationId xmlns:p14="http://schemas.microsoft.com/office/powerpoint/2010/main" val="35696905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F903A9-8C38-AC4D-BFA5-1270AA620308}" type="datetimeFigureOut">
              <a:rPr lang="en-US" smtClean="0"/>
              <a:t>5/12/2025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D578935-74B1-1944-A7D8-DB7F3C98ED95}" type="slidenum">
              <a:rPr lang="en-US" smtClean="0"/>
              <a:t>‹#›</a:t>
            </a:fld>
            <a:endParaRPr lang="en-US" dirty="0"/>
          </a:p>
        </p:txBody>
      </p:sp>
    </p:spTree>
    <p:extLst>
      <p:ext uri="{BB962C8B-B14F-4D97-AF65-F5344CB8AC3E}">
        <p14:creationId xmlns:p14="http://schemas.microsoft.com/office/powerpoint/2010/main" val="3991621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AF903A9-8C38-AC4D-BFA5-1270AA620308}" type="datetimeFigureOut">
              <a:rPr lang="en-US" smtClean="0"/>
              <a:t>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578935-74B1-1944-A7D8-DB7F3C98ED95}" type="slidenum">
              <a:rPr lang="en-US" smtClean="0"/>
              <a:t>‹#›</a:t>
            </a:fld>
            <a:endParaRPr lang="en-US" dirty="0"/>
          </a:p>
        </p:txBody>
      </p:sp>
    </p:spTree>
    <p:extLst>
      <p:ext uri="{BB962C8B-B14F-4D97-AF65-F5344CB8AC3E}">
        <p14:creationId xmlns:p14="http://schemas.microsoft.com/office/powerpoint/2010/main" val="20114417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AF903A9-8C38-AC4D-BFA5-1270AA620308}" type="datetimeFigureOut">
              <a:rPr lang="en-US" smtClean="0"/>
              <a:t>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D578935-74B1-1944-A7D8-DB7F3C98ED95}" type="slidenum">
              <a:rPr lang="en-US" smtClean="0"/>
              <a:t>‹#›</a:t>
            </a:fld>
            <a:endParaRPr lang="en-US" dirty="0"/>
          </a:p>
        </p:txBody>
      </p:sp>
    </p:spTree>
    <p:extLst>
      <p:ext uri="{BB962C8B-B14F-4D97-AF65-F5344CB8AC3E}">
        <p14:creationId xmlns:p14="http://schemas.microsoft.com/office/powerpoint/2010/main" val="2201230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AF903A9-8C38-AC4D-BFA5-1270AA620308}"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578935-74B1-1944-A7D8-DB7F3C98ED95}" type="slidenum">
              <a:rPr lang="en-US" smtClean="0"/>
              <a:t>‹#›</a:t>
            </a:fld>
            <a:endParaRPr lang="en-US" dirty="0"/>
          </a:p>
        </p:txBody>
      </p:sp>
    </p:spTree>
    <p:extLst>
      <p:ext uri="{BB962C8B-B14F-4D97-AF65-F5344CB8AC3E}">
        <p14:creationId xmlns:p14="http://schemas.microsoft.com/office/powerpoint/2010/main" val="3521543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AF903A9-8C38-AC4D-BFA5-1270AA620308}"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578935-74B1-1944-A7D8-DB7F3C98ED95}" type="slidenum">
              <a:rPr lang="en-US" smtClean="0"/>
              <a:t>‹#›</a:t>
            </a:fld>
            <a:endParaRPr lang="en-US" dirty="0"/>
          </a:p>
        </p:txBody>
      </p:sp>
    </p:spTree>
    <p:extLst>
      <p:ext uri="{BB962C8B-B14F-4D97-AF65-F5344CB8AC3E}">
        <p14:creationId xmlns:p14="http://schemas.microsoft.com/office/powerpoint/2010/main" val="1762262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38AD8D-F959-0248-A630-DA03C5ACEB2D}"/>
              </a:ext>
            </a:extLst>
          </p:cNvPr>
          <p:cNvPicPr>
            <a:picLocks noChangeAspect="1"/>
          </p:cNvPicPr>
          <p:nvPr userDrawn="1"/>
        </p:nvPicPr>
        <p:blipFill>
          <a:blip r:embed="rId2"/>
          <a:srcRect t="10756" b="10756"/>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B7777B36-3956-234C-8C68-C384C990348D}"/>
              </a:ext>
            </a:extLst>
          </p:cNvPr>
          <p:cNvSpPr/>
          <p:nvPr userDrawn="1"/>
        </p:nvSpPr>
        <p:spPr>
          <a:xfrm>
            <a:off x="2904744" y="1188720"/>
            <a:ext cx="6382512" cy="4389120"/>
          </a:xfrm>
          <a:prstGeom prst="roundRect">
            <a:avLst/>
          </a:prstGeom>
          <a:solidFill>
            <a:srgbClr val="B02224"/>
          </a:solidFill>
          <a:ln>
            <a:noFill/>
          </a:ln>
          <a:effectLst>
            <a:outerShdw blurRad="317500" dist="76200" dir="270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36758BA-1FF4-D345-B2E5-128CB836BDBF}"/>
              </a:ext>
            </a:extLst>
          </p:cNvPr>
          <p:cNvSpPr>
            <a:spLocks noGrp="1"/>
          </p:cNvSpPr>
          <p:nvPr>
            <p:ph type="ctrTitle" hasCustomPrompt="1"/>
          </p:nvPr>
        </p:nvSpPr>
        <p:spPr>
          <a:xfrm>
            <a:off x="2907506" y="2255520"/>
            <a:ext cx="6379369" cy="1730421"/>
          </a:xfrm>
        </p:spPr>
        <p:txBody>
          <a:bodyPr wrap="square" anchor="b">
            <a:normAutofit/>
          </a:bodyPr>
          <a:lstStyle>
            <a:lvl1pPr algn="ctr">
              <a:defRPr sz="3600">
                <a:solidFill>
                  <a:schemeClr val="bg1"/>
                </a:solidFill>
              </a:defRPr>
            </a:lvl1pPr>
          </a:lstStyle>
          <a:p>
            <a:r>
              <a:rPr lang="en-US"/>
              <a:t>CLICK TO EDIT MASTER TITLE STYLE</a:t>
            </a:r>
          </a:p>
        </p:txBody>
      </p:sp>
      <p:sp>
        <p:nvSpPr>
          <p:cNvPr id="14" name="Subtitle 2">
            <a:extLst>
              <a:ext uri="{FF2B5EF4-FFF2-40B4-BE49-F238E27FC236}">
                <a16:creationId xmlns:a16="http://schemas.microsoft.com/office/drawing/2014/main" id="{D4B9A96D-2E9E-D446-917C-51335E755CF9}"/>
              </a:ext>
            </a:extLst>
          </p:cNvPr>
          <p:cNvSpPr>
            <a:spLocks noGrp="1"/>
          </p:cNvSpPr>
          <p:nvPr>
            <p:ph type="subTitle" idx="1"/>
          </p:nvPr>
        </p:nvSpPr>
        <p:spPr>
          <a:xfrm>
            <a:off x="2907506" y="4316141"/>
            <a:ext cx="6379369" cy="984250"/>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9" name="Group 8">
            <a:extLst>
              <a:ext uri="{FF2B5EF4-FFF2-40B4-BE49-F238E27FC236}">
                <a16:creationId xmlns:a16="http://schemas.microsoft.com/office/drawing/2014/main" id="{595A73E1-727F-5048-AECC-009B74C83FD4}"/>
              </a:ext>
            </a:extLst>
          </p:cNvPr>
          <p:cNvGrpSpPr/>
          <p:nvPr userDrawn="1"/>
        </p:nvGrpSpPr>
        <p:grpSpPr>
          <a:xfrm>
            <a:off x="5520451" y="719258"/>
            <a:ext cx="1151097" cy="1092889"/>
            <a:chOff x="5520451" y="719258"/>
            <a:chExt cx="1151097" cy="1092889"/>
          </a:xfrm>
        </p:grpSpPr>
        <p:sp>
          <p:nvSpPr>
            <p:cNvPr id="10" name="Oval 9">
              <a:extLst>
                <a:ext uri="{FF2B5EF4-FFF2-40B4-BE49-F238E27FC236}">
                  <a16:creationId xmlns:a16="http://schemas.microsoft.com/office/drawing/2014/main" id="{FA9D3A07-D8FE-E348-BA84-06B00413B3B8}"/>
                </a:ext>
              </a:extLst>
            </p:cNvPr>
            <p:cNvSpPr/>
            <p:nvPr/>
          </p:nvSpPr>
          <p:spPr>
            <a:xfrm>
              <a:off x="5520451" y="719258"/>
              <a:ext cx="1151097" cy="1092889"/>
            </a:xfrm>
            <a:prstGeom prst="ellipse">
              <a:avLst/>
            </a:prstGeom>
            <a:solidFill>
              <a:srgbClr val="02436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Icon&#10;&#10;Description automatically generated">
              <a:extLst>
                <a:ext uri="{FF2B5EF4-FFF2-40B4-BE49-F238E27FC236}">
                  <a16:creationId xmlns:a16="http://schemas.microsoft.com/office/drawing/2014/main" id="{98F1BDBF-DB07-F24B-818D-CFE8A12E1DB6}"/>
                </a:ext>
              </a:extLst>
            </p:cNvPr>
            <p:cNvPicPr>
              <a:picLocks noChangeAspect="1"/>
            </p:cNvPicPr>
            <p:nvPr userDrawn="1"/>
          </p:nvPicPr>
          <p:blipFill>
            <a:blip r:embed="rId3"/>
            <a:stretch>
              <a:fillRect/>
            </a:stretch>
          </p:blipFill>
          <p:spPr>
            <a:xfrm>
              <a:off x="5643437" y="922455"/>
              <a:ext cx="905125" cy="678843"/>
            </a:xfrm>
            <a:prstGeom prst="rect">
              <a:avLst/>
            </a:prstGeom>
          </p:spPr>
        </p:pic>
      </p:grpSp>
    </p:spTree>
    <p:extLst>
      <p:ext uri="{BB962C8B-B14F-4D97-AF65-F5344CB8AC3E}">
        <p14:creationId xmlns:p14="http://schemas.microsoft.com/office/powerpoint/2010/main" val="4139342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Page couverture">
    <p:spTree>
      <p:nvGrpSpPr>
        <p:cNvPr id="1" name=""/>
        <p:cNvGrpSpPr/>
        <p:nvPr/>
      </p:nvGrpSpPr>
      <p:grpSpPr>
        <a:xfrm>
          <a:off x="0" y="0"/>
          <a:ext cx="0" cy="0"/>
          <a:chOff x="0" y="0"/>
          <a:chExt cx="0" cy="0"/>
        </a:xfrm>
      </p:grpSpPr>
      <p:cxnSp>
        <p:nvCxnSpPr>
          <p:cNvPr id="3" name="Straight Connector 2"/>
          <p:cNvCxnSpPr/>
          <p:nvPr userDrawn="1"/>
        </p:nvCxnSpPr>
        <p:spPr>
          <a:xfrm>
            <a:off x="454617" y="6284563"/>
            <a:ext cx="113344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759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Avec titre seulement">
    <p:spTree>
      <p:nvGrpSpPr>
        <p:cNvPr id="1" name=""/>
        <p:cNvGrpSpPr/>
        <p:nvPr/>
      </p:nvGrpSpPr>
      <p:grpSpPr>
        <a:xfrm>
          <a:off x="0" y="0"/>
          <a:ext cx="0" cy="0"/>
          <a:chOff x="0" y="0"/>
          <a:chExt cx="0" cy="0"/>
        </a:xfrm>
      </p:grpSpPr>
      <p:sp>
        <p:nvSpPr>
          <p:cNvPr id="3" name="Espace réservé du numéro de diapositive 5"/>
          <p:cNvSpPr txBox="1">
            <a:spLocks/>
          </p:cNvSpPr>
          <p:nvPr userDrawn="1"/>
        </p:nvSpPr>
        <p:spPr>
          <a:xfrm>
            <a:off x="11243733" y="5900456"/>
            <a:ext cx="948267" cy="364879"/>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18961DA-8F38-4CC6-B9E0-44261948F129}" type="slidenum">
              <a:rPr lang="fr-CA" sz="2800" smtClean="0"/>
              <a:pPr algn="ctr"/>
              <a:t>‹#›</a:t>
            </a:fld>
            <a:endParaRPr lang="fr-CA" sz="2800" dirty="0"/>
          </a:p>
        </p:txBody>
      </p:sp>
      <p:sp>
        <p:nvSpPr>
          <p:cNvPr id="4" name="Espace réservé du numéro de diapositive 5"/>
          <p:cNvSpPr txBox="1">
            <a:spLocks/>
          </p:cNvSpPr>
          <p:nvPr userDrawn="1"/>
        </p:nvSpPr>
        <p:spPr>
          <a:xfrm>
            <a:off x="11525955" y="6408457"/>
            <a:ext cx="666044" cy="364879"/>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18961DA-8F38-4CC6-B9E0-44261948F129}" type="slidenum">
              <a:rPr lang="fr-CA" sz="1000" b="0" smtClean="0">
                <a:solidFill>
                  <a:schemeClr val="tx1"/>
                </a:solidFill>
              </a:rPr>
              <a:pPr algn="ctr"/>
              <a:t>‹#›</a:t>
            </a:fld>
            <a:endParaRPr lang="fr-CA" sz="1000" b="0" dirty="0">
              <a:solidFill>
                <a:schemeClr val="tx1"/>
              </a:solidFill>
            </a:endParaRPr>
          </a:p>
        </p:txBody>
      </p:sp>
      <p:cxnSp>
        <p:nvCxnSpPr>
          <p:cNvPr id="6" name="Straight Connector 5"/>
          <p:cNvCxnSpPr/>
          <p:nvPr userDrawn="1"/>
        </p:nvCxnSpPr>
        <p:spPr>
          <a:xfrm>
            <a:off x="11582403" y="6443133"/>
            <a:ext cx="0" cy="254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54617" y="6284563"/>
            <a:ext cx="113344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85DCB90-9FD2-40D0-A1F4-C6C82759101F}"/>
              </a:ext>
            </a:extLst>
          </p:cNvPr>
          <p:cNvSpPr>
            <a:spLocks noGrp="1"/>
          </p:cNvSpPr>
          <p:nvPr>
            <p:ph type="title"/>
          </p:nvPr>
        </p:nvSpPr>
        <p:spPr>
          <a:xfrm>
            <a:off x="454617" y="179883"/>
            <a:ext cx="11334427" cy="921667"/>
          </a:xfrm>
        </p:spPr>
        <p:txBody>
          <a:bodyPr>
            <a:normAutofit/>
          </a:bodyPr>
          <a:lstStyle>
            <a:lvl1pPr>
              <a:defRPr sz="2500" b="1">
                <a:solidFill>
                  <a:schemeClr val="tx1"/>
                </a:solidFill>
                <a:latin typeface="Arial Black" panose="020B0A04020102020204" pitchFamily="34" charset="0"/>
              </a:defRPr>
            </a:lvl1pPr>
          </a:lstStyle>
          <a:p>
            <a:r>
              <a:rPr lang="en-US" dirty="0"/>
              <a:t>Click to edit Master title style</a:t>
            </a:r>
          </a:p>
        </p:txBody>
      </p:sp>
      <p:sp>
        <p:nvSpPr>
          <p:cNvPr id="9" name="Text Placeholder 6">
            <a:extLst>
              <a:ext uri="{FF2B5EF4-FFF2-40B4-BE49-F238E27FC236}">
                <a16:creationId xmlns:a16="http://schemas.microsoft.com/office/drawing/2014/main" id="{1CA6FB1D-EC62-4649-969C-4824D4F67DF2}"/>
              </a:ext>
            </a:extLst>
          </p:cNvPr>
          <p:cNvSpPr>
            <a:spLocks noGrp="1"/>
          </p:cNvSpPr>
          <p:nvPr>
            <p:ph type="body" sz="quarter" idx="10"/>
          </p:nvPr>
        </p:nvSpPr>
        <p:spPr>
          <a:xfrm>
            <a:off x="454618" y="1281432"/>
            <a:ext cx="11334425" cy="46190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753375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901700"/>
          </a:xfrm>
          <a:prstGeom prst="rect">
            <a:avLst/>
          </a:prstGeom>
          <a:solidFill>
            <a:srgbClr val="5F6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4"/>
            <a:endParaRPr lang="en-CA" sz="2100" b="1" dirty="0">
              <a:latin typeface="+mj-lt"/>
            </a:endParaRPr>
          </a:p>
        </p:txBody>
      </p:sp>
      <p:sp>
        <p:nvSpPr>
          <p:cNvPr id="10" name="Title 1"/>
          <p:cNvSpPr>
            <a:spLocks noGrp="1"/>
          </p:cNvSpPr>
          <p:nvPr>
            <p:ph type="title"/>
          </p:nvPr>
        </p:nvSpPr>
        <p:spPr>
          <a:xfrm>
            <a:off x="965200" y="2"/>
            <a:ext cx="10515600" cy="901701"/>
          </a:xfrm>
        </p:spPr>
        <p:txBody>
          <a:bodyPr>
            <a:normAutofit/>
          </a:bodyPr>
          <a:lstStyle>
            <a:lvl1pPr>
              <a:defRPr sz="2100">
                <a:solidFill>
                  <a:schemeClr val="bg1"/>
                </a:solidFill>
              </a:defRPr>
            </a:lvl1pPr>
          </a:lstStyle>
          <a:p>
            <a:endParaRPr lang="en-US" dirty="0"/>
          </a:p>
        </p:txBody>
      </p:sp>
      <p:sp>
        <p:nvSpPr>
          <p:cNvPr id="13" name="Footer Placeholder 3"/>
          <p:cNvSpPr>
            <a:spLocks noGrp="1"/>
          </p:cNvSpPr>
          <p:nvPr>
            <p:ph type="ftr" sz="quarter" idx="11"/>
          </p:nvPr>
        </p:nvSpPr>
        <p:spPr>
          <a:xfrm>
            <a:off x="82109" y="6441022"/>
            <a:ext cx="11271692" cy="365125"/>
          </a:xfrm>
        </p:spPr>
        <p:txBody>
          <a:bodyPr/>
          <a:lstStyle/>
          <a:p>
            <a:endParaRPr lang="en-US" dirty="0"/>
          </a:p>
        </p:txBody>
      </p:sp>
      <p:sp>
        <p:nvSpPr>
          <p:cNvPr id="14" name="Slide Number Placeholder 4"/>
          <p:cNvSpPr>
            <a:spLocks noGrp="1"/>
          </p:cNvSpPr>
          <p:nvPr>
            <p:ph type="sldNum" sz="quarter" idx="12"/>
          </p:nvPr>
        </p:nvSpPr>
        <p:spPr>
          <a:xfrm>
            <a:off x="11630668" y="6441022"/>
            <a:ext cx="430696" cy="365125"/>
          </a:xfrm>
        </p:spPr>
        <p:txBody>
          <a:bodyPr/>
          <a:lstStyle/>
          <a:p>
            <a:fld id="{8B30C3D5-F1C3-4643-925A-CB76C4A296D3}" type="slidenum">
              <a:rPr lang="en-US" smtClean="0"/>
              <a:t>‹#›</a:t>
            </a:fld>
            <a:endParaRPr lang="en-US"/>
          </a:p>
        </p:txBody>
      </p:sp>
      <p:grpSp>
        <p:nvGrpSpPr>
          <p:cNvPr id="11" name="Group 10"/>
          <p:cNvGrpSpPr/>
          <p:nvPr userDrawn="1"/>
        </p:nvGrpSpPr>
        <p:grpSpPr>
          <a:xfrm>
            <a:off x="202343" y="43473"/>
            <a:ext cx="575875" cy="814757"/>
            <a:chOff x="1842177" y="2086443"/>
            <a:chExt cx="1234440" cy="1746504"/>
          </a:xfrm>
          <a:effectLst/>
        </p:grpSpPr>
        <p:sp>
          <p:nvSpPr>
            <p:cNvPr id="12" name="Freeform 11"/>
            <p:cNvSpPr/>
            <p:nvPr/>
          </p:nvSpPr>
          <p:spPr>
            <a:xfrm>
              <a:off x="1879542" y="2143906"/>
              <a:ext cx="1147011" cy="1663641"/>
            </a:xfrm>
            <a:custGeom>
              <a:avLst/>
              <a:gdLst>
                <a:gd name="connsiteX0" fmla="*/ 1302354 w 2700444"/>
                <a:gd name="connsiteY0" fmla="*/ 62973 h 4050417"/>
                <a:gd name="connsiteX1" fmla="*/ 969845 w 2700444"/>
                <a:gd name="connsiteY1" fmla="*/ 635627 h 4050417"/>
                <a:gd name="connsiteX2" fmla="*/ 886718 w 2700444"/>
                <a:gd name="connsiteY2" fmla="*/ 829591 h 4050417"/>
                <a:gd name="connsiteX3" fmla="*/ 757409 w 2700444"/>
                <a:gd name="connsiteY3" fmla="*/ 1014318 h 4050417"/>
                <a:gd name="connsiteX4" fmla="*/ 591154 w 2700444"/>
                <a:gd name="connsiteY4" fmla="*/ 1319118 h 4050417"/>
                <a:gd name="connsiteX5" fmla="*/ 461845 w 2700444"/>
                <a:gd name="connsiteY5" fmla="*/ 1568500 h 4050417"/>
                <a:gd name="connsiteX6" fmla="*/ 295591 w 2700444"/>
                <a:gd name="connsiteY6" fmla="*/ 1827118 h 4050417"/>
                <a:gd name="connsiteX7" fmla="*/ 175518 w 2700444"/>
                <a:gd name="connsiteY7" fmla="*/ 2039555 h 4050417"/>
                <a:gd name="connsiteX8" fmla="*/ 101627 w 2700444"/>
                <a:gd name="connsiteY8" fmla="*/ 2196573 h 4050417"/>
                <a:gd name="connsiteX9" fmla="*/ 18500 w 2700444"/>
                <a:gd name="connsiteY9" fmla="*/ 2399773 h 4050417"/>
                <a:gd name="connsiteX10" fmla="*/ 27 w 2700444"/>
                <a:gd name="connsiteY10" fmla="*/ 2612209 h 4050417"/>
                <a:gd name="connsiteX11" fmla="*/ 18500 w 2700444"/>
                <a:gd name="connsiteY11" fmla="*/ 2889300 h 4050417"/>
                <a:gd name="connsiteX12" fmla="*/ 120100 w 2700444"/>
                <a:gd name="connsiteY12" fmla="*/ 3212573 h 4050417"/>
                <a:gd name="connsiteX13" fmla="*/ 314063 w 2700444"/>
                <a:gd name="connsiteY13" fmla="*/ 3545082 h 4050417"/>
                <a:gd name="connsiteX14" fmla="*/ 637336 w 2700444"/>
                <a:gd name="connsiteY14" fmla="*/ 3794464 h 4050417"/>
                <a:gd name="connsiteX15" fmla="*/ 1154572 w 2700444"/>
                <a:gd name="connsiteY15" fmla="*/ 4034609 h 4050417"/>
                <a:gd name="connsiteX16" fmla="*/ 1357772 w 2700444"/>
                <a:gd name="connsiteY16" fmla="*/ 4016137 h 4050417"/>
                <a:gd name="connsiteX17" fmla="*/ 1921191 w 2700444"/>
                <a:gd name="connsiteY17" fmla="*/ 3923773 h 4050417"/>
                <a:gd name="connsiteX18" fmla="*/ 2355300 w 2700444"/>
                <a:gd name="connsiteY18" fmla="*/ 3526609 h 4050417"/>
                <a:gd name="connsiteX19" fmla="*/ 2558500 w 2700444"/>
                <a:gd name="connsiteY19" fmla="*/ 3277227 h 4050417"/>
                <a:gd name="connsiteX20" fmla="*/ 2697045 w 2700444"/>
                <a:gd name="connsiteY20" fmla="*/ 2704573 h 4050417"/>
                <a:gd name="connsiteX21" fmla="*/ 2623154 w 2700444"/>
                <a:gd name="connsiteY21" fmla="*/ 2178100 h 4050417"/>
                <a:gd name="connsiteX22" fmla="*/ 2262936 w 2700444"/>
                <a:gd name="connsiteY22" fmla="*/ 1586973 h 4050417"/>
                <a:gd name="connsiteX23" fmla="*/ 1967372 w 2700444"/>
                <a:gd name="connsiteY23" fmla="*/ 1042027 h 4050417"/>
                <a:gd name="connsiteX24" fmla="*/ 1662572 w 2700444"/>
                <a:gd name="connsiteY24" fmla="*/ 552500 h 4050417"/>
                <a:gd name="connsiteX25" fmla="*/ 1440900 w 2700444"/>
                <a:gd name="connsiteY25" fmla="*/ 99918 h 4050417"/>
                <a:gd name="connsiteX26" fmla="*/ 1348536 w 2700444"/>
                <a:gd name="connsiteY26" fmla="*/ 16791 h 4050417"/>
                <a:gd name="connsiteX27" fmla="*/ 1302354 w 2700444"/>
                <a:gd name="connsiteY27" fmla="*/ 62973 h 405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00444" h="4050417">
                  <a:moveTo>
                    <a:pt x="1302354" y="62973"/>
                  </a:moveTo>
                  <a:cubicBezTo>
                    <a:pt x="1239239" y="166112"/>
                    <a:pt x="1039118" y="507857"/>
                    <a:pt x="969845" y="635627"/>
                  </a:cubicBezTo>
                  <a:cubicBezTo>
                    <a:pt x="900572" y="763397"/>
                    <a:pt x="922124" y="766476"/>
                    <a:pt x="886718" y="829591"/>
                  </a:cubicBezTo>
                  <a:cubicBezTo>
                    <a:pt x="851312" y="892706"/>
                    <a:pt x="806670" y="932730"/>
                    <a:pt x="757409" y="1014318"/>
                  </a:cubicBezTo>
                  <a:cubicBezTo>
                    <a:pt x="708148" y="1095906"/>
                    <a:pt x="640415" y="1226754"/>
                    <a:pt x="591154" y="1319118"/>
                  </a:cubicBezTo>
                  <a:cubicBezTo>
                    <a:pt x="541893" y="1411482"/>
                    <a:pt x="511105" y="1483833"/>
                    <a:pt x="461845" y="1568500"/>
                  </a:cubicBezTo>
                  <a:cubicBezTo>
                    <a:pt x="412584" y="1653167"/>
                    <a:pt x="343312" y="1748609"/>
                    <a:pt x="295591" y="1827118"/>
                  </a:cubicBezTo>
                  <a:cubicBezTo>
                    <a:pt x="247870" y="1905627"/>
                    <a:pt x="207845" y="1977979"/>
                    <a:pt x="175518" y="2039555"/>
                  </a:cubicBezTo>
                  <a:cubicBezTo>
                    <a:pt x="143191" y="2101131"/>
                    <a:pt x="127797" y="2136537"/>
                    <a:pt x="101627" y="2196573"/>
                  </a:cubicBezTo>
                  <a:cubicBezTo>
                    <a:pt x="75457" y="2256609"/>
                    <a:pt x="35433" y="2330500"/>
                    <a:pt x="18500" y="2399773"/>
                  </a:cubicBezTo>
                  <a:cubicBezTo>
                    <a:pt x="1567" y="2469046"/>
                    <a:pt x="27" y="2530621"/>
                    <a:pt x="27" y="2612209"/>
                  </a:cubicBezTo>
                  <a:cubicBezTo>
                    <a:pt x="27" y="2693797"/>
                    <a:pt x="-1512" y="2789239"/>
                    <a:pt x="18500" y="2889300"/>
                  </a:cubicBezTo>
                  <a:cubicBezTo>
                    <a:pt x="38512" y="2989361"/>
                    <a:pt x="70840" y="3103276"/>
                    <a:pt x="120100" y="3212573"/>
                  </a:cubicBezTo>
                  <a:cubicBezTo>
                    <a:pt x="169360" y="3321870"/>
                    <a:pt x="227857" y="3448100"/>
                    <a:pt x="314063" y="3545082"/>
                  </a:cubicBezTo>
                  <a:cubicBezTo>
                    <a:pt x="400269" y="3642064"/>
                    <a:pt x="497251" y="3712876"/>
                    <a:pt x="637336" y="3794464"/>
                  </a:cubicBezTo>
                  <a:cubicBezTo>
                    <a:pt x="777421" y="3876052"/>
                    <a:pt x="1034499" y="3997664"/>
                    <a:pt x="1154572" y="4034609"/>
                  </a:cubicBezTo>
                  <a:cubicBezTo>
                    <a:pt x="1274645" y="4071554"/>
                    <a:pt x="1230002" y="4034610"/>
                    <a:pt x="1357772" y="4016137"/>
                  </a:cubicBezTo>
                  <a:cubicBezTo>
                    <a:pt x="1485542" y="3997664"/>
                    <a:pt x="1754936" y="4005361"/>
                    <a:pt x="1921191" y="3923773"/>
                  </a:cubicBezTo>
                  <a:cubicBezTo>
                    <a:pt x="2087446" y="3842185"/>
                    <a:pt x="2249082" y="3634367"/>
                    <a:pt x="2355300" y="3526609"/>
                  </a:cubicBezTo>
                  <a:cubicBezTo>
                    <a:pt x="2461518" y="3418851"/>
                    <a:pt x="2501543" y="3414233"/>
                    <a:pt x="2558500" y="3277227"/>
                  </a:cubicBezTo>
                  <a:cubicBezTo>
                    <a:pt x="2615457" y="3140221"/>
                    <a:pt x="2686269" y="2887761"/>
                    <a:pt x="2697045" y="2704573"/>
                  </a:cubicBezTo>
                  <a:cubicBezTo>
                    <a:pt x="2707821" y="2521385"/>
                    <a:pt x="2695506" y="2364367"/>
                    <a:pt x="2623154" y="2178100"/>
                  </a:cubicBezTo>
                  <a:cubicBezTo>
                    <a:pt x="2550802" y="1991833"/>
                    <a:pt x="2372233" y="1776318"/>
                    <a:pt x="2262936" y="1586973"/>
                  </a:cubicBezTo>
                  <a:cubicBezTo>
                    <a:pt x="2153639" y="1397628"/>
                    <a:pt x="2067433" y="1214439"/>
                    <a:pt x="1967372" y="1042027"/>
                  </a:cubicBezTo>
                  <a:cubicBezTo>
                    <a:pt x="1867311" y="869615"/>
                    <a:pt x="1750317" y="709518"/>
                    <a:pt x="1662572" y="552500"/>
                  </a:cubicBezTo>
                  <a:cubicBezTo>
                    <a:pt x="1574827" y="395482"/>
                    <a:pt x="1493239" y="189203"/>
                    <a:pt x="1440900" y="99918"/>
                  </a:cubicBezTo>
                  <a:cubicBezTo>
                    <a:pt x="1388561" y="10633"/>
                    <a:pt x="1376245" y="19870"/>
                    <a:pt x="1348536" y="16791"/>
                  </a:cubicBezTo>
                  <a:cubicBezTo>
                    <a:pt x="1320827" y="13712"/>
                    <a:pt x="1365469" y="-40166"/>
                    <a:pt x="1302354" y="6297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pic>
          <p:nvPicPr>
            <p:cNvPr id="15" name="Picture 14"/>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1842177" y="2086443"/>
              <a:ext cx="1234440" cy="1746504"/>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grpSp>
    </p:spTree>
    <p:extLst>
      <p:ext uri="{BB962C8B-B14F-4D97-AF65-F5344CB8AC3E}">
        <p14:creationId xmlns:p14="http://schemas.microsoft.com/office/powerpoint/2010/main" val="1027295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Avec titre seulement">
    <p:spTree>
      <p:nvGrpSpPr>
        <p:cNvPr id="1" name=""/>
        <p:cNvGrpSpPr/>
        <p:nvPr/>
      </p:nvGrpSpPr>
      <p:grpSpPr>
        <a:xfrm>
          <a:off x="0" y="0"/>
          <a:ext cx="0" cy="0"/>
          <a:chOff x="0" y="0"/>
          <a:chExt cx="0" cy="0"/>
        </a:xfrm>
      </p:grpSpPr>
      <p:sp>
        <p:nvSpPr>
          <p:cNvPr id="3" name="Espace réservé du numéro de diapositive 5"/>
          <p:cNvSpPr txBox="1">
            <a:spLocks/>
          </p:cNvSpPr>
          <p:nvPr userDrawn="1"/>
        </p:nvSpPr>
        <p:spPr>
          <a:xfrm>
            <a:off x="11243733" y="5900456"/>
            <a:ext cx="948267" cy="364879"/>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18961DA-8F38-4CC6-B9E0-44261948F129}" type="slidenum">
              <a:rPr lang="fr-CA" sz="2800" smtClean="0"/>
              <a:pPr algn="ctr"/>
              <a:t>‹#›</a:t>
            </a:fld>
            <a:endParaRPr lang="fr-CA" sz="2800" dirty="0"/>
          </a:p>
        </p:txBody>
      </p:sp>
      <p:sp>
        <p:nvSpPr>
          <p:cNvPr id="4" name="Espace réservé du numéro de diapositive 5"/>
          <p:cNvSpPr txBox="1">
            <a:spLocks/>
          </p:cNvSpPr>
          <p:nvPr userDrawn="1"/>
        </p:nvSpPr>
        <p:spPr>
          <a:xfrm>
            <a:off x="11525955" y="6408457"/>
            <a:ext cx="666044" cy="364879"/>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18961DA-8F38-4CC6-B9E0-44261948F129}" type="slidenum">
              <a:rPr lang="fr-CA" sz="1000" b="0" smtClean="0">
                <a:solidFill>
                  <a:schemeClr val="tx1"/>
                </a:solidFill>
              </a:rPr>
              <a:pPr algn="ctr"/>
              <a:t>‹#›</a:t>
            </a:fld>
            <a:endParaRPr lang="fr-CA" sz="1000" b="0" dirty="0">
              <a:solidFill>
                <a:schemeClr val="tx1"/>
              </a:solidFill>
            </a:endParaRPr>
          </a:p>
        </p:txBody>
      </p:sp>
      <p:cxnSp>
        <p:nvCxnSpPr>
          <p:cNvPr id="6" name="Straight Connector 5"/>
          <p:cNvCxnSpPr/>
          <p:nvPr userDrawn="1"/>
        </p:nvCxnSpPr>
        <p:spPr>
          <a:xfrm>
            <a:off x="11582403" y="6443133"/>
            <a:ext cx="0" cy="254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54617" y="6284563"/>
            <a:ext cx="113344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85DCB90-9FD2-40D0-A1F4-C6C82759101F}"/>
              </a:ext>
            </a:extLst>
          </p:cNvPr>
          <p:cNvSpPr>
            <a:spLocks noGrp="1"/>
          </p:cNvSpPr>
          <p:nvPr>
            <p:ph type="title"/>
          </p:nvPr>
        </p:nvSpPr>
        <p:spPr>
          <a:xfrm>
            <a:off x="454617" y="179883"/>
            <a:ext cx="11334427" cy="921667"/>
          </a:xfrm>
        </p:spPr>
        <p:txBody>
          <a:bodyPr>
            <a:normAutofit/>
          </a:bodyPr>
          <a:lstStyle>
            <a:lvl1pPr>
              <a:defRPr sz="2500" b="1">
                <a:solidFill>
                  <a:schemeClr val="tx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1672447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Avec titre et sous-titre">
    <p:spTree>
      <p:nvGrpSpPr>
        <p:cNvPr id="1" name=""/>
        <p:cNvGrpSpPr/>
        <p:nvPr/>
      </p:nvGrpSpPr>
      <p:grpSpPr>
        <a:xfrm>
          <a:off x="0" y="0"/>
          <a:ext cx="0" cy="0"/>
          <a:chOff x="0" y="0"/>
          <a:chExt cx="0" cy="0"/>
        </a:xfrm>
      </p:grpSpPr>
      <p:sp>
        <p:nvSpPr>
          <p:cNvPr id="3" name="Espace réservé du numéro de diapositive 5"/>
          <p:cNvSpPr txBox="1">
            <a:spLocks/>
          </p:cNvSpPr>
          <p:nvPr userDrawn="1"/>
        </p:nvSpPr>
        <p:spPr>
          <a:xfrm>
            <a:off x="11243733" y="5900456"/>
            <a:ext cx="948267" cy="364879"/>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18961DA-8F38-4CC6-B9E0-44261948F129}" type="slidenum">
              <a:rPr lang="fr-CA" sz="2800" smtClean="0"/>
              <a:pPr algn="ctr"/>
              <a:t>‹#›</a:t>
            </a:fld>
            <a:endParaRPr lang="fr-CA" sz="2800" dirty="0"/>
          </a:p>
        </p:txBody>
      </p:sp>
      <p:sp>
        <p:nvSpPr>
          <p:cNvPr id="4" name="Espace réservé du numéro de diapositive 5"/>
          <p:cNvSpPr txBox="1">
            <a:spLocks/>
          </p:cNvSpPr>
          <p:nvPr userDrawn="1"/>
        </p:nvSpPr>
        <p:spPr>
          <a:xfrm>
            <a:off x="11525956" y="6408457"/>
            <a:ext cx="606777" cy="364879"/>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18961DA-8F38-4CC6-B9E0-44261948F129}" type="slidenum">
              <a:rPr lang="fr-CA" sz="1000" b="0" smtClean="0">
                <a:solidFill>
                  <a:schemeClr val="tx1"/>
                </a:solidFill>
              </a:rPr>
              <a:pPr algn="ctr"/>
              <a:t>‹#›</a:t>
            </a:fld>
            <a:endParaRPr lang="fr-CA" sz="1000" b="0" dirty="0">
              <a:solidFill>
                <a:schemeClr val="tx1"/>
              </a:solidFill>
            </a:endParaRPr>
          </a:p>
        </p:txBody>
      </p:sp>
      <p:cxnSp>
        <p:nvCxnSpPr>
          <p:cNvPr id="6" name="Straight Connector 5"/>
          <p:cNvCxnSpPr/>
          <p:nvPr userDrawn="1"/>
        </p:nvCxnSpPr>
        <p:spPr>
          <a:xfrm>
            <a:off x="11582403" y="6443133"/>
            <a:ext cx="0" cy="254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54617" y="6284563"/>
            <a:ext cx="113344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E1BDC367-EB6E-45BC-89BB-7E1B4F411500}"/>
              </a:ext>
            </a:extLst>
          </p:cNvPr>
          <p:cNvSpPr>
            <a:spLocks noGrp="1"/>
          </p:cNvSpPr>
          <p:nvPr>
            <p:ph type="body" sz="quarter" idx="10"/>
          </p:nvPr>
        </p:nvSpPr>
        <p:spPr>
          <a:xfrm>
            <a:off x="454618" y="1697635"/>
            <a:ext cx="11334425" cy="420281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0" name="Title 1">
            <a:extLst>
              <a:ext uri="{FF2B5EF4-FFF2-40B4-BE49-F238E27FC236}">
                <a16:creationId xmlns:a16="http://schemas.microsoft.com/office/drawing/2014/main" id="{F63946EF-3ED5-4DC8-BE62-B918F0B470A6}"/>
              </a:ext>
            </a:extLst>
          </p:cNvPr>
          <p:cNvSpPr>
            <a:spLocks noGrp="1"/>
          </p:cNvSpPr>
          <p:nvPr>
            <p:ph type="title"/>
          </p:nvPr>
        </p:nvSpPr>
        <p:spPr>
          <a:xfrm>
            <a:off x="454617" y="179883"/>
            <a:ext cx="11334427" cy="921667"/>
          </a:xfrm>
        </p:spPr>
        <p:txBody>
          <a:bodyPr>
            <a:normAutofit/>
          </a:bodyPr>
          <a:lstStyle>
            <a:lvl1pPr>
              <a:defRPr sz="2500" b="1">
                <a:solidFill>
                  <a:schemeClr val="tx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8426661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Avec titre seulement">
    <p:spTree>
      <p:nvGrpSpPr>
        <p:cNvPr id="1" name=""/>
        <p:cNvGrpSpPr/>
        <p:nvPr/>
      </p:nvGrpSpPr>
      <p:grpSpPr>
        <a:xfrm>
          <a:off x="0" y="0"/>
          <a:ext cx="0" cy="0"/>
          <a:chOff x="0" y="0"/>
          <a:chExt cx="0" cy="0"/>
        </a:xfrm>
      </p:grpSpPr>
      <p:sp>
        <p:nvSpPr>
          <p:cNvPr id="3" name="Espace réservé du numéro de diapositive 5"/>
          <p:cNvSpPr txBox="1">
            <a:spLocks/>
          </p:cNvSpPr>
          <p:nvPr userDrawn="1"/>
        </p:nvSpPr>
        <p:spPr>
          <a:xfrm>
            <a:off x="11243733" y="5900456"/>
            <a:ext cx="948267" cy="364879"/>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18961DA-8F38-4CC6-B9E0-44261948F129}" type="slidenum">
              <a:rPr lang="fr-CA" sz="2800" smtClean="0"/>
              <a:pPr algn="ctr"/>
              <a:t>‹#›</a:t>
            </a:fld>
            <a:endParaRPr lang="fr-CA" sz="2800" dirty="0"/>
          </a:p>
        </p:txBody>
      </p:sp>
      <p:sp>
        <p:nvSpPr>
          <p:cNvPr id="4" name="Espace réservé du numéro de diapositive 5"/>
          <p:cNvSpPr txBox="1">
            <a:spLocks/>
          </p:cNvSpPr>
          <p:nvPr userDrawn="1"/>
        </p:nvSpPr>
        <p:spPr>
          <a:xfrm>
            <a:off x="11525955" y="6408457"/>
            <a:ext cx="666044" cy="364879"/>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18961DA-8F38-4CC6-B9E0-44261948F129}" type="slidenum">
              <a:rPr lang="fr-CA" sz="1000" b="0" smtClean="0">
                <a:solidFill>
                  <a:schemeClr val="tx1"/>
                </a:solidFill>
              </a:rPr>
              <a:pPr algn="ctr"/>
              <a:t>‹#›</a:t>
            </a:fld>
            <a:endParaRPr lang="fr-CA" sz="1000" b="0" dirty="0">
              <a:solidFill>
                <a:schemeClr val="tx1"/>
              </a:solidFill>
            </a:endParaRPr>
          </a:p>
        </p:txBody>
      </p:sp>
      <p:cxnSp>
        <p:nvCxnSpPr>
          <p:cNvPr id="6" name="Straight Connector 5"/>
          <p:cNvCxnSpPr/>
          <p:nvPr userDrawn="1"/>
        </p:nvCxnSpPr>
        <p:spPr>
          <a:xfrm>
            <a:off x="11582403" y="6443133"/>
            <a:ext cx="0" cy="254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54617" y="6284563"/>
            <a:ext cx="113344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85DCB90-9FD2-40D0-A1F4-C6C82759101F}"/>
              </a:ext>
            </a:extLst>
          </p:cNvPr>
          <p:cNvSpPr>
            <a:spLocks noGrp="1"/>
          </p:cNvSpPr>
          <p:nvPr>
            <p:ph type="title"/>
          </p:nvPr>
        </p:nvSpPr>
        <p:spPr>
          <a:xfrm>
            <a:off x="454617" y="179883"/>
            <a:ext cx="11334427" cy="921667"/>
          </a:xfrm>
        </p:spPr>
        <p:txBody>
          <a:bodyPr>
            <a:normAutofit/>
          </a:bodyPr>
          <a:lstStyle>
            <a:lvl1pPr>
              <a:defRPr sz="2500" b="1">
                <a:solidFill>
                  <a:schemeClr val="tx1"/>
                </a:solidFill>
                <a:latin typeface="Arial Black" panose="020B0A04020102020204" pitchFamily="34" charset="0"/>
              </a:defRPr>
            </a:lvl1pPr>
          </a:lstStyle>
          <a:p>
            <a:r>
              <a:rPr lang="en-US" dirty="0"/>
              <a:t>Click to edit Master title style</a:t>
            </a:r>
          </a:p>
        </p:txBody>
      </p:sp>
      <p:sp>
        <p:nvSpPr>
          <p:cNvPr id="9" name="Text Placeholder 6">
            <a:extLst>
              <a:ext uri="{FF2B5EF4-FFF2-40B4-BE49-F238E27FC236}">
                <a16:creationId xmlns:a16="http://schemas.microsoft.com/office/drawing/2014/main" id="{1CA6FB1D-EC62-4649-969C-4824D4F67DF2}"/>
              </a:ext>
            </a:extLst>
          </p:cNvPr>
          <p:cNvSpPr>
            <a:spLocks noGrp="1"/>
          </p:cNvSpPr>
          <p:nvPr>
            <p:ph type="body" sz="quarter" idx="10"/>
          </p:nvPr>
        </p:nvSpPr>
        <p:spPr>
          <a:xfrm>
            <a:off x="454618" y="1281432"/>
            <a:ext cx="11334425" cy="46190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688670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8" y="3956281"/>
            <a:ext cx="6831673"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752859" y="6453386"/>
            <a:ext cx="1607944" cy="404614"/>
          </a:xfrm>
        </p:spPr>
        <p:txBody>
          <a:bodyPr/>
          <a:lstStyle>
            <a:lvl1pPr>
              <a:defRPr baseline="0">
                <a:solidFill>
                  <a:schemeClr val="tx2"/>
                </a:solidFill>
              </a:defRPr>
            </a:lvl1pPr>
          </a:lstStyle>
          <a:p>
            <a:fld id="{A64A77D9-A91C-4E2C-AB11-2E228C676AA9}" type="datetimeFigureOut">
              <a:rPr lang="en-CA" smtClean="0"/>
              <a:t>2025-05-12</a:t>
            </a:fld>
            <a:endParaRPr lang="en-CA"/>
          </a:p>
        </p:txBody>
      </p:sp>
      <p:sp>
        <p:nvSpPr>
          <p:cNvPr id="5" name="Footer Placeholder 4"/>
          <p:cNvSpPr>
            <a:spLocks noGrp="1"/>
          </p:cNvSpPr>
          <p:nvPr>
            <p:ph type="ftr" sz="quarter" idx="11"/>
          </p:nvPr>
        </p:nvSpPr>
        <p:spPr>
          <a:xfrm>
            <a:off x="2584056" y="6453386"/>
            <a:ext cx="7023377" cy="404614"/>
          </a:xfrm>
        </p:spPr>
        <p:txBody>
          <a:bodyPr/>
          <a:lstStyle>
            <a:lvl1pPr algn="ctr">
              <a:defRPr baseline="0">
                <a:solidFill>
                  <a:schemeClr val="tx2"/>
                </a:solidFill>
              </a:defRPr>
            </a:lvl1pPr>
          </a:lstStyle>
          <a:p>
            <a:endParaRPr lang="en-CA"/>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A7726DD0-C67B-4C8C-BCC2-126924C7832A}" type="slidenum">
              <a:rPr lang="en-CA" smtClean="0"/>
              <a:t>‹#›</a:t>
            </a:fld>
            <a:endParaRPr lang="en-CA"/>
          </a:p>
        </p:txBody>
      </p:sp>
      <p:grpSp>
        <p:nvGrpSpPr>
          <p:cNvPr id="8" name="Group 7"/>
          <p:cNvGrpSpPr/>
          <p:nvPr/>
        </p:nvGrpSpPr>
        <p:grpSpPr>
          <a:xfrm>
            <a:off x="752858" y="744470"/>
            <a:ext cx="1067411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6366737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4A77D9-A91C-4E2C-AB11-2E228C676AA9}" type="datetimeFigureOut">
              <a:rPr lang="en-CA" smtClean="0"/>
              <a:t>2025-05-12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7726DD0-C67B-4C8C-BCC2-126924C7832A}" type="slidenum">
              <a:rPr lang="en-CA" smtClean="0"/>
              <a:t>‹#›</a:t>
            </a:fld>
            <a:endParaRPr lang="en-CA"/>
          </a:p>
        </p:txBody>
      </p:sp>
    </p:spTree>
    <p:extLst>
      <p:ext uri="{BB962C8B-B14F-4D97-AF65-F5344CB8AC3E}">
        <p14:creationId xmlns:p14="http://schemas.microsoft.com/office/powerpoint/2010/main" val="1074053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2"/>
            <a:ext cx="9612971"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9" y="6453386"/>
            <a:ext cx="1622409" cy="404614"/>
          </a:xfrm>
        </p:spPr>
        <p:txBody>
          <a:bodyPr/>
          <a:lstStyle>
            <a:lvl1pPr>
              <a:defRPr>
                <a:solidFill>
                  <a:schemeClr val="tx2"/>
                </a:solidFill>
              </a:defRPr>
            </a:lvl1pPr>
          </a:lstStyle>
          <a:p>
            <a:fld id="{A64A77D9-A91C-4E2C-AB11-2E228C676AA9}" type="datetimeFigureOut">
              <a:rPr lang="en-CA" smtClean="0"/>
              <a:t>2025-05-12</a:t>
            </a:fld>
            <a:endParaRPr lang="en-CA"/>
          </a:p>
        </p:txBody>
      </p:sp>
      <p:sp>
        <p:nvSpPr>
          <p:cNvPr id="5" name="Footer Placeholder 4"/>
          <p:cNvSpPr>
            <a:spLocks noGrp="1"/>
          </p:cNvSpPr>
          <p:nvPr>
            <p:ph type="ftr" sz="quarter" idx="11"/>
          </p:nvPr>
        </p:nvSpPr>
        <p:spPr>
          <a:xfrm>
            <a:off x="2584313" y="6453386"/>
            <a:ext cx="7023377" cy="404614"/>
          </a:xfrm>
        </p:spPr>
        <p:txBody>
          <a:bodyPr/>
          <a:lstStyle>
            <a:lvl1pPr algn="ctr">
              <a:defRPr>
                <a:solidFill>
                  <a:schemeClr val="tx2"/>
                </a:solidFill>
              </a:defRPr>
            </a:lvl1pPr>
          </a:lstStyle>
          <a:p>
            <a:endParaRPr lang="en-CA"/>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A7726DD0-C67B-4C8C-BCC2-126924C7832A}" type="slidenum">
              <a:rPr lang="en-CA" smtClean="0"/>
              <a:t>‹#›</a:t>
            </a:fld>
            <a:endParaRPr lang="en-CA"/>
          </a:p>
        </p:txBody>
      </p:sp>
      <p:sp>
        <p:nvSpPr>
          <p:cNvPr id="7" name="Freeform 6"/>
          <p:cNvSpPr/>
          <p:nvPr/>
        </p:nvSpPr>
        <p:spPr bwMode="auto">
          <a:xfrm>
            <a:off x="8151963"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8151963"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838521908"/>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6001"/>
            <a:ext cx="4447787"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6001"/>
            <a:ext cx="4447787"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4A77D9-A91C-4E2C-AB11-2E228C676AA9}" type="datetimeFigureOut">
              <a:rPr lang="en-CA" smtClean="0"/>
              <a:t>2025-05-12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7726DD0-C67B-4C8C-BCC2-126924C7832A}" type="slidenum">
              <a:rPr lang="en-CA" smtClean="0"/>
              <a:t>‹#›</a:t>
            </a:fld>
            <a:endParaRPr lang="en-CA"/>
          </a:p>
        </p:txBody>
      </p:sp>
    </p:spTree>
    <p:extLst>
      <p:ext uri="{BB962C8B-B14F-4D97-AF65-F5344CB8AC3E}">
        <p14:creationId xmlns:p14="http://schemas.microsoft.com/office/powerpoint/2010/main" val="360289920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778CB-C07A-4D4C-9289-D6098A55AB42}"/>
              </a:ext>
            </a:extLst>
          </p:cNvPr>
          <p:cNvSpPr>
            <a:spLocks noGrp="1"/>
          </p:cNvSpPr>
          <p:nvPr>
            <p:ph type="title"/>
          </p:nvPr>
        </p:nvSpPr>
        <p:spPr/>
        <p:txBody>
          <a:bodyPr wrap="none"/>
          <a:lstStyle/>
          <a:p>
            <a:r>
              <a:rPr lang="en-US"/>
              <a:t>Click to edit Master title style</a:t>
            </a:r>
          </a:p>
        </p:txBody>
      </p:sp>
      <p:sp>
        <p:nvSpPr>
          <p:cNvPr id="3" name="Content Placeholder 2">
            <a:extLst>
              <a:ext uri="{FF2B5EF4-FFF2-40B4-BE49-F238E27FC236}">
                <a16:creationId xmlns:a16="http://schemas.microsoft.com/office/drawing/2014/main" id="{F6264381-217F-0348-BEE8-48CEC66F65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B7D769-5AAC-8F4E-BE9F-31110F8ADA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5FE642-CC66-4243-A724-D3A973CC7CAC}"/>
              </a:ext>
            </a:extLst>
          </p:cNvPr>
          <p:cNvSpPr>
            <a:spLocks noGrp="1"/>
          </p:cNvSpPr>
          <p:nvPr>
            <p:ph type="dt" sz="half" idx="10"/>
          </p:nvPr>
        </p:nvSpPr>
        <p:spPr>
          <a:xfrm>
            <a:off x="316707" y="6106318"/>
            <a:ext cx="654844" cy="301625"/>
          </a:xfrm>
          <a:prstGeom prst="rect">
            <a:avLst/>
          </a:prstGeom>
        </p:spPr>
        <p:txBody>
          <a:bodyPr/>
          <a:lstStyle/>
          <a:p>
            <a:fld id="{0B67940A-E475-8B45-8DC7-23F48BC33F84}" type="datetime1">
              <a:rPr lang="en-CA" smtClean="0"/>
              <a:t>2025-05-12</a:t>
            </a:fld>
            <a:endParaRPr lang="en-US"/>
          </a:p>
        </p:txBody>
      </p:sp>
      <p:sp>
        <p:nvSpPr>
          <p:cNvPr id="6" name="Footer Placeholder 5">
            <a:extLst>
              <a:ext uri="{FF2B5EF4-FFF2-40B4-BE49-F238E27FC236}">
                <a16:creationId xmlns:a16="http://schemas.microsoft.com/office/drawing/2014/main" id="{A8AC4E9D-1684-8C4E-9BD4-832504F422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E1A11-0A34-BC47-BE13-6D8158801906}"/>
              </a:ext>
            </a:extLst>
          </p:cNvPr>
          <p:cNvSpPr>
            <a:spLocks noGrp="1"/>
          </p:cNvSpPr>
          <p:nvPr>
            <p:ph type="sldNum" sz="quarter" idx="12"/>
          </p:nvPr>
        </p:nvSpPr>
        <p:spPr/>
        <p:txBody>
          <a:bodyPr/>
          <a:lstStyle/>
          <a:p>
            <a:fld id="{145FD570-4AEA-FD41-8C63-786E3D93656E}" type="slidenum">
              <a:rPr lang="en-US" smtClean="0"/>
              <a:t>‹#›</a:t>
            </a:fld>
            <a:endParaRPr lang="en-US"/>
          </a:p>
        </p:txBody>
      </p:sp>
    </p:spTree>
    <p:extLst>
      <p:ext uri="{BB962C8B-B14F-4D97-AF65-F5344CB8AC3E}">
        <p14:creationId xmlns:p14="http://schemas.microsoft.com/office/powerpoint/2010/main" val="8500042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230"/>
            <a:ext cx="4447787"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371601" y="3305209"/>
            <a:ext cx="4447785"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3" y="2349754"/>
            <a:ext cx="4447787"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525013" y="3305209"/>
            <a:ext cx="444778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A77D9-A91C-4E2C-AB11-2E228C676AA9}" type="datetimeFigureOut">
              <a:rPr lang="en-CA" smtClean="0"/>
              <a:t>2025-05-12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7726DD0-C67B-4C8C-BCC2-126924C7832A}" type="slidenum">
              <a:rPr lang="en-CA" smtClean="0"/>
              <a:t>‹#›</a:t>
            </a:fld>
            <a:endParaRPr lang="en-CA"/>
          </a:p>
        </p:txBody>
      </p:sp>
    </p:spTree>
    <p:extLst>
      <p:ext uri="{BB962C8B-B14F-4D97-AF65-F5344CB8AC3E}">
        <p14:creationId xmlns:p14="http://schemas.microsoft.com/office/powerpoint/2010/main" val="1630388629"/>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4A77D9-A91C-4E2C-AB11-2E228C676AA9}" type="datetimeFigureOut">
              <a:rPr lang="en-CA" smtClean="0"/>
              <a:t>2025-05-12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7726DD0-C67B-4C8C-BCC2-126924C7832A}" type="slidenum">
              <a:rPr lang="en-CA" smtClean="0"/>
              <a:t>‹#›</a:t>
            </a:fld>
            <a:endParaRPr lang="en-CA"/>
          </a:p>
        </p:txBody>
      </p:sp>
    </p:spTree>
    <p:extLst>
      <p:ext uri="{BB962C8B-B14F-4D97-AF65-F5344CB8AC3E}">
        <p14:creationId xmlns:p14="http://schemas.microsoft.com/office/powerpoint/2010/main" val="27509488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4A77D9-A91C-4E2C-AB11-2E228C676AA9}" type="datetimeFigureOut">
              <a:rPr lang="en-CA" smtClean="0"/>
              <a:t>2025-05-12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7726DD0-C67B-4C8C-BCC2-126924C7832A}" type="slidenum">
              <a:rPr lang="en-CA" smtClean="0"/>
              <a:t>‹#›</a:t>
            </a:fld>
            <a:endParaRPr lang="en-CA"/>
          </a:p>
        </p:txBody>
      </p:sp>
    </p:spTree>
    <p:extLst>
      <p:ext uri="{BB962C8B-B14F-4D97-AF65-F5344CB8AC3E}">
        <p14:creationId xmlns:p14="http://schemas.microsoft.com/office/powerpoint/2010/main" val="1459902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723901" y="6453386"/>
            <a:ext cx="1204572" cy="404614"/>
          </a:xfrm>
        </p:spPr>
        <p:txBody>
          <a:bodyPr/>
          <a:lstStyle>
            <a:lvl1pPr>
              <a:defRPr>
                <a:solidFill>
                  <a:schemeClr val="tx2"/>
                </a:solidFill>
              </a:defRPr>
            </a:lvl1pPr>
          </a:lstStyle>
          <a:p>
            <a:fld id="{A64A77D9-A91C-4E2C-AB11-2E228C676AA9}" type="datetimeFigureOut">
              <a:rPr lang="en-CA" smtClean="0"/>
              <a:t>2025-05-12</a:t>
            </a:fld>
            <a:endParaRPr lang="en-CA"/>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CA"/>
          </a:p>
        </p:txBody>
      </p:sp>
      <p:sp>
        <p:nvSpPr>
          <p:cNvPr id="7" name="Slide Number Placeholder 6"/>
          <p:cNvSpPr>
            <a:spLocks noGrp="1"/>
          </p:cNvSpPr>
          <p:nvPr>
            <p:ph type="sldNum" sz="quarter" idx="12"/>
          </p:nvPr>
        </p:nvSpPr>
        <p:spPr>
          <a:xfrm>
            <a:off x="9883141" y="6453386"/>
            <a:ext cx="1596292" cy="404614"/>
          </a:xfrm>
        </p:spPr>
        <p:txBody>
          <a:bodyPr/>
          <a:lstStyle>
            <a:lvl1pPr>
              <a:defRPr>
                <a:solidFill>
                  <a:schemeClr val="tx2"/>
                </a:solidFill>
              </a:defRPr>
            </a:lvl1pPr>
          </a:lstStyle>
          <a:p>
            <a:fld id="{A7726DD0-C67B-4C8C-BCC2-126924C7832A}" type="slidenum">
              <a:rPr lang="en-CA" smtClean="0"/>
              <a:t>‹#›</a:t>
            </a:fld>
            <a:endParaRPr lang="en-CA"/>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9390415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2"/>
            <a:ext cx="665988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723901" y="6453386"/>
            <a:ext cx="1204572" cy="404614"/>
          </a:xfrm>
        </p:spPr>
        <p:txBody>
          <a:bodyPr/>
          <a:lstStyle>
            <a:lvl1pPr>
              <a:defRPr>
                <a:solidFill>
                  <a:schemeClr val="tx2"/>
                </a:solidFill>
              </a:defRPr>
            </a:lvl1pPr>
          </a:lstStyle>
          <a:p>
            <a:fld id="{A64A77D9-A91C-4E2C-AB11-2E228C676AA9}" type="datetimeFigureOut">
              <a:rPr lang="en-CA" smtClean="0"/>
              <a:t>2025-05-12</a:t>
            </a:fld>
            <a:endParaRPr lang="en-CA"/>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CA"/>
          </a:p>
        </p:txBody>
      </p:sp>
      <p:sp>
        <p:nvSpPr>
          <p:cNvPr id="7" name="Slide Number Placeholder 6"/>
          <p:cNvSpPr>
            <a:spLocks noGrp="1"/>
          </p:cNvSpPr>
          <p:nvPr>
            <p:ph type="sldNum" sz="quarter" idx="12"/>
          </p:nvPr>
        </p:nvSpPr>
        <p:spPr>
          <a:xfrm>
            <a:off x="9883141" y="6453386"/>
            <a:ext cx="1596292" cy="404614"/>
          </a:xfrm>
        </p:spPr>
        <p:txBody>
          <a:bodyPr/>
          <a:lstStyle>
            <a:lvl1pPr>
              <a:defRPr>
                <a:solidFill>
                  <a:schemeClr val="tx2"/>
                </a:solidFill>
              </a:defRPr>
            </a:lvl1pPr>
          </a:lstStyle>
          <a:p>
            <a:fld id="{A7726DD0-C67B-4C8C-BCC2-126924C7832A}" type="slidenum">
              <a:rPr lang="en-CA" smtClean="0"/>
              <a:t>‹#›</a:t>
            </a:fld>
            <a:endParaRPr lang="en-CA"/>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29249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7"/>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4A77D9-A91C-4E2C-AB11-2E228C676AA9}" type="datetimeFigureOut">
              <a:rPr lang="en-CA" smtClean="0"/>
              <a:t>2025-05-12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7726DD0-C67B-4C8C-BCC2-126924C7832A}" type="slidenum">
              <a:rPr lang="en-CA" smtClean="0"/>
              <a:t>‹#›</a:t>
            </a:fld>
            <a:endParaRPr lang="en-CA"/>
          </a:p>
        </p:txBody>
      </p:sp>
    </p:spTree>
    <p:extLst>
      <p:ext uri="{BB962C8B-B14F-4D97-AF65-F5344CB8AC3E}">
        <p14:creationId xmlns:p14="http://schemas.microsoft.com/office/powerpoint/2010/main" val="27772243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4396" y="624156"/>
            <a:ext cx="1987933"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1" y="624156"/>
            <a:ext cx="7632700"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4A77D9-A91C-4E2C-AB11-2E228C676AA9}" type="datetimeFigureOut">
              <a:rPr lang="en-CA" smtClean="0"/>
              <a:t>2025-05-12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7726DD0-C67B-4C8C-BCC2-126924C7832A}" type="slidenum">
              <a:rPr lang="en-CA" smtClean="0"/>
              <a:t>‹#›</a:t>
            </a:fld>
            <a:endParaRPr lang="en-CA"/>
          </a:p>
        </p:txBody>
      </p:sp>
    </p:spTree>
    <p:extLst>
      <p:ext uri="{BB962C8B-B14F-4D97-AF65-F5344CB8AC3E}">
        <p14:creationId xmlns:p14="http://schemas.microsoft.com/office/powerpoint/2010/main" val="19584059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Page couverture">
    <p:spTree>
      <p:nvGrpSpPr>
        <p:cNvPr id="1" name=""/>
        <p:cNvGrpSpPr/>
        <p:nvPr/>
      </p:nvGrpSpPr>
      <p:grpSpPr>
        <a:xfrm>
          <a:off x="0" y="0"/>
          <a:ext cx="0" cy="0"/>
          <a:chOff x="0" y="0"/>
          <a:chExt cx="0" cy="0"/>
        </a:xfrm>
      </p:grpSpPr>
      <p:cxnSp>
        <p:nvCxnSpPr>
          <p:cNvPr id="3" name="Straight Connector 2"/>
          <p:cNvCxnSpPr/>
          <p:nvPr userDrawn="1"/>
        </p:nvCxnSpPr>
        <p:spPr>
          <a:xfrm>
            <a:off x="454617" y="6284563"/>
            <a:ext cx="113344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0254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Avec titre seulement">
    <p:spTree>
      <p:nvGrpSpPr>
        <p:cNvPr id="1" name=""/>
        <p:cNvGrpSpPr/>
        <p:nvPr/>
      </p:nvGrpSpPr>
      <p:grpSpPr>
        <a:xfrm>
          <a:off x="0" y="0"/>
          <a:ext cx="0" cy="0"/>
          <a:chOff x="0" y="0"/>
          <a:chExt cx="0" cy="0"/>
        </a:xfrm>
      </p:grpSpPr>
      <p:sp>
        <p:nvSpPr>
          <p:cNvPr id="3" name="Espace réservé du numéro de diapositive 5"/>
          <p:cNvSpPr txBox="1">
            <a:spLocks/>
          </p:cNvSpPr>
          <p:nvPr userDrawn="1"/>
        </p:nvSpPr>
        <p:spPr>
          <a:xfrm>
            <a:off x="11243733" y="5900456"/>
            <a:ext cx="948267" cy="364879"/>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18961DA-8F38-4CC6-B9E0-44261948F129}" type="slidenum">
              <a:rPr lang="fr-CA" sz="2800" smtClean="0"/>
              <a:pPr algn="ctr"/>
              <a:t>‹#›</a:t>
            </a:fld>
            <a:endParaRPr lang="fr-CA" sz="2800" dirty="0"/>
          </a:p>
        </p:txBody>
      </p:sp>
      <p:sp>
        <p:nvSpPr>
          <p:cNvPr id="4" name="Espace réservé du numéro de diapositive 5"/>
          <p:cNvSpPr txBox="1">
            <a:spLocks/>
          </p:cNvSpPr>
          <p:nvPr userDrawn="1"/>
        </p:nvSpPr>
        <p:spPr>
          <a:xfrm>
            <a:off x="11525955" y="6408457"/>
            <a:ext cx="666044" cy="364879"/>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18961DA-8F38-4CC6-B9E0-44261948F129}" type="slidenum">
              <a:rPr lang="fr-CA" sz="1000" b="0" smtClean="0">
                <a:solidFill>
                  <a:schemeClr val="tx1"/>
                </a:solidFill>
              </a:rPr>
              <a:pPr algn="ctr"/>
              <a:t>‹#›</a:t>
            </a:fld>
            <a:endParaRPr lang="fr-CA" sz="1000" b="0" dirty="0">
              <a:solidFill>
                <a:schemeClr val="tx1"/>
              </a:solidFill>
            </a:endParaRPr>
          </a:p>
        </p:txBody>
      </p:sp>
      <p:cxnSp>
        <p:nvCxnSpPr>
          <p:cNvPr id="6" name="Straight Connector 5"/>
          <p:cNvCxnSpPr/>
          <p:nvPr userDrawn="1"/>
        </p:nvCxnSpPr>
        <p:spPr>
          <a:xfrm>
            <a:off x="11582403" y="6443133"/>
            <a:ext cx="0" cy="254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54617" y="6284563"/>
            <a:ext cx="1133442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85DCB90-9FD2-40D0-A1F4-C6C82759101F}"/>
              </a:ext>
            </a:extLst>
          </p:cNvPr>
          <p:cNvSpPr>
            <a:spLocks noGrp="1"/>
          </p:cNvSpPr>
          <p:nvPr>
            <p:ph type="title"/>
          </p:nvPr>
        </p:nvSpPr>
        <p:spPr>
          <a:xfrm>
            <a:off x="454617" y="179883"/>
            <a:ext cx="11334427" cy="921667"/>
          </a:xfrm>
        </p:spPr>
        <p:txBody>
          <a:bodyPr>
            <a:normAutofit/>
          </a:bodyPr>
          <a:lstStyle>
            <a:lvl1pPr>
              <a:defRPr sz="2500" b="1">
                <a:solidFill>
                  <a:schemeClr val="tx1"/>
                </a:solidFill>
                <a:latin typeface="Arial Black" panose="020B0A04020102020204" pitchFamily="34" charset="0"/>
              </a:defRPr>
            </a:lvl1pPr>
          </a:lstStyle>
          <a:p>
            <a:r>
              <a:rPr lang="en-US" dirty="0"/>
              <a:t>Click to edit Master title style</a:t>
            </a:r>
          </a:p>
        </p:txBody>
      </p:sp>
    </p:spTree>
    <p:extLst>
      <p:ext uri="{BB962C8B-B14F-4D97-AF65-F5344CB8AC3E}">
        <p14:creationId xmlns:p14="http://schemas.microsoft.com/office/powerpoint/2010/main" val="3466728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C7BF-0319-EE4A-882D-2A241982C7E6}"/>
              </a:ext>
            </a:extLst>
          </p:cNvPr>
          <p:cNvSpPr>
            <a:spLocks noGrp="1"/>
          </p:cNvSpPr>
          <p:nvPr>
            <p:ph type="title"/>
          </p:nvPr>
        </p:nvSpPr>
        <p:spPr>
          <a:xfrm>
            <a:off x="334963" y="1"/>
            <a:ext cx="10515600" cy="12501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982F12-F85C-B34B-B4D8-07647CF330CB}"/>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335958-6B03-C649-BBAE-B896E4859AC0}"/>
              </a:ext>
            </a:extLst>
          </p:cNvPr>
          <p:cNvSpPr>
            <a:spLocks noGrp="1"/>
          </p:cNvSpPr>
          <p:nvPr>
            <p:ph sz="half" idx="2"/>
          </p:nvPr>
        </p:nvSpPr>
        <p:spPr>
          <a:xfrm>
            <a:off x="839788" y="2505075"/>
            <a:ext cx="5157787" cy="3684588"/>
          </a:xfrm>
        </p:spPr>
        <p:txBody>
          <a:bodyPr wrap="non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CE96E-F559-5740-B3D0-80C24166CE7B}"/>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5C791F-CAA1-5248-848E-F4CA082D6273}"/>
              </a:ext>
            </a:extLst>
          </p:cNvPr>
          <p:cNvSpPr>
            <a:spLocks noGrp="1"/>
          </p:cNvSpPr>
          <p:nvPr>
            <p:ph sz="quarter" idx="4"/>
          </p:nvPr>
        </p:nvSpPr>
        <p:spPr>
          <a:xfrm>
            <a:off x="6172200" y="2505075"/>
            <a:ext cx="5183188" cy="3684588"/>
          </a:xfrm>
        </p:spPr>
        <p:txBody>
          <a:bodyPr wrap="non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35EAC-B00C-6E4D-8CD7-BA87533A3058}"/>
              </a:ext>
            </a:extLst>
          </p:cNvPr>
          <p:cNvSpPr>
            <a:spLocks noGrp="1"/>
          </p:cNvSpPr>
          <p:nvPr>
            <p:ph type="dt" sz="half" idx="10"/>
          </p:nvPr>
        </p:nvSpPr>
        <p:spPr>
          <a:xfrm>
            <a:off x="316707" y="6106318"/>
            <a:ext cx="654844" cy="301625"/>
          </a:xfrm>
          <a:prstGeom prst="rect">
            <a:avLst/>
          </a:prstGeom>
        </p:spPr>
        <p:txBody>
          <a:bodyPr/>
          <a:lstStyle/>
          <a:p>
            <a:fld id="{31EE1175-809F-5E49-81DE-59049AAF40C1}" type="datetime1">
              <a:rPr lang="en-CA" smtClean="0"/>
              <a:t>2025-05-12</a:t>
            </a:fld>
            <a:endParaRPr lang="en-US"/>
          </a:p>
        </p:txBody>
      </p:sp>
      <p:sp>
        <p:nvSpPr>
          <p:cNvPr id="8" name="Footer Placeholder 7">
            <a:extLst>
              <a:ext uri="{FF2B5EF4-FFF2-40B4-BE49-F238E27FC236}">
                <a16:creationId xmlns:a16="http://schemas.microsoft.com/office/drawing/2014/main" id="{91B0BDC1-84DE-0D4C-8ED8-94FF091892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BBE931-214C-5C49-A487-D06965AA9545}"/>
              </a:ext>
            </a:extLst>
          </p:cNvPr>
          <p:cNvSpPr>
            <a:spLocks noGrp="1"/>
          </p:cNvSpPr>
          <p:nvPr>
            <p:ph type="sldNum" sz="quarter" idx="12"/>
          </p:nvPr>
        </p:nvSpPr>
        <p:spPr/>
        <p:txBody>
          <a:bodyPr/>
          <a:lstStyle/>
          <a:p>
            <a:fld id="{145FD570-4AEA-FD41-8C63-786E3D93656E}" type="slidenum">
              <a:rPr lang="en-US" smtClean="0"/>
              <a:t>‹#›</a:t>
            </a:fld>
            <a:endParaRPr lang="en-US"/>
          </a:p>
        </p:txBody>
      </p:sp>
    </p:spTree>
    <p:extLst>
      <p:ext uri="{BB962C8B-B14F-4D97-AF65-F5344CB8AC3E}">
        <p14:creationId xmlns:p14="http://schemas.microsoft.com/office/powerpoint/2010/main" val="2718008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70770-EC1B-234B-99B7-C7ED1F9951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67309B-3539-E640-9D97-61FF2D858066}"/>
              </a:ext>
            </a:extLst>
          </p:cNvPr>
          <p:cNvSpPr>
            <a:spLocks noGrp="1"/>
          </p:cNvSpPr>
          <p:nvPr>
            <p:ph type="dt" sz="half" idx="10"/>
          </p:nvPr>
        </p:nvSpPr>
        <p:spPr>
          <a:xfrm>
            <a:off x="316707" y="6106318"/>
            <a:ext cx="654844" cy="301625"/>
          </a:xfrm>
          <a:prstGeom prst="rect">
            <a:avLst/>
          </a:prstGeom>
        </p:spPr>
        <p:txBody>
          <a:bodyPr/>
          <a:lstStyle/>
          <a:p>
            <a:fld id="{2447A1F1-9AF7-0142-98CA-DE6B9748B93E}" type="datetime1">
              <a:rPr lang="en-CA" smtClean="0"/>
              <a:t>2025-05-12</a:t>
            </a:fld>
            <a:endParaRPr lang="en-US"/>
          </a:p>
        </p:txBody>
      </p:sp>
      <p:sp>
        <p:nvSpPr>
          <p:cNvPr id="4" name="Footer Placeholder 3">
            <a:extLst>
              <a:ext uri="{FF2B5EF4-FFF2-40B4-BE49-F238E27FC236}">
                <a16:creationId xmlns:a16="http://schemas.microsoft.com/office/drawing/2014/main" id="{CFA5E9B8-B8F6-7B4E-BF31-C4DD8ECD2F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A8B570-9814-684D-8BA1-F5C18541C421}"/>
              </a:ext>
            </a:extLst>
          </p:cNvPr>
          <p:cNvSpPr>
            <a:spLocks noGrp="1"/>
          </p:cNvSpPr>
          <p:nvPr>
            <p:ph type="sldNum" sz="quarter" idx="12"/>
          </p:nvPr>
        </p:nvSpPr>
        <p:spPr/>
        <p:txBody>
          <a:bodyPr/>
          <a:lstStyle/>
          <a:p>
            <a:fld id="{145FD570-4AEA-FD41-8C63-786E3D93656E}" type="slidenum">
              <a:rPr lang="en-US" smtClean="0"/>
              <a:t>‹#›</a:t>
            </a:fld>
            <a:endParaRPr lang="en-US"/>
          </a:p>
        </p:txBody>
      </p:sp>
    </p:spTree>
    <p:extLst>
      <p:ext uri="{BB962C8B-B14F-4D97-AF65-F5344CB8AC3E}">
        <p14:creationId xmlns:p14="http://schemas.microsoft.com/office/powerpoint/2010/main" val="2984286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EA9E85-63E8-5C40-A614-BAC9CADFC96C}"/>
              </a:ext>
            </a:extLst>
          </p:cNvPr>
          <p:cNvSpPr>
            <a:spLocks noGrp="1"/>
          </p:cNvSpPr>
          <p:nvPr>
            <p:ph type="dt" sz="half" idx="10"/>
          </p:nvPr>
        </p:nvSpPr>
        <p:spPr>
          <a:xfrm>
            <a:off x="316707" y="6106318"/>
            <a:ext cx="654844" cy="301625"/>
          </a:xfrm>
          <a:prstGeom prst="rect">
            <a:avLst/>
          </a:prstGeom>
        </p:spPr>
        <p:txBody>
          <a:bodyPr/>
          <a:lstStyle/>
          <a:p>
            <a:fld id="{BE87982C-1476-514A-B113-E2F95866380B}" type="datetime1">
              <a:rPr lang="en-CA" smtClean="0"/>
              <a:t>2025-05-12</a:t>
            </a:fld>
            <a:endParaRPr lang="en-US"/>
          </a:p>
        </p:txBody>
      </p:sp>
      <p:sp>
        <p:nvSpPr>
          <p:cNvPr id="3" name="Footer Placeholder 2">
            <a:extLst>
              <a:ext uri="{FF2B5EF4-FFF2-40B4-BE49-F238E27FC236}">
                <a16:creationId xmlns:a16="http://schemas.microsoft.com/office/drawing/2014/main" id="{FF491FDE-F944-C240-8AE3-7DD07303C0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59C651-CA06-8544-9049-33C4F9DB3F69}"/>
              </a:ext>
            </a:extLst>
          </p:cNvPr>
          <p:cNvSpPr>
            <a:spLocks noGrp="1"/>
          </p:cNvSpPr>
          <p:nvPr>
            <p:ph type="sldNum" sz="quarter" idx="12"/>
          </p:nvPr>
        </p:nvSpPr>
        <p:spPr/>
        <p:txBody>
          <a:bodyPr/>
          <a:lstStyle/>
          <a:p>
            <a:fld id="{145FD570-4AEA-FD41-8C63-786E3D93656E}" type="slidenum">
              <a:rPr lang="en-US" smtClean="0"/>
              <a:t>‹#›</a:t>
            </a:fld>
            <a:endParaRPr lang="en-US"/>
          </a:p>
        </p:txBody>
      </p:sp>
      <p:sp>
        <p:nvSpPr>
          <p:cNvPr id="5" name="Title 1">
            <a:extLst>
              <a:ext uri="{FF2B5EF4-FFF2-40B4-BE49-F238E27FC236}">
                <a16:creationId xmlns:a16="http://schemas.microsoft.com/office/drawing/2014/main" id="{311F4073-CD22-A34F-9B0E-78B227107B10}"/>
              </a:ext>
            </a:extLst>
          </p:cNvPr>
          <p:cNvSpPr>
            <a:spLocks noGrp="1"/>
          </p:cNvSpPr>
          <p:nvPr>
            <p:ph type="title"/>
          </p:nvPr>
        </p:nvSpPr>
        <p:spPr>
          <a:xfrm>
            <a:off x="334963" y="1"/>
            <a:ext cx="10644187" cy="1235868"/>
          </a:xfrm>
        </p:spPr>
        <p:txBody>
          <a:bodyPr/>
          <a:lstStyle/>
          <a:p>
            <a:r>
              <a:rPr lang="en-US"/>
              <a:t>Click to edit Master title style</a:t>
            </a:r>
          </a:p>
        </p:txBody>
      </p:sp>
    </p:spTree>
    <p:extLst>
      <p:ext uri="{BB962C8B-B14F-4D97-AF65-F5344CB8AC3E}">
        <p14:creationId xmlns:p14="http://schemas.microsoft.com/office/powerpoint/2010/main" val="3430949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Diagonal Corners Rounded 2">
            <a:extLst>
              <a:ext uri="{FF2B5EF4-FFF2-40B4-BE49-F238E27FC236}">
                <a16:creationId xmlns:a16="http://schemas.microsoft.com/office/drawing/2014/main" id="{FE990F0F-D2B5-DA40-BC55-12B37FC3B090}"/>
              </a:ext>
            </a:extLst>
          </p:cNvPr>
          <p:cNvSpPr/>
          <p:nvPr userDrawn="1"/>
        </p:nvSpPr>
        <p:spPr>
          <a:xfrm>
            <a:off x="630415" y="1539687"/>
            <a:ext cx="4348779" cy="4446775"/>
          </a:xfrm>
          <a:prstGeom prst="round2Diag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16000" rIns="252000" bIns="216000" rtlCol="0" anchor="ctr"/>
          <a:lstStyle/>
          <a:p>
            <a:pPr algn="l"/>
            <a:endParaRPr lang="en-US" sz="2000" b="0" i="0">
              <a:solidFill>
                <a:schemeClr val="bg1"/>
              </a:solidFill>
              <a:effectLst/>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ED3DBC5-167F-324C-8649-30E4596D4245}"/>
              </a:ext>
            </a:extLst>
          </p:cNvPr>
          <p:cNvSpPr>
            <a:spLocks noGrp="1"/>
          </p:cNvSpPr>
          <p:nvPr>
            <p:ph type="title"/>
          </p:nvPr>
        </p:nvSpPr>
        <p:spPr>
          <a:xfrm>
            <a:off x="334963" y="0"/>
            <a:ext cx="10316367" cy="1228725"/>
          </a:xfrm>
        </p:spPr>
        <p:txBody>
          <a:bodyPr anchor="ctr" anchorCtr="0"/>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72ACB9-8121-0A4A-BD7A-8001C6DBEC14}"/>
              </a:ext>
            </a:extLst>
          </p:cNvPr>
          <p:cNvSpPr>
            <a:spLocks noGrp="1"/>
          </p:cNvSpPr>
          <p:nvPr>
            <p:ph idx="1"/>
          </p:nvPr>
        </p:nvSpPr>
        <p:spPr>
          <a:xfrm>
            <a:off x="5183188" y="1535906"/>
            <a:ext cx="6172200" cy="4325144"/>
          </a:xfrm>
        </p:spPr>
        <p:txBody>
          <a:bodyPr>
            <a:normAutofit/>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651831-C3AD-B943-BF7E-E79CC3A5FD0A}"/>
              </a:ext>
            </a:extLst>
          </p:cNvPr>
          <p:cNvSpPr>
            <a:spLocks noGrp="1"/>
          </p:cNvSpPr>
          <p:nvPr>
            <p:ph type="body" sz="half" idx="2"/>
          </p:nvPr>
        </p:nvSpPr>
        <p:spPr>
          <a:xfrm>
            <a:off x="839788" y="1850232"/>
            <a:ext cx="3932237" cy="3893344"/>
          </a:xfrm>
        </p:spPr>
        <p:txBody>
          <a:bodyPr anchor="ctr" anchorCtr="0">
            <a:normAutofit/>
          </a:bodyPr>
          <a:lstStyle>
            <a:lvl1pPr marL="0" indent="0">
              <a:buNone/>
              <a:defRPr sz="18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A2233E-6FD9-7746-9ED0-AD53F2671C8A}"/>
              </a:ext>
            </a:extLst>
          </p:cNvPr>
          <p:cNvSpPr>
            <a:spLocks noGrp="1"/>
          </p:cNvSpPr>
          <p:nvPr>
            <p:ph type="dt" sz="half" idx="10"/>
          </p:nvPr>
        </p:nvSpPr>
        <p:spPr>
          <a:xfrm>
            <a:off x="316707" y="6106318"/>
            <a:ext cx="654844" cy="301625"/>
          </a:xfrm>
          <a:prstGeom prst="rect">
            <a:avLst/>
          </a:prstGeom>
        </p:spPr>
        <p:txBody>
          <a:bodyPr/>
          <a:lstStyle/>
          <a:p>
            <a:fld id="{3C3D6CCD-47A4-4347-B1DF-79C0194D5F2C}" type="datetime1">
              <a:rPr lang="en-CA" smtClean="0"/>
              <a:t>2025-05-12</a:t>
            </a:fld>
            <a:endParaRPr lang="en-US"/>
          </a:p>
        </p:txBody>
      </p:sp>
      <p:sp>
        <p:nvSpPr>
          <p:cNvPr id="6" name="Footer Placeholder 5">
            <a:extLst>
              <a:ext uri="{FF2B5EF4-FFF2-40B4-BE49-F238E27FC236}">
                <a16:creationId xmlns:a16="http://schemas.microsoft.com/office/drawing/2014/main" id="{D41836E7-75F2-C441-8B37-463E59E430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16CA17-10D1-F54B-8D38-AACCD22C2B84}"/>
              </a:ext>
            </a:extLst>
          </p:cNvPr>
          <p:cNvSpPr>
            <a:spLocks noGrp="1"/>
          </p:cNvSpPr>
          <p:nvPr>
            <p:ph type="sldNum" sz="quarter" idx="12"/>
          </p:nvPr>
        </p:nvSpPr>
        <p:spPr/>
        <p:txBody>
          <a:bodyPr/>
          <a:lstStyle/>
          <a:p>
            <a:fld id="{145FD570-4AEA-FD41-8C63-786E3D93656E}" type="slidenum">
              <a:rPr lang="en-US" smtClean="0"/>
              <a:t>‹#›</a:t>
            </a:fld>
            <a:endParaRPr lang="en-US"/>
          </a:p>
        </p:txBody>
      </p:sp>
    </p:spTree>
    <p:extLst>
      <p:ext uri="{BB962C8B-B14F-4D97-AF65-F5344CB8AC3E}">
        <p14:creationId xmlns:p14="http://schemas.microsoft.com/office/powerpoint/2010/main" val="2807493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9.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50AEA76-E712-634E-ACBC-0A3DA7F99CE2}"/>
              </a:ext>
            </a:extLst>
          </p:cNvPr>
          <p:cNvGrpSpPr/>
          <p:nvPr userDrawn="1"/>
        </p:nvGrpSpPr>
        <p:grpSpPr>
          <a:xfrm>
            <a:off x="10847194" y="124172"/>
            <a:ext cx="1151097" cy="1092889"/>
            <a:chOff x="5520451" y="719258"/>
            <a:chExt cx="1151097" cy="1092889"/>
          </a:xfrm>
        </p:grpSpPr>
        <p:sp>
          <p:nvSpPr>
            <p:cNvPr id="14" name="Oval 13">
              <a:extLst>
                <a:ext uri="{FF2B5EF4-FFF2-40B4-BE49-F238E27FC236}">
                  <a16:creationId xmlns:a16="http://schemas.microsoft.com/office/drawing/2014/main" id="{90C939D7-3BCD-9041-9A38-517824B98FF5}"/>
                </a:ext>
              </a:extLst>
            </p:cNvPr>
            <p:cNvSpPr/>
            <p:nvPr/>
          </p:nvSpPr>
          <p:spPr>
            <a:xfrm>
              <a:off x="5520451" y="719258"/>
              <a:ext cx="1151097" cy="1092889"/>
            </a:xfrm>
            <a:prstGeom prst="ellipse">
              <a:avLst/>
            </a:prstGeom>
            <a:solidFill>
              <a:srgbClr val="02436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Icon&#10;&#10;Description automatically generated">
              <a:extLst>
                <a:ext uri="{FF2B5EF4-FFF2-40B4-BE49-F238E27FC236}">
                  <a16:creationId xmlns:a16="http://schemas.microsoft.com/office/drawing/2014/main" id="{CC861C66-C4F2-5348-AC5C-F5AD6D49ABC4}"/>
                </a:ext>
              </a:extLst>
            </p:cNvPr>
            <p:cNvPicPr>
              <a:picLocks noChangeAspect="1"/>
            </p:cNvPicPr>
            <p:nvPr userDrawn="1"/>
          </p:nvPicPr>
          <p:blipFill>
            <a:blip r:embed="rId18"/>
            <a:stretch>
              <a:fillRect/>
            </a:stretch>
          </p:blipFill>
          <p:spPr>
            <a:xfrm>
              <a:off x="5643437" y="922455"/>
              <a:ext cx="905125" cy="678843"/>
            </a:xfrm>
            <a:prstGeom prst="rect">
              <a:avLst/>
            </a:prstGeom>
          </p:spPr>
        </p:pic>
      </p:grpSp>
      <p:pic>
        <p:nvPicPr>
          <p:cNvPr id="11" name="Picture 10">
            <a:extLst>
              <a:ext uri="{FF2B5EF4-FFF2-40B4-BE49-F238E27FC236}">
                <a16:creationId xmlns:a16="http://schemas.microsoft.com/office/drawing/2014/main" id="{F42E9D32-986D-104D-BF97-648DB068F5F1}"/>
              </a:ext>
            </a:extLst>
          </p:cNvPr>
          <p:cNvPicPr>
            <a:picLocks noChangeAspect="1"/>
          </p:cNvPicPr>
          <p:nvPr userDrawn="1"/>
        </p:nvPicPr>
        <p:blipFill>
          <a:blip r:embed="rId19"/>
          <a:stretch>
            <a:fillRect/>
          </a:stretch>
        </p:blipFill>
        <p:spPr>
          <a:xfrm>
            <a:off x="0" y="0"/>
            <a:ext cx="12518265" cy="1234440"/>
          </a:xfrm>
          <a:prstGeom prst="rect">
            <a:avLst/>
          </a:prstGeom>
        </p:spPr>
      </p:pic>
      <p:sp>
        <p:nvSpPr>
          <p:cNvPr id="2" name="Title Placeholder 1">
            <a:extLst>
              <a:ext uri="{FF2B5EF4-FFF2-40B4-BE49-F238E27FC236}">
                <a16:creationId xmlns:a16="http://schemas.microsoft.com/office/drawing/2014/main" id="{FFDE5E62-6E54-7644-84DE-6F9A627C8BA6}"/>
              </a:ext>
            </a:extLst>
          </p:cNvPr>
          <p:cNvSpPr>
            <a:spLocks noGrp="1"/>
          </p:cNvSpPr>
          <p:nvPr>
            <p:ph type="title"/>
          </p:nvPr>
        </p:nvSpPr>
        <p:spPr>
          <a:xfrm>
            <a:off x="334963" y="1"/>
            <a:ext cx="10644187" cy="1235868"/>
          </a:xfrm>
          <a:prstGeom prst="rect">
            <a:avLst/>
          </a:prstGeom>
        </p:spPr>
        <p:txBody>
          <a:bodyPr vert="horz" wrap="none" lIns="0" tIns="0" rIns="9144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9510B37-FC7F-AD49-81C4-941F01CB061F}"/>
              </a:ext>
            </a:extLst>
          </p:cNvPr>
          <p:cNvSpPr>
            <a:spLocks noGrp="1"/>
          </p:cNvSpPr>
          <p:nvPr>
            <p:ph type="body" idx="1"/>
          </p:nvPr>
        </p:nvSpPr>
        <p:spPr>
          <a:xfrm>
            <a:off x="334963" y="1425574"/>
            <a:ext cx="11522075" cy="4875213"/>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411E1-B26D-2F41-9889-96958921EA34}"/>
              </a:ext>
            </a:extLst>
          </p:cNvPr>
          <p:cNvSpPr>
            <a:spLocks noGrp="1"/>
          </p:cNvSpPr>
          <p:nvPr>
            <p:ph type="dt" sz="half" idx="2"/>
          </p:nvPr>
        </p:nvSpPr>
        <p:spPr>
          <a:xfrm>
            <a:off x="316707" y="6106318"/>
            <a:ext cx="654844" cy="301625"/>
          </a:xfrm>
          <a:prstGeom prst="rect">
            <a:avLst/>
          </a:prstGeom>
        </p:spPr>
        <p:txBody>
          <a:bodyPr vert="horz" lIns="91440" tIns="45720" rIns="91440" bIns="45720" rtlCol="0" anchor="ctr"/>
          <a:lstStyle>
            <a:lvl1pPr algn="l">
              <a:defRPr sz="1200">
                <a:solidFill>
                  <a:schemeClr val="tx1">
                    <a:tint val="75000"/>
                  </a:schemeClr>
                </a:solidFill>
              </a:defRPr>
            </a:lvl1pPr>
          </a:lstStyle>
          <a:p>
            <a:fld id="{741D4C4B-EE42-F146-B22B-6E6A9DF41F5E}" type="datetime1">
              <a:rPr lang="en-CA" smtClean="0"/>
              <a:t>2025-05-12</a:t>
            </a:fld>
            <a:endParaRPr lang="en-US"/>
          </a:p>
        </p:txBody>
      </p:sp>
      <p:sp>
        <p:nvSpPr>
          <p:cNvPr id="5" name="Footer Placeholder 4">
            <a:extLst>
              <a:ext uri="{FF2B5EF4-FFF2-40B4-BE49-F238E27FC236}">
                <a16:creationId xmlns:a16="http://schemas.microsoft.com/office/drawing/2014/main" id="{B1669384-3369-0D46-A4E1-9B5194309FE8}"/>
              </a:ext>
            </a:extLst>
          </p:cNvPr>
          <p:cNvSpPr>
            <a:spLocks noGrp="1"/>
          </p:cNvSpPr>
          <p:nvPr>
            <p:ph type="ftr" sz="quarter" idx="3"/>
          </p:nvPr>
        </p:nvSpPr>
        <p:spPr>
          <a:xfrm>
            <a:off x="334963" y="6486524"/>
            <a:ext cx="11249026" cy="371475"/>
          </a:xfrm>
          <a:prstGeom prst="rect">
            <a:avLst/>
          </a:prstGeom>
        </p:spPr>
        <p:txBody>
          <a:bodyPr vert="horz" lIns="0" tIns="45720" rIns="91440" bIns="45720" rtlCol="0" anchor="ctr"/>
          <a:lstStyle>
            <a:lvl1pPr algn="l">
              <a:defRPr sz="8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32FB5F9F-35EA-A34D-9FC9-10F3C659A4A0}"/>
              </a:ext>
            </a:extLst>
          </p:cNvPr>
          <p:cNvSpPr>
            <a:spLocks noGrp="1"/>
          </p:cNvSpPr>
          <p:nvPr>
            <p:ph type="sldNum" sz="quarter" idx="4"/>
          </p:nvPr>
        </p:nvSpPr>
        <p:spPr>
          <a:xfrm>
            <a:off x="11585575" y="6486525"/>
            <a:ext cx="271463" cy="234950"/>
          </a:xfrm>
          <a:prstGeom prst="rect">
            <a:avLst/>
          </a:prstGeom>
        </p:spPr>
        <p:txBody>
          <a:bodyPr vert="horz" lIns="91440" tIns="45720" rIns="0" bIns="45720" rtlCol="0" anchor="ctr"/>
          <a:lstStyle>
            <a:lvl1pPr algn="r">
              <a:defRPr sz="800">
                <a:solidFill>
                  <a:schemeClr val="tx1">
                    <a:tint val="75000"/>
                  </a:schemeClr>
                </a:solidFill>
                <a:latin typeface="Arial" panose="020B0604020202020204" pitchFamily="34" charset="0"/>
                <a:cs typeface="Arial" panose="020B0604020202020204" pitchFamily="34" charset="0"/>
              </a:defRPr>
            </a:lvl1pPr>
          </a:lstStyle>
          <a:p>
            <a:fld id="{145FD570-4AEA-FD41-8C63-786E3D93656E}" type="slidenum">
              <a:rPr lang="en-US" smtClean="0"/>
              <a:pPr/>
              <a:t>‹#›</a:t>
            </a:fld>
            <a:endParaRPr lang="en-US"/>
          </a:p>
        </p:txBody>
      </p:sp>
      <p:cxnSp>
        <p:nvCxnSpPr>
          <p:cNvPr id="15" name="Straight Connector 14">
            <a:extLst>
              <a:ext uri="{FF2B5EF4-FFF2-40B4-BE49-F238E27FC236}">
                <a16:creationId xmlns:a16="http://schemas.microsoft.com/office/drawing/2014/main" id="{FEA7A154-D8ED-5E44-A3FD-A935C16A87A8}"/>
              </a:ext>
            </a:extLst>
          </p:cNvPr>
          <p:cNvCxnSpPr>
            <a:cxnSpLocks/>
          </p:cNvCxnSpPr>
          <p:nvPr userDrawn="1"/>
        </p:nvCxnSpPr>
        <p:spPr>
          <a:xfrm>
            <a:off x="314325" y="6443663"/>
            <a:ext cx="11542713"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915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4" r:id="rId7"/>
    <p:sldLayoutId id="2147483655" r:id="rId8"/>
    <p:sldLayoutId id="2147483656" r:id="rId9"/>
    <p:sldLayoutId id="2147483660" r:id="rId10"/>
    <p:sldLayoutId id="2147483662" r:id="rId11"/>
    <p:sldLayoutId id="2147483657" r:id="rId12"/>
    <p:sldLayoutId id="2147483658" r:id="rId13"/>
    <p:sldLayoutId id="2147483659" r:id="rId14"/>
    <p:sldLayoutId id="2147483677" r:id="rId15"/>
    <p:sldLayoutId id="2147483711" r:id="rId16"/>
  </p:sldLayoutIdLst>
  <p:hf hdr="0" dt="0"/>
  <p:txStyles>
    <p:titleStyle>
      <a:lvl1pPr algn="l" defTabSz="914400" rtl="0" eaLnBrk="1" latinLnBrk="0" hangingPunct="1">
        <a:lnSpc>
          <a:spcPct val="90000"/>
        </a:lnSpc>
        <a:spcBef>
          <a:spcPct val="0"/>
        </a:spcBef>
        <a:buNone/>
        <a:defRPr sz="3200" b="0" i="0" kern="120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134938" indent="-134938" algn="l" defTabSz="914400" rtl="0" eaLnBrk="1" latinLnBrk="0" hangingPunct="1">
        <a:lnSpc>
          <a:spcPct val="90000"/>
        </a:lnSpc>
        <a:spcBef>
          <a:spcPts val="10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627063" indent="-16986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1069975" indent="-1555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3pPr>
      <a:lvl4pPr marL="1511300" indent="-139700"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003425" indent="-1746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11" userDrawn="1">
          <p15:clr>
            <a:srgbClr val="F26B43"/>
          </p15:clr>
        </p15:guide>
        <p15:guide id="4" pos="74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804778-16EA-4002-977D-6B4F78BD1717}"/>
              </a:ext>
            </a:extLst>
          </p:cNvPr>
          <p:cNvSpPr/>
          <p:nvPr userDrawn="1"/>
        </p:nvSpPr>
        <p:spPr>
          <a:xfrm>
            <a:off x="0" y="6530809"/>
            <a:ext cx="12192000" cy="327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CA"/>
          </a:p>
        </p:txBody>
      </p:sp>
      <p:sp>
        <p:nvSpPr>
          <p:cNvPr id="2" name="Title Placeholder 1">
            <a:extLst>
              <a:ext uri="{FF2B5EF4-FFF2-40B4-BE49-F238E27FC236}">
                <a16:creationId xmlns:a16="http://schemas.microsoft.com/office/drawing/2014/main" id="{D69C0283-63D2-4C47-B3F4-9C3E2C1936E3}"/>
              </a:ext>
            </a:extLst>
          </p:cNvPr>
          <p:cNvSpPr>
            <a:spLocks noGrp="1"/>
          </p:cNvSpPr>
          <p:nvPr>
            <p:ph type="title"/>
          </p:nvPr>
        </p:nvSpPr>
        <p:spPr>
          <a:xfrm>
            <a:off x="838200" y="392221"/>
            <a:ext cx="10515600" cy="1131782"/>
          </a:xfrm>
          <a:prstGeom prst="rect">
            <a:avLst/>
          </a:prstGeom>
        </p:spPr>
        <p:txBody>
          <a:bodyPr vert="horz" lIns="0" tIns="0" rIns="0" bIns="0" rtlCol="0" anchor="t">
            <a:no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0FB59079-5E45-443A-9497-C59398F0967C}"/>
              </a:ext>
            </a:extLst>
          </p:cNvPr>
          <p:cNvSpPr>
            <a:spLocks noGrp="1"/>
          </p:cNvSpPr>
          <p:nvPr>
            <p:ph type="body" idx="1"/>
          </p:nvPr>
        </p:nvSpPr>
        <p:spPr>
          <a:xfrm>
            <a:off x="838200" y="1764665"/>
            <a:ext cx="10515600" cy="4351338"/>
          </a:xfrm>
          <a:prstGeom prst="rect">
            <a:avLst/>
          </a:prstGeom>
        </p:spPr>
        <p:txBody>
          <a:bodyPr vert="horz" lIns="0" tIns="0" rIns="0" bIns="0" rtlCol="0" ancho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Slide Number Placeholder 5">
            <a:extLst>
              <a:ext uri="{FF2B5EF4-FFF2-40B4-BE49-F238E27FC236}">
                <a16:creationId xmlns:a16="http://schemas.microsoft.com/office/drawing/2014/main" id="{C6F8B0BE-CD37-45E8-A681-5642C4148EF7}"/>
              </a:ext>
            </a:extLst>
          </p:cNvPr>
          <p:cNvSpPr>
            <a:spLocks noGrp="1"/>
          </p:cNvSpPr>
          <p:nvPr>
            <p:ph type="sldNum" sz="quarter" idx="4"/>
          </p:nvPr>
        </p:nvSpPr>
        <p:spPr>
          <a:xfrm>
            <a:off x="0" y="6530808"/>
            <a:ext cx="841375" cy="327192"/>
          </a:xfrm>
          <a:prstGeom prst="rect">
            <a:avLst/>
          </a:prstGeom>
        </p:spPr>
        <p:txBody>
          <a:bodyPr vert="horz" lIns="0" tIns="0" rIns="0" bIns="0" rtlCol="0" anchor="ctr">
            <a:noAutofit/>
          </a:bodyPr>
          <a:lstStyle>
            <a:lvl1pPr algn="ctr">
              <a:lnSpc>
                <a:spcPct val="90000"/>
              </a:lnSpc>
              <a:defRPr sz="1100">
                <a:solidFill>
                  <a:schemeClr val="bg1"/>
                </a:solidFill>
              </a:defRPr>
            </a:lvl1pPr>
          </a:lstStyle>
          <a:p>
            <a:fld id="{DF249626-70A2-470D-9A3E-852610E10BB8}" type="slidenum">
              <a:rPr lang="en-CA" smtClean="0"/>
              <a:pPr/>
              <a:t>‹#›</a:t>
            </a:fld>
            <a:endParaRPr lang="en-CA" dirty="0"/>
          </a:p>
        </p:txBody>
      </p:sp>
    </p:spTree>
    <p:extLst>
      <p:ext uri="{BB962C8B-B14F-4D97-AF65-F5344CB8AC3E}">
        <p14:creationId xmlns:p14="http://schemas.microsoft.com/office/powerpoint/2010/main" val="60200099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hdr="0" ftr="0" dt="0"/>
  <p:txStyles>
    <p:titleStyle>
      <a:lvl1pPr algn="l" defTabSz="914400" rtl="0" eaLnBrk="1" latinLnBrk="0" hangingPunct="1">
        <a:lnSpc>
          <a:spcPct val="85000"/>
        </a:lnSpc>
        <a:spcBef>
          <a:spcPct val="0"/>
        </a:spcBef>
        <a:buNone/>
        <a:defRPr sz="3700" b="1" kern="1200">
          <a:solidFill>
            <a:srgbClr val="4EA842"/>
          </a:solidFill>
          <a:latin typeface="+mj-lt"/>
          <a:ea typeface="+mj-ea"/>
          <a:cs typeface="+mj-cs"/>
        </a:defRPr>
      </a:lvl1pPr>
    </p:titleStyle>
    <p:bodyStyle>
      <a:lvl1pPr marL="173038" indent="-173038"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2800" kern="1200">
          <a:solidFill>
            <a:schemeClr val="tx2">
              <a:lumMod val="75000"/>
            </a:schemeClr>
          </a:solidFill>
          <a:latin typeface="+mn-lt"/>
          <a:ea typeface="+mn-ea"/>
          <a:cs typeface="+mn-cs"/>
        </a:defRPr>
      </a:lvl1pPr>
      <a:lvl2pPr marL="630238" indent="-173038"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2">
              <a:lumMod val="75000"/>
            </a:schemeClr>
          </a:solidFill>
          <a:latin typeface="+mn-lt"/>
          <a:ea typeface="+mn-ea"/>
          <a:cs typeface="+mn-cs"/>
        </a:defRPr>
      </a:lvl2pPr>
      <a:lvl3pPr marL="1087438" indent="-173038"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2">
              <a:lumMod val="75000"/>
            </a:schemeClr>
          </a:solidFill>
          <a:latin typeface="+mn-lt"/>
          <a:ea typeface="+mn-ea"/>
          <a:cs typeface="+mn-cs"/>
        </a:defRPr>
      </a:lvl3pPr>
      <a:lvl4pPr marL="1544638" indent="-173038"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2">
              <a:lumMod val="75000"/>
            </a:schemeClr>
          </a:solidFill>
          <a:latin typeface="+mn-lt"/>
          <a:ea typeface="+mn-ea"/>
          <a:cs typeface="+mn-cs"/>
        </a:defRPr>
      </a:lvl4pPr>
      <a:lvl5pPr marL="2001838" indent="-173038"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2">
          <p15:clr>
            <a:srgbClr val="F26B43"/>
          </p15:clr>
        </p15:guide>
        <p15:guide id="2" pos="530">
          <p15:clr>
            <a:srgbClr val="F26B43"/>
          </p15:clr>
        </p15:guide>
        <p15:guide id="3" orient="horz" pos="130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903A9-8C38-AC4D-BFA5-1270AA620308}" type="datetimeFigureOut">
              <a:rPr lang="en-US" smtClean="0"/>
              <a:t>5/12/2025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578935-74B1-1944-A7D8-DB7F3C98ED95}" type="slidenum">
              <a:rPr lang="en-US" smtClean="0"/>
              <a:t>‹#›</a:t>
            </a:fld>
            <a:endParaRPr lang="en-US" dirty="0"/>
          </a:p>
        </p:txBody>
      </p:sp>
    </p:spTree>
    <p:extLst>
      <p:ext uri="{BB962C8B-B14F-4D97-AF65-F5344CB8AC3E}">
        <p14:creationId xmlns:p14="http://schemas.microsoft.com/office/powerpoint/2010/main" val="182544890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000" baseline="0">
                <a:solidFill>
                  <a:schemeClr val="tx2"/>
                </a:solidFill>
              </a:defRPr>
            </a:lvl1pPr>
          </a:lstStyle>
          <a:p>
            <a:fld id="{A64A77D9-A91C-4E2C-AB11-2E228C676AA9}" type="datetimeFigureOut">
              <a:rPr lang="en-CA" smtClean="0"/>
              <a:t>2025-05-12</a:t>
            </a:fld>
            <a:endParaRPr lang="en-CA"/>
          </a:p>
        </p:txBody>
      </p:sp>
      <p:sp>
        <p:nvSpPr>
          <p:cNvPr id="5" name="Footer Placeholder 4"/>
          <p:cNvSpPr>
            <a:spLocks noGrp="1"/>
          </p:cNvSpPr>
          <p:nvPr>
            <p:ph type="ftr" sz="quarter" idx="3"/>
          </p:nvPr>
        </p:nvSpPr>
        <p:spPr>
          <a:xfrm>
            <a:off x="2893565" y="6453386"/>
            <a:ext cx="6280831" cy="404614"/>
          </a:xfrm>
          <a:prstGeom prst="rect">
            <a:avLst/>
          </a:prstGeom>
        </p:spPr>
        <p:txBody>
          <a:bodyPr vert="horz" lIns="91440" tIns="45720" rIns="91440" bIns="45720" rtlCol="0" anchor="ctr"/>
          <a:lstStyle>
            <a:lvl1pPr algn="l">
              <a:defRPr sz="1000" baseline="0">
                <a:solidFill>
                  <a:schemeClr val="tx2"/>
                </a:solidFill>
              </a:defRPr>
            </a:lvl1pPr>
          </a:lstStyle>
          <a:p>
            <a:endParaRPr lang="en-CA"/>
          </a:p>
        </p:txBody>
      </p:sp>
      <p:sp>
        <p:nvSpPr>
          <p:cNvPr id="6" name="Slide Number Placeholder 5"/>
          <p:cNvSpPr>
            <a:spLocks noGrp="1"/>
          </p:cNvSpPr>
          <p:nvPr>
            <p:ph type="sldNum" sz="quarter" idx="4"/>
          </p:nvPr>
        </p:nvSpPr>
        <p:spPr>
          <a:xfrm>
            <a:off x="9472737" y="6453386"/>
            <a:ext cx="1596292" cy="404614"/>
          </a:xfrm>
          <a:prstGeom prst="rect">
            <a:avLst/>
          </a:prstGeom>
        </p:spPr>
        <p:txBody>
          <a:bodyPr vert="horz" lIns="91440" tIns="45720" rIns="91440" bIns="45720" rtlCol="0" anchor="ctr"/>
          <a:lstStyle>
            <a:lvl1pPr algn="r">
              <a:defRPr sz="1000" baseline="0">
                <a:solidFill>
                  <a:schemeClr val="tx2"/>
                </a:solidFill>
              </a:defRPr>
            </a:lvl1pPr>
          </a:lstStyle>
          <a:p>
            <a:fld id="{A7726DD0-C67B-4C8C-BCC2-126924C7832A}" type="slidenum">
              <a:rPr lang="en-CA" smtClean="0"/>
              <a:t>‹#›</a:t>
            </a:fld>
            <a:endParaRPr lang="en-CA"/>
          </a:p>
        </p:txBody>
      </p:sp>
      <p:sp>
        <p:nvSpPr>
          <p:cNvPr id="9" name="Rectangle 8"/>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3562327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368">
          <p15:clr>
            <a:srgbClr val="F26B43"/>
          </p15:clr>
        </p15:guide>
        <p15:guide id="1" pos="6912">
          <p15:clr>
            <a:srgbClr val="F26B43"/>
          </p15:clr>
        </p15:guide>
        <p15:guide id="2" pos="936">
          <p15:clr>
            <a:srgbClr val="F26B43"/>
          </p15:clr>
        </p15:guide>
        <p15:guide id="3" pos="864">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15.xml"/><Relationship Id="rId7"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tags" Target="../tags/tag22.xml"/><Relationship Id="rId7" Type="http://schemas.openxmlformats.org/officeDocument/2006/relationships/image" Target="../media/image32.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tags" Target="../tags/tag23.xml"/></Relationships>
</file>

<file path=ppt/slides/_rels/slide22.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34.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tags" Target="../tags/tag2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notesSlide" Target="../notesSlides/notesSlide23.xml"/><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notesSlide" Target="../notesSlides/notesSlide24.xml"/><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hyperlink" Target="http://www.who.int/vmnis/indicators/haemoglobin"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notesSlide" Target="../notesSlides/notesSlide27.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7.xml"/><Relationship Id="rId5" Type="http://schemas.openxmlformats.org/officeDocument/2006/relationships/tags" Target="../tags/tag38.xml"/><Relationship Id="rId4" Type="http://schemas.openxmlformats.org/officeDocument/2006/relationships/tags" Target="../tags/tag37.xml"/></Relationships>
</file>

<file path=ppt/slides/_rels/slide33.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notesSlide" Target="../notesSlides/notesSlide28.xml"/><Relationship Id="rId4"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image" Target="../media/image42.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customXml" Target="../ink/ink1.xml"/><Relationship Id="rId5" Type="http://schemas.openxmlformats.org/officeDocument/2006/relationships/tags" Target="../tags/tag46.xml"/><Relationship Id="rId10" Type="http://schemas.openxmlformats.org/officeDocument/2006/relationships/image" Target="../media/image41.jpeg"/><Relationship Id="rId4" Type="http://schemas.openxmlformats.org/officeDocument/2006/relationships/tags" Target="../tags/tag45.xml"/><Relationship Id="rId9"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5.xml"/><Relationship Id="rId1" Type="http://schemas.openxmlformats.org/officeDocument/2006/relationships/tags" Target="../tags/tag49.xml"/></Relationships>
</file>

<file path=ppt/slides/_rels/slide36.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notesSlide" Target="../notesSlides/notesSlide31.xml"/><Relationship Id="rId5" Type="http://schemas.openxmlformats.org/officeDocument/2006/relationships/slideLayout" Target="../slideLayouts/slideLayout43.xml"/><Relationship Id="rId4" Type="http://schemas.openxmlformats.org/officeDocument/2006/relationships/tags" Target="../tags/tag5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tags" Target="../tags/tag61.xml"/><Relationship Id="rId13" Type="http://schemas.openxmlformats.org/officeDocument/2006/relationships/tags" Target="../tags/tag66.xml"/><Relationship Id="rId18" Type="http://schemas.openxmlformats.org/officeDocument/2006/relationships/image" Target="../media/image44.svg"/><Relationship Id="rId3" Type="http://schemas.openxmlformats.org/officeDocument/2006/relationships/tags" Target="../tags/tag56.xml"/><Relationship Id="rId21" Type="http://schemas.openxmlformats.org/officeDocument/2006/relationships/image" Target="../media/image47.png"/><Relationship Id="rId7" Type="http://schemas.openxmlformats.org/officeDocument/2006/relationships/tags" Target="../tags/tag60.xml"/><Relationship Id="rId12" Type="http://schemas.openxmlformats.org/officeDocument/2006/relationships/tags" Target="../tags/tag65.xml"/><Relationship Id="rId17" Type="http://schemas.openxmlformats.org/officeDocument/2006/relationships/image" Target="../media/image43.png"/><Relationship Id="rId2" Type="http://schemas.openxmlformats.org/officeDocument/2006/relationships/tags" Target="../tags/tag55.xml"/><Relationship Id="rId16" Type="http://schemas.openxmlformats.org/officeDocument/2006/relationships/hyperlink" Target="http://www.topalbertadoctors.org/" TargetMode="External"/><Relationship Id="rId20" Type="http://schemas.openxmlformats.org/officeDocument/2006/relationships/image" Target="../media/image46.svg"/><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tags" Target="../tags/tag64.xml"/><Relationship Id="rId24" Type="http://schemas.openxmlformats.org/officeDocument/2006/relationships/image" Target="../media/image50.svg"/><Relationship Id="rId5" Type="http://schemas.openxmlformats.org/officeDocument/2006/relationships/tags" Target="../tags/tag58.xml"/><Relationship Id="rId15" Type="http://schemas.openxmlformats.org/officeDocument/2006/relationships/notesSlide" Target="../notesSlides/notesSlide32.xml"/><Relationship Id="rId23" Type="http://schemas.openxmlformats.org/officeDocument/2006/relationships/image" Target="../media/image49.png"/><Relationship Id="rId10" Type="http://schemas.openxmlformats.org/officeDocument/2006/relationships/tags" Target="../tags/tag63.xml"/><Relationship Id="rId19" Type="http://schemas.openxmlformats.org/officeDocument/2006/relationships/image" Target="../media/image45.png"/><Relationship Id="rId4" Type="http://schemas.openxmlformats.org/officeDocument/2006/relationships/tags" Target="../tags/tag57.xml"/><Relationship Id="rId9" Type="http://schemas.openxmlformats.org/officeDocument/2006/relationships/tags" Target="../tags/tag62.xml"/><Relationship Id="rId14" Type="http://schemas.openxmlformats.org/officeDocument/2006/relationships/slideLayout" Target="../slideLayouts/slideLayout7.xml"/><Relationship Id="rId22" Type="http://schemas.openxmlformats.org/officeDocument/2006/relationships/image" Target="../media/image48.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tags" Target="../tags/tag69.xml"/><Relationship Id="rId7" Type="http://schemas.openxmlformats.org/officeDocument/2006/relationships/notesSlide" Target="../notesSlides/notesSlide33.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Layout" Target="../slideLayouts/slideLayout7.xml"/><Relationship Id="rId5" Type="http://schemas.openxmlformats.org/officeDocument/2006/relationships/tags" Target="../tags/tag71.xml"/><Relationship Id="rId4" Type="http://schemas.openxmlformats.org/officeDocument/2006/relationships/tags" Target="../tags/tag70.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image" Target="../media/image54.png"/><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53.jpe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image" Target="../media/image52.png"/><Relationship Id="rId5" Type="http://schemas.openxmlformats.org/officeDocument/2006/relationships/tags" Target="../tags/tag76.xml"/><Relationship Id="rId10" Type="http://schemas.openxmlformats.org/officeDocument/2006/relationships/notesSlide" Target="../notesSlides/notesSlide38.xml"/><Relationship Id="rId4" Type="http://schemas.openxmlformats.org/officeDocument/2006/relationships/tags" Target="../tags/tag75.xml"/><Relationship Id="rId9"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tags" Target="../tags/tag82.xml"/><Relationship Id="rId7" Type="http://schemas.openxmlformats.org/officeDocument/2006/relationships/image" Target="../media/image55.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customXml" Target="../ink/ink2.xml"/><Relationship Id="rId11" Type="http://schemas.openxmlformats.org/officeDocument/2006/relationships/image" Target="../media/image57.png"/><Relationship Id="rId5" Type="http://schemas.openxmlformats.org/officeDocument/2006/relationships/notesSlide" Target="../notesSlides/notesSlide39.xml"/><Relationship Id="rId10" Type="http://schemas.openxmlformats.org/officeDocument/2006/relationships/customXml" Target="../ink/ink4.xml"/><Relationship Id="rId4" Type="http://schemas.openxmlformats.org/officeDocument/2006/relationships/slideLayout" Target="../slideLayouts/slideLayout58.xml"/><Relationship Id="rId9" Type="http://schemas.openxmlformats.org/officeDocument/2006/relationships/image" Target="../media/image5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slideLayout" Target="../slideLayouts/slideLayout7.xml"/><Relationship Id="rId3" Type="http://schemas.openxmlformats.org/officeDocument/2006/relationships/tags" Target="../tags/tag85.xml"/><Relationship Id="rId7" Type="http://schemas.openxmlformats.org/officeDocument/2006/relationships/tags" Target="../tags/tag89.xml"/><Relationship Id="rId12" Type="http://schemas.openxmlformats.org/officeDocument/2006/relationships/tags" Target="../tags/tag94.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5" Type="http://schemas.openxmlformats.org/officeDocument/2006/relationships/tags" Target="../tags/tag87.xml"/><Relationship Id="rId10" Type="http://schemas.openxmlformats.org/officeDocument/2006/relationships/tags" Target="../tags/tag92.xml"/><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1E9A1-84F3-8943-B2FB-B7E14ED7D4E0}"/>
              </a:ext>
            </a:extLst>
          </p:cNvPr>
          <p:cNvSpPr>
            <a:spLocks noGrp="1"/>
          </p:cNvSpPr>
          <p:nvPr>
            <p:ph type="ctrTitle"/>
          </p:nvPr>
        </p:nvSpPr>
        <p:spPr>
          <a:xfrm>
            <a:off x="2907506" y="1636828"/>
            <a:ext cx="6379369" cy="1285875"/>
          </a:xfrm>
        </p:spPr>
        <p:txBody>
          <a:bodyPr/>
          <a:lstStyle/>
          <a:p>
            <a:r>
              <a:rPr lang="fr-CA" spc="-100" dirty="0"/>
              <a:t>L’ANÉMIE FERRIPRIVE,  C’EST L’AFFAIRE DE TOUS</a:t>
            </a:r>
            <a:endParaRPr lang="en-US" dirty="0"/>
          </a:p>
        </p:txBody>
      </p:sp>
      <p:sp>
        <p:nvSpPr>
          <p:cNvPr id="3" name="Subtitle 2">
            <a:extLst>
              <a:ext uri="{FF2B5EF4-FFF2-40B4-BE49-F238E27FC236}">
                <a16:creationId xmlns:a16="http://schemas.microsoft.com/office/drawing/2014/main" id="{F96E3165-47D8-174F-8BAE-1DDF33B33F47}"/>
              </a:ext>
            </a:extLst>
          </p:cNvPr>
          <p:cNvSpPr>
            <a:spLocks noGrp="1"/>
          </p:cNvSpPr>
          <p:nvPr>
            <p:ph type="subTitle" idx="1"/>
          </p:nvPr>
        </p:nvSpPr>
        <p:spPr>
          <a:xfrm>
            <a:off x="2906316" y="3866022"/>
            <a:ext cx="6379368" cy="903533"/>
          </a:xfrm>
        </p:spPr>
        <p:txBody>
          <a:bodyPr tIns="0" rIns="0" bIns="0">
            <a:noAutofit/>
          </a:bodyPr>
          <a:lstStyle/>
          <a:p>
            <a:pPr>
              <a:lnSpc>
                <a:spcPct val="85000"/>
              </a:lnSpc>
            </a:pPr>
            <a:r>
              <a:rPr lang="fr-CA" sz="2100" dirty="0"/>
              <a:t>UN PROGRAMME MULTIDISCIPLINAIRE </a:t>
            </a:r>
            <a:br>
              <a:rPr lang="fr-CA" sz="2100" dirty="0"/>
            </a:br>
            <a:r>
              <a:rPr lang="fr-CA" sz="2100" dirty="0"/>
              <a:t>VISANT À OPTIMISER LA PRISE EN CHARGE </a:t>
            </a:r>
            <a:br>
              <a:rPr lang="fr-CA" sz="2100" dirty="0"/>
            </a:br>
            <a:r>
              <a:rPr lang="fr-CA" sz="2100" dirty="0"/>
              <a:t>DE L’ANÉMIE FERRIPRIVE</a:t>
            </a:r>
          </a:p>
        </p:txBody>
      </p:sp>
      <p:pic>
        <p:nvPicPr>
          <p:cNvPr id="5" name="Picture 4" descr="Icon&#10;&#10;Description automatically generated">
            <a:extLst>
              <a:ext uri="{FF2B5EF4-FFF2-40B4-BE49-F238E27FC236}">
                <a16:creationId xmlns:a16="http://schemas.microsoft.com/office/drawing/2014/main" id="{6D651094-07A3-9431-3A5C-F878650931EF}"/>
              </a:ext>
            </a:extLst>
          </p:cNvPr>
          <p:cNvPicPr>
            <a:picLocks noChangeAspect="1"/>
          </p:cNvPicPr>
          <p:nvPr/>
        </p:nvPicPr>
        <p:blipFill>
          <a:blip r:embed="rId3"/>
          <a:stretch>
            <a:fillRect/>
          </a:stretch>
        </p:blipFill>
        <p:spPr>
          <a:xfrm>
            <a:off x="5618880" y="2908848"/>
            <a:ext cx="956620" cy="923442"/>
          </a:xfrm>
          <a:prstGeom prst="rect">
            <a:avLst/>
          </a:prstGeom>
          <a:effectLst>
            <a:outerShdw blurRad="63500" dist="63500" dir="2700000" algn="tl" rotWithShape="0">
              <a:srgbClr val="000000">
                <a:alpha val="25000"/>
              </a:srgbClr>
            </a:outerShdw>
          </a:effectLst>
        </p:spPr>
      </p:pic>
    </p:spTree>
    <p:extLst>
      <p:ext uri="{BB962C8B-B14F-4D97-AF65-F5344CB8AC3E}">
        <p14:creationId xmlns:p14="http://schemas.microsoft.com/office/powerpoint/2010/main" val="2418745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34E82-38B6-EDE8-C2D2-5CA177F9D6FF}"/>
              </a:ext>
            </a:extLst>
          </p:cNvPr>
          <p:cNvSpPr>
            <a:spLocks noGrp="1"/>
          </p:cNvSpPr>
          <p:nvPr>
            <p:ph type="title"/>
          </p:nvPr>
        </p:nvSpPr>
        <p:spPr/>
        <p:txBody>
          <a:bodyPr/>
          <a:lstStyle/>
          <a:p>
            <a:endParaRPr lang="en-CA"/>
          </a:p>
        </p:txBody>
      </p:sp>
      <p:sp>
        <p:nvSpPr>
          <p:cNvPr id="5" name="Title 4">
            <a:extLst>
              <a:ext uri="{FF2B5EF4-FFF2-40B4-BE49-F238E27FC236}">
                <a16:creationId xmlns:a16="http://schemas.microsoft.com/office/drawing/2014/main" id="{644493F5-2DF6-B492-6A0E-B70E680084DC}"/>
              </a:ext>
            </a:extLst>
          </p:cNvPr>
          <p:cNvSpPr txBox="1">
            <a:spLocks/>
          </p:cNvSpPr>
          <p:nvPr/>
        </p:nvSpPr>
        <p:spPr>
          <a:xfrm>
            <a:off x="487363" y="152400"/>
            <a:ext cx="10644187" cy="1235868"/>
          </a:xfrm>
          <a:prstGeom prst="rect">
            <a:avLst/>
          </a:prstGeom>
        </p:spPr>
        <p:txBody>
          <a:bodyPr vert="horz" wrap="none" lIns="0" tIns="0" rIns="91440" bIns="0" rtlCol="0" anchor="ctr">
            <a:noAutofit/>
          </a:bodyPr>
          <a:lstStyle>
            <a:lvl1pPr algn="l" defTabSz="914400" rtl="0" eaLnBrk="1" latinLnBrk="0" hangingPunct="1">
              <a:lnSpc>
                <a:spcPct val="90000"/>
              </a:lnSpc>
              <a:spcBef>
                <a:spcPct val="0"/>
              </a:spcBef>
              <a:buNone/>
              <a:defRPr sz="3200" b="0" i="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fr-CA"/>
              <a:t>FORMULE SANGUINE COMPLÈTE (FSC)</a:t>
            </a:r>
            <a:br>
              <a:rPr lang="fr-CA"/>
            </a:br>
            <a:r>
              <a:rPr lang="fr-CA"/>
              <a:t>COMPLETE BLOOD COUNT (CBC)</a:t>
            </a:r>
            <a:endParaRPr lang="en-CA" dirty="0"/>
          </a:p>
        </p:txBody>
      </p:sp>
      <p:pic>
        <p:nvPicPr>
          <p:cNvPr id="3" name="Image 3">
            <a:extLst>
              <a:ext uri="{FF2B5EF4-FFF2-40B4-BE49-F238E27FC236}">
                <a16:creationId xmlns:a16="http://schemas.microsoft.com/office/drawing/2014/main" id="{68005DF5-C68A-1894-F1C4-FA75A33B9F6D}"/>
              </a:ext>
            </a:extLst>
          </p:cNvPr>
          <p:cNvPicPr>
            <a:picLocks noChangeAspect="1"/>
          </p:cNvPicPr>
          <p:nvPr/>
        </p:nvPicPr>
        <p:blipFill>
          <a:blip r:embed="rId3"/>
          <a:stretch>
            <a:fillRect/>
          </a:stretch>
        </p:blipFill>
        <p:spPr>
          <a:xfrm>
            <a:off x="1371097" y="1687727"/>
            <a:ext cx="6878823" cy="4516763"/>
          </a:xfrm>
          <a:prstGeom prst="rect">
            <a:avLst/>
          </a:prstGeom>
        </p:spPr>
      </p:pic>
      <p:sp>
        <p:nvSpPr>
          <p:cNvPr id="2" name="Rectangle: Rounded Corners 1">
            <a:extLst>
              <a:ext uri="{FF2B5EF4-FFF2-40B4-BE49-F238E27FC236}">
                <a16:creationId xmlns:a16="http://schemas.microsoft.com/office/drawing/2014/main" id="{69F54448-5A4B-8C88-7B5D-D4CC049BA003}"/>
              </a:ext>
            </a:extLst>
          </p:cNvPr>
          <p:cNvSpPr/>
          <p:nvPr/>
        </p:nvSpPr>
        <p:spPr>
          <a:xfrm>
            <a:off x="904239" y="1582858"/>
            <a:ext cx="7518401" cy="4726502"/>
          </a:xfrm>
          <a:prstGeom prst="round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F918FBDD-09D3-59A1-B06B-8C5F09B66175}"/>
              </a:ext>
            </a:extLst>
          </p:cNvPr>
          <p:cNvSpPr/>
          <p:nvPr/>
        </p:nvSpPr>
        <p:spPr>
          <a:xfrm>
            <a:off x="1043712" y="2091346"/>
            <a:ext cx="7206208" cy="15357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a:extLst>
              <a:ext uri="{FF2B5EF4-FFF2-40B4-BE49-F238E27FC236}">
                <a16:creationId xmlns:a16="http://schemas.microsoft.com/office/drawing/2014/main" id="{53022D17-2B80-1FF6-9612-534D167A1850}"/>
              </a:ext>
            </a:extLst>
          </p:cNvPr>
          <p:cNvSpPr/>
          <p:nvPr/>
        </p:nvSpPr>
        <p:spPr>
          <a:xfrm>
            <a:off x="1125091" y="2339312"/>
            <a:ext cx="7043549" cy="229836"/>
          </a:xfrm>
          <a:prstGeom prst="rect">
            <a:avLst/>
          </a:prstGeom>
          <a:solidFill>
            <a:srgbClr val="92D050">
              <a:alpha val="35000"/>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Rectangle 14">
            <a:extLst>
              <a:ext uri="{FF2B5EF4-FFF2-40B4-BE49-F238E27FC236}">
                <a16:creationId xmlns:a16="http://schemas.microsoft.com/office/drawing/2014/main" id="{341E5EB4-D32C-B5D9-F0E5-B5FE1A2F944C}"/>
              </a:ext>
            </a:extLst>
          </p:cNvPr>
          <p:cNvSpPr/>
          <p:nvPr/>
        </p:nvSpPr>
        <p:spPr>
          <a:xfrm>
            <a:off x="1125091" y="2755872"/>
            <a:ext cx="7043549" cy="229836"/>
          </a:xfrm>
          <a:prstGeom prst="rect">
            <a:avLst/>
          </a:prstGeom>
          <a:solidFill>
            <a:srgbClr val="92D050">
              <a:alpha val="35000"/>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050" name="Picture 2" descr="Red blood cells - WikiLectures">
            <a:extLst>
              <a:ext uri="{FF2B5EF4-FFF2-40B4-BE49-F238E27FC236}">
                <a16:creationId xmlns:a16="http://schemas.microsoft.com/office/drawing/2014/main" id="{9B85D99C-5A97-6CE6-1095-A3A678EAD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9498" y="3429000"/>
            <a:ext cx="2993339" cy="187083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F807D6A-7D01-1559-96E3-092FDC415DEE}"/>
              </a:ext>
            </a:extLst>
          </p:cNvPr>
          <p:cNvSpPr txBox="1"/>
          <p:nvPr/>
        </p:nvSpPr>
        <p:spPr>
          <a:xfrm>
            <a:off x="8889498" y="2409125"/>
            <a:ext cx="2781909" cy="923330"/>
          </a:xfrm>
          <a:prstGeom prst="rect">
            <a:avLst/>
          </a:prstGeom>
          <a:noFill/>
        </p:spPr>
        <p:txBody>
          <a:bodyPr wrap="square" rtlCol="0">
            <a:spAutoFit/>
          </a:bodyPr>
          <a:lstStyle/>
          <a:p>
            <a:pPr algn="ctr"/>
            <a:r>
              <a:rPr lang="fr-CA" b="1" dirty="0"/>
              <a:t>VGM</a:t>
            </a:r>
          </a:p>
          <a:p>
            <a:pPr algn="ctr"/>
            <a:r>
              <a:rPr lang="fr-CA" b="1" dirty="0"/>
              <a:t>Volume Globulaire Moyen</a:t>
            </a:r>
          </a:p>
          <a:p>
            <a:pPr algn="ctr"/>
            <a:r>
              <a:rPr lang="fr-CA" b="1" dirty="0"/>
              <a:t>(80-100 femtolitre)</a:t>
            </a:r>
          </a:p>
        </p:txBody>
      </p:sp>
    </p:spTree>
    <p:extLst>
      <p:ext uri="{BB962C8B-B14F-4D97-AF65-F5344CB8AC3E}">
        <p14:creationId xmlns:p14="http://schemas.microsoft.com/office/powerpoint/2010/main" val="1314308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029E4E-9C87-44C4-B568-6787D4BD4236}"/>
              </a:ext>
            </a:extLst>
          </p:cNvPr>
          <p:cNvSpPr>
            <a:spLocks noGrp="1"/>
          </p:cNvSpPr>
          <p:nvPr>
            <p:ph type="title"/>
          </p:nvPr>
        </p:nvSpPr>
        <p:spPr>
          <a:xfrm>
            <a:off x="381049" y="230743"/>
            <a:ext cx="7446474" cy="814090"/>
          </a:xfrm>
        </p:spPr>
        <p:txBody>
          <a:bodyPr>
            <a:normAutofit/>
          </a:bodyPr>
          <a:lstStyle/>
          <a:p>
            <a:r>
              <a:rPr lang="fr-CA" sz="4000" dirty="0"/>
              <a:t>Anémie - Rappel de physiologie</a:t>
            </a:r>
          </a:p>
        </p:txBody>
      </p:sp>
      <p:sp>
        <p:nvSpPr>
          <p:cNvPr id="26" name="AutoShape 14">
            <a:extLst>
              <a:ext uri="{FF2B5EF4-FFF2-40B4-BE49-F238E27FC236}">
                <a16:creationId xmlns:a16="http://schemas.microsoft.com/office/drawing/2014/main" id="{866B629E-EA43-4645-B62D-DED7E2FE4AC8}"/>
              </a:ext>
            </a:extLst>
          </p:cNvPr>
          <p:cNvSpPr>
            <a:spLocks noChangeAspect="1" noChangeArrowheads="1"/>
          </p:cNvSpPr>
          <p:nvPr/>
        </p:nvSpPr>
        <p:spPr bwMode="auto">
          <a:xfrm>
            <a:off x="759747" y="1749523"/>
            <a:ext cx="822325" cy="76517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CA"/>
          </a:p>
        </p:txBody>
      </p:sp>
      <p:pic>
        <p:nvPicPr>
          <p:cNvPr id="27" name="Picture 20">
            <a:extLst>
              <a:ext uri="{FF2B5EF4-FFF2-40B4-BE49-F238E27FC236}">
                <a16:creationId xmlns:a16="http://schemas.microsoft.com/office/drawing/2014/main" id="{0CA43780-DFC8-41C4-AC9C-E9CA8928D2C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5691" y="1381557"/>
            <a:ext cx="18002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5">
            <a:extLst>
              <a:ext uri="{FF2B5EF4-FFF2-40B4-BE49-F238E27FC236}">
                <a16:creationId xmlns:a16="http://schemas.microsoft.com/office/drawing/2014/main" id="{8BB48D89-EE73-4CD0-A60E-7EBF52E92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593" y="1467241"/>
            <a:ext cx="977729" cy="175325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6">
            <a:extLst>
              <a:ext uri="{FF2B5EF4-FFF2-40B4-BE49-F238E27FC236}">
                <a16:creationId xmlns:a16="http://schemas.microsoft.com/office/drawing/2014/main" id="{1B7BAF34-15CE-473A-92DF-D947A8A92CFA}"/>
              </a:ext>
            </a:extLst>
          </p:cNvPr>
          <p:cNvSpPr>
            <a:spLocks noChangeArrowheads="1"/>
          </p:cNvSpPr>
          <p:nvPr/>
        </p:nvSpPr>
        <p:spPr bwMode="auto">
          <a:xfrm>
            <a:off x="250159" y="2098325"/>
            <a:ext cx="91440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CA"/>
          </a:p>
        </p:txBody>
      </p:sp>
      <p:pic>
        <p:nvPicPr>
          <p:cNvPr id="30" name="Picture 29">
            <a:extLst>
              <a:ext uri="{FF2B5EF4-FFF2-40B4-BE49-F238E27FC236}">
                <a16:creationId xmlns:a16="http://schemas.microsoft.com/office/drawing/2014/main" id="{0DE9F8E0-5360-4383-BFFD-27FACAAFF13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1184" y="1381557"/>
            <a:ext cx="1800225" cy="1800225"/>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31">
            <a:extLst>
              <a:ext uri="{FF2B5EF4-FFF2-40B4-BE49-F238E27FC236}">
                <a16:creationId xmlns:a16="http://schemas.microsoft.com/office/drawing/2014/main" id="{D4B32C51-A320-437B-8712-D39C53F041E6}"/>
              </a:ext>
            </a:extLst>
          </p:cNvPr>
          <p:cNvSpPr>
            <a:spLocks noChangeArrowheads="1"/>
          </p:cNvSpPr>
          <p:nvPr/>
        </p:nvSpPr>
        <p:spPr bwMode="auto">
          <a:xfrm>
            <a:off x="2418735" y="1968948"/>
            <a:ext cx="1156683" cy="381000"/>
          </a:xfrm>
          <a:prstGeom prst="rightArrow">
            <a:avLst>
              <a:gd name="adj1" fmla="val 50000"/>
              <a:gd name="adj2" fmla="val 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2" name="AutoShape 32">
            <a:extLst>
              <a:ext uri="{FF2B5EF4-FFF2-40B4-BE49-F238E27FC236}">
                <a16:creationId xmlns:a16="http://schemas.microsoft.com/office/drawing/2014/main" id="{89FDF600-1052-42D1-A5BC-5E8AA1C98A2D}"/>
              </a:ext>
            </a:extLst>
          </p:cNvPr>
          <p:cNvSpPr>
            <a:spLocks noChangeArrowheads="1"/>
          </p:cNvSpPr>
          <p:nvPr/>
        </p:nvSpPr>
        <p:spPr bwMode="auto">
          <a:xfrm>
            <a:off x="6776478" y="1979646"/>
            <a:ext cx="834827" cy="381000"/>
          </a:xfrm>
          <a:prstGeom prst="rightArrow">
            <a:avLst>
              <a:gd name="adj1" fmla="val 50000"/>
              <a:gd name="adj2" fmla="val 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6" name="Text Box 40">
            <a:extLst>
              <a:ext uri="{FF2B5EF4-FFF2-40B4-BE49-F238E27FC236}">
                <a16:creationId xmlns:a16="http://schemas.microsoft.com/office/drawing/2014/main" id="{FB760FD9-B4DC-481F-9B32-590BE8FCB037}"/>
              </a:ext>
            </a:extLst>
          </p:cNvPr>
          <p:cNvSpPr txBox="1">
            <a:spLocks noChangeArrowheads="1"/>
          </p:cNvSpPr>
          <p:nvPr/>
        </p:nvSpPr>
        <p:spPr bwMode="auto">
          <a:xfrm>
            <a:off x="146564" y="3935350"/>
            <a:ext cx="2667859" cy="438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15000"/>
              </a:lnSpc>
            </a:pPr>
            <a:r>
              <a:rPr lang="en-US" altLang="en-US" sz="2100" b="1" dirty="0">
                <a:latin typeface="Comic Sans MS" panose="030F0702030302020204" pitchFamily="66" charset="0"/>
              </a:rPr>
              <a:t>GLOBINE + HEME</a:t>
            </a:r>
          </a:p>
        </p:txBody>
      </p:sp>
      <p:sp>
        <p:nvSpPr>
          <p:cNvPr id="41" name="Text Box 42">
            <a:extLst>
              <a:ext uri="{FF2B5EF4-FFF2-40B4-BE49-F238E27FC236}">
                <a16:creationId xmlns:a16="http://schemas.microsoft.com/office/drawing/2014/main" id="{A94D134C-5ECF-4CF4-A54C-B5D3124A2D7C}"/>
              </a:ext>
            </a:extLst>
          </p:cNvPr>
          <p:cNvSpPr txBox="1">
            <a:spLocks noChangeArrowheads="1"/>
          </p:cNvSpPr>
          <p:nvPr/>
        </p:nvSpPr>
        <p:spPr bwMode="auto">
          <a:xfrm>
            <a:off x="10146473" y="1731500"/>
            <a:ext cx="1087157" cy="438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5000"/>
              </a:lnSpc>
            </a:pPr>
            <a:r>
              <a:rPr lang="en-US" altLang="en-US" sz="2100" dirty="0">
                <a:latin typeface="Comic Sans MS" panose="030F0702030302020204" pitchFamily="66" charset="0"/>
              </a:rPr>
              <a:t>120 </a:t>
            </a:r>
            <a:r>
              <a:rPr lang="en-US" altLang="en-US" sz="2100" dirty="0" err="1">
                <a:latin typeface="Comic Sans MS" panose="030F0702030302020204" pitchFamily="66" charset="0"/>
              </a:rPr>
              <a:t>jrs</a:t>
            </a:r>
            <a:endParaRPr lang="fr-CA" altLang="en-US" sz="2100" dirty="0">
              <a:latin typeface="Comic Sans MS" panose="030F0702030302020204" pitchFamily="66" charset="0"/>
            </a:endParaRPr>
          </a:p>
        </p:txBody>
      </p:sp>
      <p:sp>
        <p:nvSpPr>
          <p:cNvPr id="42" name="Text Box 43">
            <a:extLst>
              <a:ext uri="{FF2B5EF4-FFF2-40B4-BE49-F238E27FC236}">
                <a16:creationId xmlns:a16="http://schemas.microsoft.com/office/drawing/2014/main" id="{81189689-487E-4D7C-AA34-2CCF90AF192C}"/>
              </a:ext>
            </a:extLst>
          </p:cNvPr>
          <p:cNvSpPr txBox="1">
            <a:spLocks noChangeArrowheads="1"/>
          </p:cNvSpPr>
          <p:nvPr/>
        </p:nvSpPr>
        <p:spPr bwMode="auto">
          <a:xfrm>
            <a:off x="10021290" y="2361980"/>
            <a:ext cx="1410963" cy="74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5000"/>
              </a:lnSpc>
            </a:pPr>
            <a:r>
              <a:rPr lang="en-US" altLang="en-US" sz="1900" dirty="0">
                <a:latin typeface="Comic Sans MS" panose="030F0702030302020204" pitchFamily="66" charset="0"/>
              </a:rPr>
              <a:t>CONTENU</a:t>
            </a:r>
          </a:p>
          <a:p>
            <a:pPr algn="ctr">
              <a:lnSpc>
                <a:spcPct val="115000"/>
              </a:lnSpc>
            </a:pPr>
            <a:r>
              <a:rPr lang="en-US" altLang="en-US" sz="1900" dirty="0">
                <a:latin typeface="Comic Sans MS" panose="030F0702030302020204" pitchFamily="66" charset="0"/>
              </a:rPr>
              <a:t>RECYCL</a:t>
            </a:r>
            <a:r>
              <a:rPr lang="fr-CA" altLang="en-US" sz="1900" dirty="0">
                <a:latin typeface="Comic Sans MS" panose="030F0702030302020204" pitchFamily="66" charset="0"/>
              </a:rPr>
              <a:t>É</a:t>
            </a:r>
          </a:p>
        </p:txBody>
      </p:sp>
      <p:sp>
        <p:nvSpPr>
          <p:cNvPr id="45" name="Text Box 40">
            <a:extLst>
              <a:ext uri="{FF2B5EF4-FFF2-40B4-BE49-F238E27FC236}">
                <a16:creationId xmlns:a16="http://schemas.microsoft.com/office/drawing/2014/main" id="{884D99F0-D2EB-4EF0-805F-2C7B353B14BC}"/>
              </a:ext>
            </a:extLst>
          </p:cNvPr>
          <p:cNvSpPr txBox="1">
            <a:spLocks noChangeArrowheads="1"/>
          </p:cNvSpPr>
          <p:nvPr/>
        </p:nvSpPr>
        <p:spPr bwMode="auto">
          <a:xfrm>
            <a:off x="2053096" y="4820090"/>
            <a:ext cx="625492" cy="438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5000"/>
              </a:lnSpc>
            </a:pPr>
            <a:r>
              <a:rPr lang="en-US" altLang="en-US" sz="2100" dirty="0">
                <a:latin typeface="Comic Sans MS" panose="030F0702030302020204" pitchFamily="66" charset="0"/>
              </a:rPr>
              <a:t>Fer</a:t>
            </a:r>
            <a:endParaRPr lang="fr-CA" altLang="en-US" sz="2100" dirty="0">
              <a:latin typeface="Comic Sans MS" panose="030F0702030302020204" pitchFamily="66" charset="0"/>
            </a:endParaRPr>
          </a:p>
        </p:txBody>
      </p:sp>
      <p:sp>
        <p:nvSpPr>
          <p:cNvPr id="47" name="AutoShape 36">
            <a:extLst>
              <a:ext uri="{FF2B5EF4-FFF2-40B4-BE49-F238E27FC236}">
                <a16:creationId xmlns:a16="http://schemas.microsoft.com/office/drawing/2014/main" id="{62801330-D646-476D-BE54-9DB6BB9875A8}"/>
              </a:ext>
            </a:extLst>
          </p:cNvPr>
          <p:cNvSpPr>
            <a:spLocks noChangeArrowheads="1"/>
          </p:cNvSpPr>
          <p:nvPr/>
        </p:nvSpPr>
        <p:spPr bwMode="auto">
          <a:xfrm>
            <a:off x="2138907" y="4393042"/>
            <a:ext cx="403847" cy="379610"/>
          </a:xfrm>
          <a:prstGeom prst="upArrow">
            <a:avLst>
              <a:gd name="adj1" fmla="val 50000"/>
              <a:gd name="adj2" fmla="val 295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48" name="Text Box 40">
            <a:extLst>
              <a:ext uri="{FF2B5EF4-FFF2-40B4-BE49-F238E27FC236}">
                <a16:creationId xmlns:a16="http://schemas.microsoft.com/office/drawing/2014/main" id="{122A8565-9100-4D69-B97A-275F519578BA}"/>
              </a:ext>
            </a:extLst>
          </p:cNvPr>
          <p:cNvSpPr txBox="1">
            <a:spLocks noChangeArrowheads="1"/>
          </p:cNvSpPr>
          <p:nvPr/>
        </p:nvSpPr>
        <p:spPr bwMode="auto">
          <a:xfrm>
            <a:off x="353130" y="4820090"/>
            <a:ext cx="758541" cy="438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5000"/>
              </a:lnSpc>
            </a:pPr>
            <a:r>
              <a:rPr lang="fr-CA" altLang="en-US" sz="2100" dirty="0">
                <a:latin typeface="Comic Sans MS" panose="030F0702030302020204" pitchFamily="66" charset="0"/>
              </a:rPr>
              <a:t>α</a:t>
            </a:r>
            <a:r>
              <a:rPr lang="el-GR" altLang="en-US" sz="2100" dirty="0">
                <a:latin typeface="Comic Sans MS" panose="030F0702030302020204" pitchFamily="66" charset="0"/>
              </a:rPr>
              <a:t>βγδ</a:t>
            </a:r>
            <a:endParaRPr lang="fr-CA" altLang="en-US" sz="2100" dirty="0">
              <a:latin typeface="Comic Sans MS" panose="030F0702030302020204" pitchFamily="66" charset="0"/>
            </a:endParaRPr>
          </a:p>
        </p:txBody>
      </p:sp>
      <p:sp>
        <p:nvSpPr>
          <p:cNvPr id="49" name="AutoShape 36">
            <a:extLst>
              <a:ext uri="{FF2B5EF4-FFF2-40B4-BE49-F238E27FC236}">
                <a16:creationId xmlns:a16="http://schemas.microsoft.com/office/drawing/2014/main" id="{96F74B17-455E-487C-AC4E-EECD44E7B985}"/>
              </a:ext>
            </a:extLst>
          </p:cNvPr>
          <p:cNvSpPr>
            <a:spLocks noChangeArrowheads="1"/>
          </p:cNvSpPr>
          <p:nvPr/>
        </p:nvSpPr>
        <p:spPr bwMode="auto">
          <a:xfrm>
            <a:off x="472460" y="4393042"/>
            <a:ext cx="403847" cy="379610"/>
          </a:xfrm>
          <a:prstGeom prst="upArrow">
            <a:avLst>
              <a:gd name="adj1" fmla="val 50000"/>
              <a:gd name="adj2" fmla="val 295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1032" name="Picture 8" descr="Scientists tweak DNA in viable human embryos | Science | AAAS">
            <a:extLst>
              <a:ext uri="{FF2B5EF4-FFF2-40B4-BE49-F238E27FC236}">
                <a16:creationId xmlns:a16="http://schemas.microsoft.com/office/drawing/2014/main" id="{BDA3067B-7E50-4BE2-AA3C-BFB459A685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700" y="5390889"/>
            <a:ext cx="1027286" cy="891906"/>
          </a:xfrm>
          <a:prstGeom prst="rect">
            <a:avLst/>
          </a:prstGeom>
          <a:noFill/>
          <a:extLst>
            <a:ext uri="{909E8E84-426E-40DD-AFC4-6F175D3DCCD1}">
              <a14:hiddenFill xmlns:a14="http://schemas.microsoft.com/office/drawing/2010/main">
                <a:solidFill>
                  <a:srgbClr val="FFFFFF"/>
                </a:solidFill>
              </a14:hiddenFill>
            </a:ext>
          </a:extLst>
        </p:spPr>
      </p:pic>
      <p:sp>
        <p:nvSpPr>
          <p:cNvPr id="34" name="Right Brace 22">
            <a:extLst>
              <a:ext uri="{FF2B5EF4-FFF2-40B4-BE49-F238E27FC236}">
                <a16:creationId xmlns:a16="http://schemas.microsoft.com/office/drawing/2014/main" id="{E03C345E-38DD-48D8-8848-C0D6EAE7B163}"/>
              </a:ext>
            </a:extLst>
          </p:cNvPr>
          <p:cNvSpPr/>
          <p:nvPr/>
        </p:nvSpPr>
        <p:spPr>
          <a:xfrm rot="5400000">
            <a:off x="1300059" y="3065697"/>
            <a:ext cx="323441" cy="1321173"/>
          </a:xfrm>
          <a:prstGeom prst="rightBrace">
            <a:avLst>
              <a:gd name="adj1" fmla="val 34023"/>
              <a:gd name="adj2" fmla="val 48966"/>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5" name="Text Box 40">
            <a:extLst>
              <a:ext uri="{FF2B5EF4-FFF2-40B4-BE49-F238E27FC236}">
                <a16:creationId xmlns:a16="http://schemas.microsoft.com/office/drawing/2014/main" id="{E3282C33-A25A-475D-887C-BD6924486579}"/>
              </a:ext>
            </a:extLst>
          </p:cNvPr>
          <p:cNvSpPr txBox="1">
            <a:spLocks noChangeArrowheads="1"/>
          </p:cNvSpPr>
          <p:nvPr/>
        </p:nvSpPr>
        <p:spPr bwMode="auto">
          <a:xfrm>
            <a:off x="774853" y="3278835"/>
            <a:ext cx="1394933" cy="40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5000"/>
              </a:lnSpc>
            </a:pPr>
            <a:r>
              <a:rPr lang="en-US" altLang="en-US" sz="1900" dirty="0">
                <a:latin typeface="Comic Sans MS" panose="030F0702030302020204" pitchFamily="66" charset="0"/>
              </a:rPr>
              <a:t>production</a:t>
            </a:r>
            <a:endParaRPr lang="fr-CA" altLang="en-US" sz="1900" dirty="0">
              <a:latin typeface="Comic Sans MS" panose="030F0702030302020204" pitchFamily="66" charset="0"/>
            </a:endParaRPr>
          </a:p>
        </p:txBody>
      </p:sp>
      <p:sp>
        <p:nvSpPr>
          <p:cNvPr id="3" name="Rectangle : coins arrondis 2">
            <a:extLst>
              <a:ext uri="{FF2B5EF4-FFF2-40B4-BE49-F238E27FC236}">
                <a16:creationId xmlns:a16="http://schemas.microsoft.com/office/drawing/2014/main" id="{5BE8E5F6-B833-4C85-A485-788E641FF699}"/>
              </a:ext>
            </a:extLst>
          </p:cNvPr>
          <p:cNvSpPr/>
          <p:nvPr/>
        </p:nvSpPr>
        <p:spPr>
          <a:xfrm>
            <a:off x="5096493" y="3935350"/>
            <a:ext cx="4142100" cy="21809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b="1" dirty="0"/>
              <a:t>ANÉMIE MICROCYTAIRE (VGM </a:t>
            </a:r>
            <a:r>
              <a:rPr lang="en-CA" b="1" dirty="0"/>
              <a:t>&lt;80)</a:t>
            </a:r>
            <a:endParaRPr lang="fr-CA" b="1" dirty="0"/>
          </a:p>
          <a:p>
            <a:endParaRPr lang="fr-CA" b="1" dirty="0"/>
          </a:p>
          <a:p>
            <a:pPr marL="285750" indent="-285750">
              <a:buFontTx/>
              <a:buChar char="-"/>
            </a:pPr>
            <a:r>
              <a:rPr lang="fr-CA" dirty="0"/>
              <a:t>Ferriprive </a:t>
            </a:r>
          </a:p>
          <a:p>
            <a:pPr marL="285750" indent="-285750">
              <a:buFontTx/>
              <a:buChar char="-"/>
            </a:pPr>
            <a:r>
              <a:rPr lang="fr-CA" dirty="0"/>
              <a:t>Inflammatoire (fer non disponible)</a:t>
            </a:r>
          </a:p>
          <a:p>
            <a:pPr marL="285750" indent="-285750">
              <a:buFontTx/>
              <a:buChar char="-"/>
            </a:pPr>
            <a:r>
              <a:rPr lang="fr-CA" dirty="0"/>
              <a:t>Hémoglobinopathie (thalassémies)</a:t>
            </a:r>
          </a:p>
        </p:txBody>
      </p:sp>
      <p:pic>
        <p:nvPicPr>
          <p:cNvPr id="52" name="Picture 5" descr="Digestive System">
            <a:extLst>
              <a:ext uri="{FF2B5EF4-FFF2-40B4-BE49-F238E27FC236}">
                <a16:creationId xmlns:a16="http://schemas.microsoft.com/office/drawing/2014/main" id="{0097956B-9AE8-4C5C-8974-B2790716F2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2788" y="5348051"/>
            <a:ext cx="1169011" cy="934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95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6" grpId="0"/>
      <p:bldP spid="41" grpId="0"/>
      <p:bldP spid="42" grpId="0"/>
      <p:bldP spid="45" grpId="0"/>
      <p:bldP spid="47" grpId="0" animBg="1"/>
      <p:bldP spid="48" grpId="0"/>
      <p:bldP spid="49" grpId="0" animBg="1"/>
      <p:bldP spid="34" grpId="0" animBg="1"/>
      <p:bldP spid="35"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5BE8E5F6-B833-4C85-A485-788E641FF699}"/>
              </a:ext>
            </a:extLst>
          </p:cNvPr>
          <p:cNvSpPr/>
          <p:nvPr/>
        </p:nvSpPr>
        <p:spPr>
          <a:xfrm>
            <a:off x="257204" y="3020362"/>
            <a:ext cx="3154471" cy="27597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b="1" dirty="0"/>
              <a:t>ANÉMIE MICROCYTAIRE (VGM </a:t>
            </a:r>
            <a:r>
              <a:rPr lang="en-CA" b="1" dirty="0"/>
              <a:t>&lt;80)</a:t>
            </a:r>
            <a:endParaRPr lang="fr-CA" b="1" dirty="0"/>
          </a:p>
          <a:p>
            <a:endParaRPr lang="fr-CA" b="1" dirty="0"/>
          </a:p>
          <a:p>
            <a:pPr marL="285750" indent="-285750">
              <a:buFontTx/>
              <a:buChar char="-"/>
            </a:pPr>
            <a:r>
              <a:rPr lang="fr-CA" dirty="0"/>
              <a:t>Ferriprive </a:t>
            </a:r>
          </a:p>
          <a:p>
            <a:pPr marL="285750" indent="-285750">
              <a:buFontTx/>
              <a:buChar char="-"/>
            </a:pPr>
            <a:r>
              <a:rPr lang="fr-CA" dirty="0"/>
              <a:t>Inflammatoire (fer non disponible)</a:t>
            </a:r>
          </a:p>
          <a:p>
            <a:pPr marL="285750" indent="-285750">
              <a:buFontTx/>
              <a:buChar char="-"/>
            </a:pPr>
            <a:r>
              <a:rPr lang="fr-CA" dirty="0"/>
              <a:t>Hémoglobinopathie (thalassémies)</a:t>
            </a:r>
          </a:p>
        </p:txBody>
      </p:sp>
      <p:sp>
        <p:nvSpPr>
          <p:cNvPr id="7" name="Title 1">
            <a:extLst>
              <a:ext uri="{FF2B5EF4-FFF2-40B4-BE49-F238E27FC236}">
                <a16:creationId xmlns:a16="http://schemas.microsoft.com/office/drawing/2014/main" id="{75D754E6-4E79-33C7-0B3E-30FFE1CDC702}"/>
              </a:ext>
            </a:extLst>
          </p:cNvPr>
          <p:cNvSpPr txBox="1">
            <a:spLocks/>
          </p:cNvSpPr>
          <p:nvPr/>
        </p:nvSpPr>
        <p:spPr>
          <a:xfrm>
            <a:off x="1359178" y="-91557"/>
            <a:ext cx="10644187" cy="1235868"/>
          </a:xfrm>
          <a:prstGeom prst="rect">
            <a:avLst/>
          </a:prstGeom>
        </p:spPr>
        <p:txBody>
          <a:bodyPr vert="horz" wrap="none" lIns="0" tIns="0" rIns="91440" bIns="0" rtlCol="0" anchor="ctr">
            <a:noAutofit/>
          </a:bodyPr>
          <a:lstStyle>
            <a:lvl1pPr algn="l" defTabSz="914400" rtl="0" eaLnBrk="1" latinLnBrk="0" hangingPunct="1">
              <a:lnSpc>
                <a:spcPct val="90000"/>
              </a:lnSpc>
              <a:spcBef>
                <a:spcPct val="0"/>
              </a:spcBef>
              <a:buNone/>
              <a:defRPr sz="3200" b="0" i="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fr-CA" sz="3600" b="1" dirty="0"/>
              <a:t>CLASSIFICATION DES ANÉMIES PAR VGM</a:t>
            </a:r>
            <a:endParaRPr lang="en-CA" sz="3600" b="1" dirty="0"/>
          </a:p>
        </p:txBody>
      </p:sp>
      <p:grpSp>
        <p:nvGrpSpPr>
          <p:cNvPr id="16" name="Group 15">
            <a:extLst>
              <a:ext uri="{FF2B5EF4-FFF2-40B4-BE49-F238E27FC236}">
                <a16:creationId xmlns:a16="http://schemas.microsoft.com/office/drawing/2014/main" id="{C03D1288-F3E1-FA41-7476-264BE154A644}"/>
              </a:ext>
            </a:extLst>
          </p:cNvPr>
          <p:cNvGrpSpPr/>
          <p:nvPr/>
        </p:nvGrpSpPr>
        <p:grpSpPr>
          <a:xfrm>
            <a:off x="179227" y="996907"/>
            <a:ext cx="11824138" cy="1416283"/>
            <a:chOff x="179227" y="1343749"/>
            <a:chExt cx="11824138" cy="1416283"/>
          </a:xfrm>
        </p:grpSpPr>
        <p:sp>
          <p:nvSpPr>
            <p:cNvPr id="29" name="Rectangle 26">
              <a:extLst>
                <a:ext uri="{FF2B5EF4-FFF2-40B4-BE49-F238E27FC236}">
                  <a16:creationId xmlns:a16="http://schemas.microsoft.com/office/drawing/2014/main" id="{1B7BAF34-15CE-473A-92DF-D947A8A92CFA}"/>
                </a:ext>
              </a:extLst>
            </p:cNvPr>
            <p:cNvSpPr>
              <a:spLocks noChangeArrowheads="1"/>
            </p:cNvSpPr>
            <p:nvPr/>
          </p:nvSpPr>
          <p:spPr bwMode="auto">
            <a:xfrm>
              <a:off x="250159" y="2098325"/>
              <a:ext cx="91440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CA"/>
            </a:p>
          </p:txBody>
        </p:sp>
        <p:sp>
          <p:nvSpPr>
            <p:cNvPr id="8" name="Rectangle 7">
              <a:extLst>
                <a:ext uri="{FF2B5EF4-FFF2-40B4-BE49-F238E27FC236}">
                  <a16:creationId xmlns:a16="http://schemas.microsoft.com/office/drawing/2014/main" id="{C16B10B2-6780-DB24-6153-6EDC43187BD8}"/>
                </a:ext>
              </a:extLst>
            </p:cNvPr>
            <p:cNvSpPr/>
            <p:nvPr/>
          </p:nvSpPr>
          <p:spPr>
            <a:xfrm>
              <a:off x="179227" y="1389337"/>
              <a:ext cx="11824138" cy="13706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2" descr="Red blood cells - WikiLectures">
              <a:extLst>
                <a:ext uri="{FF2B5EF4-FFF2-40B4-BE49-F238E27FC236}">
                  <a16:creationId xmlns:a16="http://schemas.microsoft.com/office/drawing/2014/main" id="{A1701625-F5D1-CCC4-FB87-A2861A6B3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455" y="1770804"/>
              <a:ext cx="731520" cy="4572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 name="Picture 2" descr="Red blood cells - WikiLectures">
              <a:extLst>
                <a:ext uri="{FF2B5EF4-FFF2-40B4-BE49-F238E27FC236}">
                  <a16:creationId xmlns:a16="http://schemas.microsoft.com/office/drawing/2014/main" id="{CB92877A-66C5-72E7-15E6-7EB3A3083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2870" y="1679364"/>
              <a:ext cx="1024128" cy="64008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1" name="Picture 2" descr="Red blood cells - WikiLectures">
              <a:extLst>
                <a:ext uri="{FF2B5EF4-FFF2-40B4-BE49-F238E27FC236}">
                  <a16:creationId xmlns:a16="http://schemas.microsoft.com/office/drawing/2014/main" id="{2EB0C149-6B22-9CD8-2706-FF9102323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9778" y="1389337"/>
              <a:ext cx="1969435" cy="123089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2" name="Picture 2" descr="Red blood cells - WikiLectures">
              <a:extLst>
                <a:ext uri="{FF2B5EF4-FFF2-40B4-BE49-F238E27FC236}">
                  <a16:creationId xmlns:a16="http://schemas.microsoft.com/office/drawing/2014/main" id="{625E7806-C8AE-7B8B-9EFB-5207C8180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5451" y="1343749"/>
              <a:ext cx="2194559" cy="13716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3" name="Picture 2" descr="Red blood cells - WikiLectures">
              <a:extLst>
                <a:ext uri="{FF2B5EF4-FFF2-40B4-BE49-F238E27FC236}">
                  <a16:creationId xmlns:a16="http://schemas.microsoft.com/office/drawing/2014/main" id="{1D588553-CF41-8335-46A9-3016589CD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1401" y="1526629"/>
              <a:ext cx="1463040" cy="9144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4" name="Picture 2" descr="Red blood cells - WikiLectures">
              <a:extLst>
                <a:ext uri="{FF2B5EF4-FFF2-40B4-BE49-F238E27FC236}">
                  <a16:creationId xmlns:a16="http://schemas.microsoft.com/office/drawing/2014/main" id="{5F968DD8-202A-294E-DD5D-BE015AC7A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3040" y="1435189"/>
              <a:ext cx="1609344" cy="100584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5" name="Picture 2" descr="Red blood cells - WikiLectures">
              <a:extLst>
                <a:ext uri="{FF2B5EF4-FFF2-40B4-BE49-F238E27FC236}">
                  <a16:creationId xmlns:a16="http://schemas.microsoft.com/office/drawing/2014/main" id="{369A7C0C-7A37-24A4-87F0-171DDF262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431" y="1618069"/>
              <a:ext cx="1170431" cy="73152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sp>
        <p:nvSpPr>
          <p:cNvPr id="17" name="Rectangle : coins arrondis 2">
            <a:extLst>
              <a:ext uri="{FF2B5EF4-FFF2-40B4-BE49-F238E27FC236}">
                <a16:creationId xmlns:a16="http://schemas.microsoft.com/office/drawing/2014/main" id="{DF777163-94F6-667A-D00A-0A65940626D0}"/>
              </a:ext>
            </a:extLst>
          </p:cNvPr>
          <p:cNvSpPr/>
          <p:nvPr/>
        </p:nvSpPr>
        <p:spPr>
          <a:xfrm>
            <a:off x="8556992" y="3079259"/>
            <a:ext cx="3382755" cy="26488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b="1" dirty="0"/>
              <a:t>ANÉMIE MACROCYTAIRE (VGM&gt;100)</a:t>
            </a:r>
          </a:p>
          <a:p>
            <a:endParaRPr lang="fr-CA" b="1" dirty="0"/>
          </a:p>
          <a:p>
            <a:r>
              <a:rPr lang="fr-CA" dirty="0"/>
              <a:t>-    Déficit en B12 - folate</a:t>
            </a:r>
          </a:p>
          <a:p>
            <a:pPr marL="285750" indent="-285750">
              <a:buFontTx/>
              <a:buChar char="-"/>
            </a:pPr>
            <a:r>
              <a:rPr lang="fr-CA" dirty="0"/>
              <a:t>Médicaments</a:t>
            </a:r>
          </a:p>
          <a:p>
            <a:pPr marL="285750" indent="-285750">
              <a:buFontTx/>
              <a:buChar char="-"/>
            </a:pPr>
            <a:r>
              <a:rPr lang="fr-CA" dirty="0"/>
              <a:t>Maladie hépatique / ROH</a:t>
            </a:r>
          </a:p>
          <a:p>
            <a:pPr marL="285750" indent="-285750">
              <a:buFontTx/>
              <a:buChar char="-"/>
            </a:pPr>
            <a:r>
              <a:rPr lang="fr-CA" dirty="0"/>
              <a:t>Hypothyroïdie</a:t>
            </a:r>
          </a:p>
          <a:p>
            <a:pPr marL="285750" indent="-285750">
              <a:buFontTx/>
              <a:buChar char="-"/>
            </a:pPr>
            <a:r>
              <a:rPr lang="fr-CA" dirty="0"/>
              <a:t>Syndrome myélodysplasique</a:t>
            </a:r>
          </a:p>
        </p:txBody>
      </p:sp>
      <p:sp>
        <p:nvSpPr>
          <p:cNvPr id="18" name="Rectangle : coins arrondis 2">
            <a:extLst>
              <a:ext uri="{FF2B5EF4-FFF2-40B4-BE49-F238E27FC236}">
                <a16:creationId xmlns:a16="http://schemas.microsoft.com/office/drawing/2014/main" id="{FA3A8C60-1788-869B-75B4-2012E1E66912}"/>
              </a:ext>
            </a:extLst>
          </p:cNvPr>
          <p:cNvSpPr/>
          <p:nvPr/>
        </p:nvSpPr>
        <p:spPr>
          <a:xfrm>
            <a:off x="4185175" y="2539776"/>
            <a:ext cx="3811139" cy="23874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b="1" dirty="0"/>
              <a:t>ANÉMIE NORMOCYTAIRE (80-100)</a:t>
            </a:r>
            <a:br>
              <a:rPr lang="fr-CA" b="1" dirty="0"/>
            </a:br>
            <a:r>
              <a:rPr lang="fr-CA" b="1" u="sng" dirty="0"/>
              <a:t>SANS</a:t>
            </a:r>
            <a:r>
              <a:rPr lang="fr-CA" b="1" dirty="0"/>
              <a:t> RETICULOCYTES (&lt;1%)</a:t>
            </a:r>
          </a:p>
          <a:p>
            <a:endParaRPr lang="fr-CA" b="1" dirty="0"/>
          </a:p>
          <a:p>
            <a:pPr marL="285750" indent="-285750">
              <a:buFontTx/>
              <a:buChar char="-"/>
            </a:pPr>
            <a:r>
              <a:rPr lang="fr-CA" dirty="0"/>
              <a:t>Maladie rénale</a:t>
            </a:r>
          </a:p>
          <a:p>
            <a:pPr marL="285750" indent="-285750">
              <a:buFontTx/>
              <a:buChar char="-"/>
            </a:pPr>
            <a:r>
              <a:rPr lang="fr-CA" dirty="0"/>
              <a:t>Infiltration médullaire</a:t>
            </a:r>
          </a:p>
          <a:p>
            <a:pPr marL="285750" indent="-285750">
              <a:buFontTx/>
              <a:buChar char="-"/>
            </a:pPr>
            <a:r>
              <a:rPr lang="fr-CA" dirty="0"/>
              <a:t>Hypogonadisme (homme)</a:t>
            </a:r>
          </a:p>
          <a:p>
            <a:pPr marL="285750" indent="-285750">
              <a:buFontTx/>
              <a:buChar char="-"/>
            </a:pPr>
            <a:r>
              <a:rPr lang="fr-CA" dirty="0"/>
              <a:t>Inflammatoire</a:t>
            </a:r>
          </a:p>
        </p:txBody>
      </p:sp>
      <p:sp>
        <p:nvSpPr>
          <p:cNvPr id="19" name="Rectangle : coins arrondis 2">
            <a:extLst>
              <a:ext uri="{FF2B5EF4-FFF2-40B4-BE49-F238E27FC236}">
                <a16:creationId xmlns:a16="http://schemas.microsoft.com/office/drawing/2014/main" id="{607D6DD4-D56F-1ADA-523D-6F2D3A2A9D00}"/>
              </a:ext>
            </a:extLst>
          </p:cNvPr>
          <p:cNvSpPr/>
          <p:nvPr/>
        </p:nvSpPr>
        <p:spPr>
          <a:xfrm>
            <a:off x="4185175" y="5137644"/>
            <a:ext cx="3878008" cy="15249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b="1" dirty="0"/>
              <a:t>ANÉMIE NORMOCYTAIRE</a:t>
            </a:r>
            <a:br>
              <a:rPr lang="fr-CA" b="1" dirty="0"/>
            </a:br>
            <a:r>
              <a:rPr lang="fr-CA" b="1" u="sng" dirty="0"/>
              <a:t>AVEC</a:t>
            </a:r>
            <a:r>
              <a:rPr lang="fr-CA" b="1" dirty="0"/>
              <a:t> RETICULOCYTES (&gt;1%)</a:t>
            </a:r>
          </a:p>
          <a:p>
            <a:endParaRPr lang="fr-CA" b="1" dirty="0"/>
          </a:p>
          <a:p>
            <a:pPr marL="285750" indent="-285750">
              <a:buFontTx/>
              <a:buChar char="-"/>
            </a:pPr>
            <a:r>
              <a:rPr lang="fr-CA" dirty="0"/>
              <a:t>Saignement</a:t>
            </a:r>
          </a:p>
          <a:p>
            <a:pPr marL="285750" indent="-285750">
              <a:buFontTx/>
              <a:buChar char="-"/>
            </a:pPr>
            <a:r>
              <a:rPr lang="fr-CA" dirty="0"/>
              <a:t>Hémolyse</a:t>
            </a:r>
          </a:p>
        </p:txBody>
      </p:sp>
      <p:sp>
        <p:nvSpPr>
          <p:cNvPr id="20" name="Rectangle: Rounded Corners 19">
            <a:extLst>
              <a:ext uri="{FF2B5EF4-FFF2-40B4-BE49-F238E27FC236}">
                <a16:creationId xmlns:a16="http://schemas.microsoft.com/office/drawing/2014/main" id="{11094C31-9BA6-090A-1473-C3801F6A6DFB}"/>
              </a:ext>
            </a:extLst>
          </p:cNvPr>
          <p:cNvSpPr/>
          <p:nvPr/>
        </p:nvSpPr>
        <p:spPr>
          <a:xfrm>
            <a:off x="727367" y="4104411"/>
            <a:ext cx="1018306" cy="35329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299045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heel(1)">
                                      <p:cBhvr>
                                        <p:cTn id="23"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E032A-9331-8FEC-3127-ECA5BCC02517}"/>
              </a:ext>
            </a:extLst>
          </p:cNvPr>
          <p:cNvSpPr>
            <a:spLocks noGrp="1"/>
          </p:cNvSpPr>
          <p:nvPr>
            <p:ph type="title"/>
          </p:nvPr>
        </p:nvSpPr>
        <p:spPr/>
        <p:txBody>
          <a:bodyPr/>
          <a:lstStyle/>
          <a:p>
            <a:r>
              <a:rPr lang="fr-CA" sz="3600" dirty="0"/>
              <a:t>19 ÉLÉMENTS ESSENTIELS À LA VIE</a:t>
            </a:r>
            <a:endParaRPr lang="en-CA" sz="3600" dirty="0"/>
          </a:p>
        </p:txBody>
      </p:sp>
      <p:sp>
        <p:nvSpPr>
          <p:cNvPr id="3" name="Content Placeholder 2">
            <a:extLst>
              <a:ext uri="{FF2B5EF4-FFF2-40B4-BE49-F238E27FC236}">
                <a16:creationId xmlns:a16="http://schemas.microsoft.com/office/drawing/2014/main" id="{EDF0D270-7A05-5E45-EA15-73956B065362}"/>
              </a:ext>
            </a:extLst>
          </p:cNvPr>
          <p:cNvSpPr>
            <a:spLocks noGrp="1"/>
          </p:cNvSpPr>
          <p:nvPr>
            <p:ph idx="1"/>
          </p:nvPr>
        </p:nvSpPr>
        <p:spPr/>
        <p:txBody>
          <a:bodyPr/>
          <a:lstStyle/>
          <a:p>
            <a:endParaRPr lang="en-CA"/>
          </a:p>
        </p:txBody>
      </p:sp>
      <p:sp>
        <p:nvSpPr>
          <p:cNvPr id="4" name="Footer Placeholder 3">
            <a:extLst>
              <a:ext uri="{FF2B5EF4-FFF2-40B4-BE49-F238E27FC236}">
                <a16:creationId xmlns:a16="http://schemas.microsoft.com/office/drawing/2014/main" id="{2BB1375C-66F0-B26A-C499-EB0370021C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5C2457-0553-DA80-3C76-BD95FE86F8CC}"/>
              </a:ext>
            </a:extLst>
          </p:cNvPr>
          <p:cNvSpPr>
            <a:spLocks noGrp="1"/>
          </p:cNvSpPr>
          <p:nvPr>
            <p:ph type="sldNum" sz="quarter" idx="12"/>
          </p:nvPr>
        </p:nvSpPr>
        <p:spPr/>
        <p:txBody>
          <a:bodyPr/>
          <a:lstStyle/>
          <a:p>
            <a:fld id="{145FD570-4AEA-FD41-8C63-786E3D93656E}" type="slidenum">
              <a:rPr lang="en-US" smtClean="0"/>
              <a:t>13</a:t>
            </a:fld>
            <a:endParaRPr lang="en-US"/>
          </a:p>
        </p:txBody>
      </p:sp>
      <p:pic>
        <p:nvPicPr>
          <p:cNvPr id="7" name="Picture 6">
            <a:extLst>
              <a:ext uri="{FF2B5EF4-FFF2-40B4-BE49-F238E27FC236}">
                <a16:creationId xmlns:a16="http://schemas.microsoft.com/office/drawing/2014/main" id="{90ED9E2D-5D2E-0F9C-7414-3DB7EAB089F5}"/>
              </a:ext>
            </a:extLst>
          </p:cNvPr>
          <p:cNvPicPr>
            <a:picLocks noChangeAspect="1"/>
          </p:cNvPicPr>
          <p:nvPr/>
        </p:nvPicPr>
        <p:blipFill>
          <a:blip r:embed="rId2"/>
          <a:stretch>
            <a:fillRect/>
          </a:stretch>
        </p:blipFill>
        <p:spPr>
          <a:xfrm>
            <a:off x="883893" y="1421605"/>
            <a:ext cx="10424213" cy="4544168"/>
          </a:xfrm>
          <a:prstGeom prst="rect">
            <a:avLst/>
          </a:prstGeom>
        </p:spPr>
      </p:pic>
      <p:sp>
        <p:nvSpPr>
          <p:cNvPr id="8" name="Rectangle: Rounded Corners 7">
            <a:extLst>
              <a:ext uri="{FF2B5EF4-FFF2-40B4-BE49-F238E27FC236}">
                <a16:creationId xmlns:a16="http://schemas.microsoft.com/office/drawing/2014/main" id="{CCE1811A-D91B-D6EE-05C9-5F4B2C57EAF6}"/>
              </a:ext>
            </a:extLst>
          </p:cNvPr>
          <p:cNvSpPr/>
          <p:nvPr/>
        </p:nvSpPr>
        <p:spPr>
          <a:xfrm>
            <a:off x="5039360" y="3429000"/>
            <a:ext cx="670560" cy="767080"/>
          </a:xfrm>
          <a:prstGeom prst="roundRect">
            <a:avLst/>
          </a:prstGeom>
          <a:noFill/>
          <a:ln w="571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8504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3F360-20E1-9146-BBC5-1CF7319CC93C}"/>
              </a:ext>
            </a:extLst>
          </p:cNvPr>
          <p:cNvSpPr>
            <a:spLocks noGrp="1"/>
          </p:cNvSpPr>
          <p:nvPr>
            <p:ph type="ctrTitle"/>
            <p:custDataLst>
              <p:tags r:id="rId1"/>
            </p:custDataLst>
          </p:nvPr>
        </p:nvSpPr>
        <p:spPr>
          <a:xfrm>
            <a:off x="2907506" y="2164080"/>
            <a:ext cx="6379369" cy="2763520"/>
          </a:xfrm>
        </p:spPr>
        <p:txBody>
          <a:bodyPr rIns="0">
            <a:normAutofit/>
          </a:bodyPr>
          <a:lstStyle/>
          <a:p>
            <a:pPr>
              <a:lnSpc>
                <a:spcPct val="150000"/>
              </a:lnSpc>
            </a:pPr>
            <a:r>
              <a:rPr lang="fr-CA" dirty="0"/>
              <a:t>CONSÉQUENCES DE L’ANÉMIE ET </a:t>
            </a:r>
            <a:br>
              <a:rPr lang="fr-CA" dirty="0"/>
            </a:br>
            <a:r>
              <a:rPr lang="fr-CA" dirty="0"/>
              <a:t>DE L’ANÉMIE FERRIPRIVE</a:t>
            </a:r>
          </a:p>
        </p:txBody>
      </p:sp>
    </p:spTree>
    <p:extLst>
      <p:ext uri="{BB962C8B-B14F-4D97-AF65-F5344CB8AC3E}">
        <p14:creationId xmlns:p14="http://schemas.microsoft.com/office/powerpoint/2010/main" val="3517672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DC6F7-630E-4560-B715-8C4346A528C0}"/>
              </a:ext>
            </a:extLst>
          </p:cNvPr>
          <p:cNvSpPr>
            <a:spLocks noGrp="1"/>
          </p:cNvSpPr>
          <p:nvPr>
            <p:ph type="title"/>
            <p:custDataLst>
              <p:tags r:id="rId1"/>
            </p:custDataLst>
          </p:nvPr>
        </p:nvSpPr>
        <p:spPr>
          <a:xfrm>
            <a:off x="1873869" y="208231"/>
            <a:ext cx="7886700" cy="857746"/>
          </a:xfrm>
        </p:spPr>
        <p:txBody>
          <a:bodyPr>
            <a:normAutofit/>
          </a:bodyPr>
          <a:lstStyle/>
          <a:p>
            <a:r>
              <a:rPr lang="fr-CA" kern="0" noProof="0" dirty="0">
                <a:ea typeface="Times New Roman" panose="02020603050405020304" pitchFamily="18" charset="0"/>
              </a:rPr>
              <a:t>Symptômes de l’anémie</a:t>
            </a:r>
            <a:endParaRPr lang="fr-CA" noProof="0" dirty="0"/>
          </a:p>
        </p:txBody>
      </p:sp>
      <p:grpSp>
        <p:nvGrpSpPr>
          <p:cNvPr id="57" name="Group 56">
            <a:extLst>
              <a:ext uri="{FF2B5EF4-FFF2-40B4-BE49-F238E27FC236}">
                <a16:creationId xmlns:a16="http://schemas.microsoft.com/office/drawing/2014/main" id="{88912B8C-05F0-43AC-91A7-87321C998F7C}"/>
              </a:ext>
            </a:extLst>
          </p:cNvPr>
          <p:cNvGrpSpPr/>
          <p:nvPr>
            <p:custDataLst>
              <p:tags r:id="rId2"/>
            </p:custDataLst>
          </p:nvPr>
        </p:nvGrpSpPr>
        <p:grpSpPr>
          <a:xfrm>
            <a:off x="1873869" y="1250273"/>
            <a:ext cx="8415604" cy="5231167"/>
            <a:chOff x="1290804" y="2005298"/>
            <a:chExt cx="3124000" cy="1984220"/>
          </a:xfrm>
        </p:grpSpPr>
        <p:pic>
          <p:nvPicPr>
            <p:cNvPr id="4" name="Picture 3">
              <a:extLst>
                <a:ext uri="{FF2B5EF4-FFF2-40B4-BE49-F238E27FC236}">
                  <a16:creationId xmlns:a16="http://schemas.microsoft.com/office/drawing/2014/main" id="{C9EA28B6-E367-4E3B-AA20-1D3DBE2EC7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2150" y="2005298"/>
              <a:ext cx="1114425" cy="1984220"/>
            </a:xfrm>
            <a:prstGeom prst="rect">
              <a:avLst/>
            </a:prstGeom>
          </p:spPr>
        </p:pic>
        <p:grpSp>
          <p:nvGrpSpPr>
            <p:cNvPr id="7" name="Group 6">
              <a:extLst>
                <a:ext uri="{FF2B5EF4-FFF2-40B4-BE49-F238E27FC236}">
                  <a16:creationId xmlns:a16="http://schemas.microsoft.com/office/drawing/2014/main" id="{DBA24D0F-84C8-4B3C-AAB0-916458ABEDAB}"/>
                </a:ext>
              </a:extLst>
            </p:cNvPr>
            <p:cNvGrpSpPr/>
            <p:nvPr/>
          </p:nvGrpSpPr>
          <p:grpSpPr>
            <a:xfrm>
              <a:off x="2374110" y="2525398"/>
              <a:ext cx="54000" cy="54000"/>
              <a:chOff x="4756985" y="8576207"/>
              <a:chExt cx="54000" cy="54000"/>
            </a:xfrm>
          </p:grpSpPr>
          <p:sp>
            <p:nvSpPr>
              <p:cNvPr id="8" name="Oval 7">
                <a:extLst>
                  <a:ext uri="{FF2B5EF4-FFF2-40B4-BE49-F238E27FC236}">
                    <a16:creationId xmlns:a16="http://schemas.microsoft.com/office/drawing/2014/main" id="{DB2273ED-178A-450F-A330-090201535717}"/>
                  </a:ext>
                </a:extLst>
              </p:cNvPr>
              <p:cNvSpPr/>
              <p:nvPr/>
            </p:nvSpPr>
            <p:spPr>
              <a:xfrm>
                <a:off x="4756985" y="8576207"/>
                <a:ext cx="54000" cy="540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sp>
            <p:nvSpPr>
              <p:cNvPr id="9" name="Oval 8">
                <a:extLst>
                  <a:ext uri="{FF2B5EF4-FFF2-40B4-BE49-F238E27FC236}">
                    <a16:creationId xmlns:a16="http://schemas.microsoft.com/office/drawing/2014/main" id="{4F4AA0E6-3C9E-415C-BA4F-412DF24723B3}"/>
                  </a:ext>
                </a:extLst>
              </p:cNvPr>
              <p:cNvSpPr/>
              <p:nvPr/>
            </p:nvSpPr>
            <p:spPr>
              <a:xfrm>
                <a:off x="4756985" y="8576207"/>
                <a:ext cx="54000" cy="5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grpSp>
        <p:grpSp>
          <p:nvGrpSpPr>
            <p:cNvPr id="10" name="Group 9">
              <a:extLst>
                <a:ext uri="{FF2B5EF4-FFF2-40B4-BE49-F238E27FC236}">
                  <a16:creationId xmlns:a16="http://schemas.microsoft.com/office/drawing/2014/main" id="{F5304359-922E-487D-803E-85360A348F6F}"/>
                </a:ext>
              </a:extLst>
            </p:cNvPr>
            <p:cNvGrpSpPr/>
            <p:nvPr/>
          </p:nvGrpSpPr>
          <p:grpSpPr>
            <a:xfrm>
              <a:off x="2438404" y="2263460"/>
              <a:ext cx="54000" cy="54000"/>
              <a:chOff x="4756985" y="8576207"/>
              <a:chExt cx="54000" cy="54000"/>
            </a:xfrm>
          </p:grpSpPr>
          <p:sp>
            <p:nvSpPr>
              <p:cNvPr id="11" name="Oval 10">
                <a:extLst>
                  <a:ext uri="{FF2B5EF4-FFF2-40B4-BE49-F238E27FC236}">
                    <a16:creationId xmlns:a16="http://schemas.microsoft.com/office/drawing/2014/main" id="{CE47F740-8E41-4C57-B42C-A8B21B3B32DE}"/>
                  </a:ext>
                </a:extLst>
              </p:cNvPr>
              <p:cNvSpPr/>
              <p:nvPr/>
            </p:nvSpPr>
            <p:spPr>
              <a:xfrm>
                <a:off x="4756985" y="8576207"/>
                <a:ext cx="54000" cy="540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sp>
            <p:nvSpPr>
              <p:cNvPr id="12" name="Oval 11">
                <a:extLst>
                  <a:ext uri="{FF2B5EF4-FFF2-40B4-BE49-F238E27FC236}">
                    <a16:creationId xmlns:a16="http://schemas.microsoft.com/office/drawing/2014/main" id="{2B5051C7-5333-4873-995F-2664DCED6785}"/>
                  </a:ext>
                </a:extLst>
              </p:cNvPr>
              <p:cNvSpPr/>
              <p:nvPr/>
            </p:nvSpPr>
            <p:spPr>
              <a:xfrm>
                <a:off x="4756985" y="8576207"/>
                <a:ext cx="54000" cy="5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grpSp>
        <p:grpSp>
          <p:nvGrpSpPr>
            <p:cNvPr id="13" name="Group 12">
              <a:extLst>
                <a:ext uri="{FF2B5EF4-FFF2-40B4-BE49-F238E27FC236}">
                  <a16:creationId xmlns:a16="http://schemas.microsoft.com/office/drawing/2014/main" id="{F12A0BBF-8FC6-45AB-9854-362C62419826}"/>
                </a:ext>
              </a:extLst>
            </p:cNvPr>
            <p:cNvGrpSpPr/>
            <p:nvPr/>
          </p:nvGrpSpPr>
          <p:grpSpPr>
            <a:xfrm>
              <a:off x="2478885" y="2594454"/>
              <a:ext cx="54000" cy="54000"/>
              <a:chOff x="4756985" y="8576207"/>
              <a:chExt cx="54000" cy="54000"/>
            </a:xfrm>
          </p:grpSpPr>
          <p:sp>
            <p:nvSpPr>
              <p:cNvPr id="14" name="Oval 13">
                <a:extLst>
                  <a:ext uri="{FF2B5EF4-FFF2-40B4-BE49-F238E27FC236}">
                    <a16:creationId xmlns:a16="http://schemas.microsoft.com/office/drawing/2014/main" id="{F7A616A8-BAE3-42F3-93C5-AD2BFFA7AF2B}"/>
                  </a:ext>
                </a:extLst>
              </p:cNvPr>
              <p:cNvSpPr/>
              <p:nvPr/>
            </p:nvSpPr>
            <p:spPr>
              <a:xfrm>
                <a:off x="4756985" y="8576207"/>
                <a:ext cx="54000" cy="540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sp>
            <p:nvSpPr>
              <p:cNvPr id="15" name="Oval 14">
                <a:extLst>
                  <a:ext uri="{FF2B5EF4-FFF2-40B4-BE49-F238E27FC236}">
                    <a16:creationId xmlns:a16="http://schemas.microsoft.com/office/drawing/2014/main" id="{EEC35EE1-555C-4D11-B49F-7AADECBBBA4C}"/>
                  </a:ext>
                </a:extLst>
              </p:cNvPr>
              <p:cNvSpPr/>
              <p:nvPr/>
            </p:nvSpPr>
            <p:spPr>
              <a:xfrm>
                <a:off x="4756985" y="8576207"/>
                <a:ext cx="54000" cy="5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grpSp>
        <p:grpSp>
          <p:nvGrpSpPr>
            <p:cNvPr id="16" name="Group 15">
              <a:extLst>
                <a:ext uri="{FF2B5EF4-FFF2-40B4-BE49-F238E27FC236}">
                  <a16:creationId xmlns:a16="http://schemas.microsoft.com/office/drawing/2014/main" id="{96704CCC-70A1-4DE6-A6CF-3EBE0761F68F}"/>
                </a:ext>
              </a:extLst>
            </p:cNvPr>
            <p:cNvGrpSpPr/>
            <p:nvPr/>
          </p:nvGrpSpPr>
          <p:grpSpPr>
            <a:xfrm>
              <a:off x="2264573" y="3070704"/>
              <a:ext cx="54000" cy="54000"/>
              <a:chOff x="4756985" y="8576207"/>
              <a:chExt cx="54000" cy="54000"/>
            </a:xfrm>
          </p:grpSpPr>
          <p:sp>
            <p:nvSpPr>
              <p:cNvPr id="17" name="Oval 16">
                <a:extLst>
                  <a:ext uri="{FF2B5EF4-FFF2-40B4-BE49-F238E27FC236}">
                    <a16:creationId xmlns:a16="http://schemas.microsoft.com/office/drawing/2014/main" id="{8484F71E-4659-4930-B0B3-CF0ACA52BE98}"/>
                  </a:ext>
                </a:extLst>
              </p:cNvPr>
              <p:cNvSpPr/>
              <p:nvPr/>
            </p:nvSpPr>
            <p:spPr>
              <a:xfrm>
                <a:off x="4756985" y="8576207"/>
                <a:ext cx="54000" cy="540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sp>
            <p:nvSpPr>
              <p:cNvPr id="18" name="Oval 17">
                <a:extLst>
                  <a:ext uri="{FF2B5EF4-FFF2-40B4-BE49-F238E27FC236}">
                    <a16:creationId xmlns:a16="http://schemas.microsoft.com/office/drawing/2014/main" id="{B83E8E87-1B07-4845-A202-8807B0D26A6A}"/>
                  </a:ext>
                </a:extLst>
              </p:cNvPr>
              <p:cNvSpPr/>
              <p:nvPr/>
            </p:nvSpPr>
            <p:spPr>
              <a:xfrm>
                <a:off x="4756985" y="8576207"/>
                <a:ext cx="54000" cy="5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grpSp>
        <p:grpSp>
          <p:nvGrpSpPr>
            <p:cNvPr id="19" name="Group 18">
              <a:extLst>
                <a:ext uri="{FF2B5EF4-FFF2-40B4-BE49-F238E27FC236}">
                  <a16:creationId xmlns:a16="http://schemas.microsoft.com/office/drawing/2014/main" id="{54A5282C-8CDE-495E-9EAE-E5F216C40C7D}"/>
                </a:ext>
              </a:extLst>
            </p:cNvPr>
            <p:cNvGrpSpPr/>
            <p:nvPr/>
          </p:nvGrpSpPr>
          <p:grpSpPr>
            <a:xfrm>
              <a:off x="2371729" y="3265966"/>
              <a:ext cx="54000" cy="54000"/>
              <a:chOff x="4756985" y="8576207"/>
              <a:chExt cx="54000" cy="54000"/>
            </a:xfrm>
          </p:grpSpPr>
          <p:sp>
            <p:nvSpPr>
              <p:cNvPr id="20" name="Oval 19">
                <a:extLst>
                  <a:ext uri="{FF2B5EF4-FFF2-40B4-BE49-F238E27FC236}">
                    <a16:creationId xmlns:a16="http://schemas.microsoft.com/office/drawing/2014/main" id="{CDD06252-9E85-4718-A43F-35D5C736782C}"/>
                  </a:ext>
                </a:extLst>
              </p:cNvPr>
              <p:cNvSpPr/>
              <p:nvPr/>
            </p:nvSpPr>
            <p:spPr>
              <a:xfrm>
                <a:off x="4756985" y="8576207"/>
                <a:ext cx="54000" cy="540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sp>
            <p:nvSpPr>
              <p:cNvPr id="21" name="Oval 20">
                <a:extLst>
                  <a:ext uri="{FF2B5EF4-FFF2-40B4-BE49-F238E27FC236}">
                    <a16:creationId xmlns:a16="http://schemas.microsoft.com/office/drawing/2014/main" id="{ED27336C-182D-48D1-849D-912FD67FBA60}"/>
                  </a:ext>
                </a:extLst>
              </p:cNvPr>
              <p:cNvSpPr/>
              <p:nvPr/>
            </p:nvSpPr>
            <p:spPr>
              <a:xfrm>
                <a:off x="4756985" y="8576207"/>
                <a:ext cx="54000" cy="5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grpSp>
        <p:grpSp>
          <p:nvGrpSpPr>
            <p:cNvPr id="22" name="Group 21">
              <a:extLst>
                <a:ext uri="{FF2B5EF4-FFF2-40B4-BE49-F238E27FC236}">
                  <a16:creationId xmlns:a16="http://schemas.microsoft.com/office/drawing/2014/main" id="{B0977363-1688-42BA-A518-12BAB1A8CA63}"/>
                </a:ext>
              </a:extLst>
            </p:cNvPr>
            <p:cNvGrpSpPr/>
            <p:nvPr/>
          </p:nvGrpSpPr>
          <p:grpSpPr>
            <a:xfrm>
              <a:off x="3228979" y="2830197"/>
              <a:ext cx="54000" cy="54000"/>
              <a:chOff x="4756985" y="8576207"/>
              <a:chExt cx="54000" cy="54000"/>
            </a:xfrm>
          </p:grpSpPr>
          <p:sp>
            <p:nvSpPr>
              <p:cNvPr id="23" name="Oval 22">
                <a:extLst>
                  <a:ext uri="{FF2B5EF4-FFF2-40B4-BE49-F238E27FC236}">
                    <a16:creationId xmlns:a16="http://schemas.microsoft.com/office/drawing/2014/main" id="{59775262-FEAB-4D59-8BA5-7BBAA7D2B97E}"/>
                  </a:ext>
                </a:extLst>
              </p:cNvPr>
              <p:cNvSpPr/>
              <p:nvPr/>
            </p:nvSpPr>
            <p:spPr>
              <a:xfrm>
                <a:off x="4756985" y="8576207"/>
                <a:ext cx="54000" cy="540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sp>
            <p:nvSpPr>
              <p:cNvPr id="24" name="Oval 23">
                <a:extLst>
                  <a:ext uri="{FF2B5EF4-FFF2-40B4-BE49-F238E27FC236}">
                    <a16:creationId xmlns:a16="http://schemas.microsoft.com/office/drawing/2014/main" id="{E12553D7-15B4-4623-8F5C-4E519462C540}"/>
                  </a:ext>
                </a:extLst>
              </p:cNvPr>
              <p:cNvSpPr/>
              <p:nvPr/>
            </p:nvSpPr>
            <p:spPr>
              <a:xfrm>
                <a:off x="4756985" y="8576207"/>
                <a:ext cx="54000" cy="5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grpSp>
        <p:grpSp>
          <p:nvGrpSpPr>
            <p:cNvPr id="25" name="Group 24">
              <a:extLst>
                <a:ext uri="{FF2B5EF4-FFF2-40B4-BE49-F238E27FC236}">
                  <a16:creationId xmlns:a16="http://schemas.microsoft.com/office/drawing/2014/main" id="{F70779EB-8762-40AF-A7AB-840E1C31833C}"/>
                </a:ext>
              </a:extLst>
            </p:cNvPr>
            <p:cNvGrpSpPr/>
            <p:nvPr/>
          </p:nvGrpSpPr>
          <p:grpSpPr>
            <a:xfrm>
              <a:off x="3000379" y="2646841"/>
              <a:ext cx="54000" cy="54000"/>
              <a:chOff x="4756985" y="8576207"/>
              <a:chExt cx="54000" cy="54000"/>
            </a:xfrm>
          </p:grpSpPr>
          <p:sp>
            <p:nvSpPr>
              <p:cNvPr id="26" name="Oval 25">
                <a:extLst>
                  <a:ext uri="{FF2B5EF4-FFF2-40B4-BE49-F238E27FC236}">
                    <a16:creationId xmlns:a16="http://schemas.microsoft.com/office/drawing/2014/main" id="{E68DB7D6-9131-4098-BE07-774CCF0F216F}"/>
                  </a:ext>
                </a:extLst>
              </p:cNvPr>
              <p:cNvSpPr/>
              <p:nvPr/>
            </p:nvSpPr>
            <p:spPr>
              <a:xfrm>
                <a:off x="4756985" y="8576207"/>
                <a:ext cx="54000" cy="540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sp>
            <p:nvSpPr>
              <p:cNvPr id="27" name="Oval 26">
                <a:extLst>
                  <a:ext uri="{FF2B5EF4-FFF2-40B4-BE49-F238E27FC236}">
                    <a16:creationId xmlns:a16="http://schemas.microsoft.com/office/drawing/2014/main" id="{D68C6BC4-F313-4A88-8ECB-D46C82DF865B}"/>
                  </a:ext>
                </a:extLst>
              </p:cNvPr>
              <p:cNvSpPr/>
              <p:nvPr/>
            </p:nvSpPr>
            <p:spPr>
              <a:xfrm>
                <a:off x="4756985" y="8576207"/>
                <a:ext cx="54000" cy="5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grpSp>
        <p:grpSp>
          <p:nvGrpSpPr>
            <p:cNvPr id="28" name="Group 27">
              <a:extLst>
                <a:ext uri="{FF2B5EF4-FFF2-40B4-BE49-F238E27FC236}">
                  <a16:creationId xmlns:a16="http://schemas.microsoft.com/office/drawing/2014/main" id="{CEF25D17-E68B-48D2-9F12-8EC87A1EF006}"/>
                </a:ext>
              </a:extLst>
            </p:cNvPr>
            <p:cNvGrpSpPr/>
            <p:nvPr/>
          </p:nvGrpSpPr>
          <p:grpSpPr>
            <a:xfrm>
              <a:off x="3052767" y="2577785"/>
              <a:ext cx="54000" cy="54000"/>
              <a:chOff x="4756985" y="8576207"/>
              <a:chExt cx="54000" cy="54000"/>
            </a:xfrm>
          </p:grpSpPr>
          <p:sp>
            <p:nvSpPr>
              <p:cNvPr id="29" name="Oval 28">
                <a:extLst>
                  <a:ext uri="{FF2B5EF4-FFF2-40B4-BE49-F238E27FC236}">
                    <a16:creationId xmlns:a16="http://schemas.microsoft.com/office/drawing/2014/main" id="{D3485942-7946-46B6-815F-EF554FE4F00E}"/>
                  </a:ext>
                </a:extLst>
              </p:cNvPr>
              <p:cNvSpPr/>
              <p:nvPr/>
            </p:nvSpPr>
            <p:spPr>
              <a:xfrm>
                <a:off x="4756985" y="8576207"/>
                <a:ext cx="54000" cy="540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sp>
            <p:nvSpPr>
              <p:cNvPr id="30" name="Oval 29">
                <a:extLst>
                  <a:ext uri="{FF2B5EF4-FFF2-40B4-BE49-F238E27FC236}">
                    <a16:creationId xmlns:a16="http://schemas.microsoft.com/office/drawing/2014/main" id="{08224AA2-C905-4D49-90AE-4C2E406E5A3F}"/>
                  </a:ext>
                </a:extLst>
              </p:cNvPr>
              <p:cNvSpPr/>
              <p:nvPr/>
            </p:nvSpPr>
            <p:spPr>
              <a:xfrm>
                <a:off x="4756985" y="8576207"/>
                <a:ext cx="54000" cy="5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grpSp>
        <p:grpSp>
          <p:nvGrpSpPr>
            <p:cNvPr id="31" name="Group 30">
              <a:extLst>
                <a:ext uri="{FF2B5EF4-FFF2-40B4-BE49-F238E27FC236}">
                  <a16:creationId xmlns:a16="http://schemas.microsoft.com/office/drawing/2014/main" id="{138C69FD-D372-41DE-BF34-F7DF52076972}"/>
                </a:ext>
              </a:extLst>
            </p:cNvPr>
            <p:cNvGrpSpPr/>
            <p:nvPr/>
          </p:nvGrpSpPr>
          <p:grpSpPr>
            <a:xfrm>
              <a:off x="3028954" y="2377760"/>
              <a:ext cx="54000" cy="54000"/>
              <a:chOff x="4756985" y="8576207"/>
              <a:chExt cx="54000" cy="54000"/>
            </a:xfrm>
          </p:grpSpPr>
          <p:sp>
            <p:nvSpPr>
              <p:cNvPr id="32" name="Oval 31">
                <a:extLst>
                  <a:ext uri="{FF2B5EF4-FFF2-40B4-BE49-F238E27FC236}">
                    <a16:creationId xmlns:a16="http://schemas.microsoft.com/office/drawing/2014/main" id="{FD26DEBD-B261-4C4D-9255-783D4A9AABC3}"/>
                  </a:ext>
                </a:extLst>
              </p:cNvPr>
              <p:cNvSpPr/>
              <p:nvPr/>
            </p:nvSpPr>
            <p:spPr>
              <a:xfrm>
                <a:off x="4756985" y="8576207"/>
                <a:ext cx="54000" cy="540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sp>
            <p:nvSpPr>
              <p:cNvPr id="33" name="Oval 32">
                <a:extLst>
                  <a:ext uri="{FF2B5EF4-FFF2-40B4-BE49-F238E27FC236}">
                    <a16:creationId xmlns:a16="http://schemas.microsoft.com/office/drawing/2014/main" id="{211DBBFC-B322-4C16-9B20-0DE833CB3A97}"/>
                  </a:ext>
                </a:extLst>
              </p:cNvPr>
              <p:cNvSpPr/>
              <p:nvPr/>
            </p:nvSpPr>
            <p:spPr>
              <a:xfrm>
                <a:off x="4756985" y="8576207"/>
                <a:ext cx="54000" cy="5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grpSp>
        <p:grpSp>
          <p:nvGrpSpPr>
            <p:cNvPr id="34" name="Group 33">
              <a:extLst>
                <a:ext uri="{FF2B5EF4-FFF2-40B4-BE49-F238E27FC236}">
                  <a16:creationId xmlns:a16="http://schemas.microsoft.com/office/drawing/2014/main" id="{5C25493B-B24C-4C57-9D35-3B89D8F5C191}"/>
                </a:ext>
              </a:extLst>
            </p:cNvPr>
            <p:cNvGrpSpPr/>
            <p:nvPr/>
          </p:nvGrpSpPr>
          <p:grpSpPr>
            <a:xfrm>
              <a:off x="3028954" y="2130110"/>
              <a:ext cx="54000" cy="54000"/>
              <a:chOff x="4756985" y="8576207"/>
              <a:chExt cx="54000" cy="54000"/>
            </a:xfrm>
          </p:grpSpPr>
          <p:sp>
            <p:nvSpPr>
              <p:cNvPr id="35" name="Oval 34">
                <a:extLst>
                  <a:ext uri="{FF2B5EF4-FFF2-40B4-BE49-F238E27FC236}">
                    <a16:creationId xmlns:a16="http://schemas.microsoft.com/office/drawing/2014/main" id="{77627246-BC7E-4503-8818-545921B750E4}"/>
                  </a:ext>
                </a:extLst>
              </p:cNvPr>
              <p:cNvSpPr/>
              <p:nvPr/>
            </p:nvSpPr>
            <p:spPr>
              <a:xfrm>
                <a:off x="4756985" y="8576207"/>
                <a:ext cx="54000" cy="540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sp>
            <p:nvSpPr>
              <p:cNvPr id="36" name="Oval 35">
                <a:extLst>
                  <a:ext uri="{FF2B5EF4-FFF2-40B4-BE49-F238E27FC236}">
                    <a16:creationId xmlns:a16="http://schemas.microsoft.com/office/drawing/2014/main" id="{6A2472B1-CA43-4EA7-A73A-CD3894D10C1A}"/>
                  </a:ext>
                </a:extLst>
              </p:cNvPr>
              <p:cNvSpPr/>
              <p:nvPr/>
            </p:nvSpPr>
            <p:spPr>
              <a:xfrm>
                <a:off x="4756985" y="8576207"/>
                <a:ext cx="54000" cy="54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GB" sz="1600" b="1">
                  <a:solidFill>
                    <a:prstClr val="white"/>
                  </a:solidFill>
                  <a:latin typeface="Calibri"/>
                </a:endParaRPr>
              </a:p>
            </p:txBody>
          </p:sp>
        </p:grpSp>
        <p:sp>
          <p:nvSpPr>
            <p:cNvPr id="37" name="Rectangle: Rounded Corners 36">
              <a:extLst>
                <a:ext uri="{FF2B5EF4-FFF2-40B4-BE49-F238E27FC236}">
                  <a16:creationId xmlns:a16="http://schemas.microsoft.com/office/drawing/2014/main" id="{37698282-C53B-4D96-A819-0A32711142CA}"/>
                </a:ext>
              </a:extLst>
            </p:cNvPr>
            <p:cNvSpPr/>
            <p:nvPr/>
          </p:nvSpPr>
          <p:spPr>
            <a:xfrm>
              <a:off x="1347284" y="2113811"/>
              <a:ext cx="744656" cy="224523"/>
            </a:xfrm>
            <a:prstGeom prst="roundRect">
              <a:avLst/>
            </a:prstGeom>
            <a:solidFill>
              <a:srgbClr val="F4E6E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fr-CA" sz="1600" b="1">
                  <a:solidFill>
                    <a:prstClr val="black"/>
                  </a:solidFill>
                  <a:latin typeface="Calibri"/>
                </a:rPr>
                <a:t>Langue enflée et douloureuse</a:t>
              </a:r>
            </a:p>
          </p:txBody>
        </p:sp>
        <p:cxnSp>
          <p:nvCxnSpPr>
            <p:cNvPr id="38" name="Straight Connector 37">
              <a:extLst>
                <a:ext uri="{FF2B5EF4-FFF2-40B4-BE49-F238E27FC236}">
                  <a16:creationId xmlns:a16="http://schemas.microsoft.com/office/drawing/2014/main" id="{EC6D87A6-8A0C-49A6-865C-C5660E235DAB}"/>
                </a:ext>
              </a:extLst>
            </p:cNvPr>
            <p:cNvCxnSpPr>
              <a:cxnSpLocks/>
            </p:cNvCxnSpPr>
            <p:nvPr/>
          </p:nvCxnSpPr>
          <p:spPr>
            <a:xfrm>
              <a:off x="2093081" y="2285153"/>
              <a:ext cx="371143" cy="3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4D8CC3A-1F4B-4A4B-99E4-A9E496FB3D0B}"/>
                </a:ext>
              </a:extLst>
            </p:cNvPr>
            <p:cNvCxnSpPr>
              <a:cxnSpLocks/>
            </p:cNvCxnSpPr>
            <p:nvPr/>
          </p:nvCxnSpPr>
          <p:spPr>
            <a:xfrm>
              <a:off x="2071650" y="2494703"/>
              <a:ext cx="322724" cy="57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90B5F89-CEB6-4B1B-9BE7-DBF4D34DC698}"/>
                </a:ext>
              </a:extLst>
            </p:cNvPr>
            <p:cNvCxnSpPr>
              <a:cxnSpLocks/>
            </p:cNvCxnSpPr>
            <p:nvPr/>
          </p:nvCxnSpPr>
          <p:spPr>
            <a:xfrm flipV="1">
              <a:off x="2078000" y="2618490"/>
              <a:ext cx="424324" cy="120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05A6502-1019-441A-9F66-BCB2B63A66C8}"/>
                </a:ext>
              </a:extLst>
            </p:cNvPr>
            <p:cNvCxnSpPr>
              <a:cxnSpLocks/>
            </p:cNvCxnSpPr>
            <p:nvPr/>
          </p:nvCxnSpPr>
          <p:spPr>
            <a:xfrm>
              <a:off x="2062125" y="2961428"/>
              <a:ext cx="224299" cy="133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28F24C1-53A6-4F5D-A1FB-BEC64F2C21A2}"/>
                </a:ext>
              </a:extLst>
            </p:cNvPr>
            <p:cNvCxnSpPr>
              <a:cxnSpLocks/>
            </p:cNvCxnSpPr>
            <p:nvPr/>
          </p:nvCxnSpPr>
          <p:spPr>
            <a:xfrm>
              <a:off x="2071650" y="3218603"/>
              <a:ext cx="325899" cy="72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947FCFB-2FF9-4EB1-9E02-36D68456FA7F}"/>
                </a:ext>
              </a:extLst>
            </p:cNvPr>
            <p:cNvCxnSpPr>
              <a:cxnSpLocks/>
            </p:cNvCxnSpPr>
            <p:nvPr/>
          </p:nvCxnSpPr>
          <p:spPr>
            <a:xfrm>
              <a:off x="3055106" y="2154978"/>
              <a:ext cx="489744" cy="31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3FE01D2-E342-46ED-96DB-D3F5A670096A}"/>
                </a:ext>
              </a:extLst>
            </p:cNvPr>
            <p:cNvCxnSpPr>
              <a:cxnSpLocks/>
            </p:cNvCxnSpPr>
            <p:nvPr/>
          </p:nvCxnSpPr>
          <p:spPr>
            <a:xfrm>
              <a:off x="3055106" y="2402628"/>
              <a:ext cx="486569" cy="19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658A281-3AF1-41FB-9029-709D837D6C3F}"/>
                </a:ext>
              </a:extLst>
            </p:cNvPr>
            <p:cNvCxnSpPr>
              <a:cxnSpLocks/>
            </p:cNvCxnSpPr>
            <p:nvPr/>
          </p:nvCxnSpPr>
          <p:spPr>
            <a:xfrm>
              <a:off x="3077331" y="2602653"/>
              <a:ext cx="454819" cy="57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5467661-D18E-402B-A1ED-110DDE5BB5B4}"/>
                </a:ext>
              </a:extLst>
            </p:cNvPr>
            <p:cNvCxnSpPr>
              <a:cxnSpLocks/>
            </p:cNvCxnSpPr>
            <p:nvPr/>
          </p:nvCxnSpPr>
          <p:spPr>
            <a:xfrm>
              <a:off x="3026531" y="2672503"/>
              <a:ext cx="508794"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F35B4EE-D6E4-4D76-A0CA-609F475760B4}"/>
                </a:ext>
              </a:extLst>
            </p:cNvPr>
            <p:cNvCxnSpPr>
              <a:cxnSpLocks/>
            </p:cNvCxnSpPr>
            <p:nvPr/>
          </p:nvCxnSpPr>
          <p:spPr>
            <a:xfrm>
              <a:off x="3255131" y="2856653"/>
              <a:ext cx="273844" cy="346075"/>
            </a:xfrm>
            <a:prstGeom prst="line">
              <a:avLst/>
            </a:prstGeom>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E7F20252-59B0-4AB0-9D75-7ACE94C71C4E}"/>
                </a:ext>
              </a:extLst>
            </p:cNvPr>
            <p:cNvSpPr/>
            <p:nvPr/>
          </p:nvSpPr>
          <p:spPr>
            <a:xfrm>
              <a:off x="3517372" y="3069661"/>
              <a:ext cx="646048" cy="315003"/>
            </a:xfrm>
            <a:prstGeom prst="roundRect">
              <a:avLst/>
            </a:prstGeom>
            <a:solidFill>
              <a:srgbClr val="F4E6E8"/>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defTabSz="457200">
                <a:defRPr/>
              </a:pPr>
              <a:r>
                <a:rPr lang="fr-CA" sz="1600" b="1" dirty="0">
                  <a:solidFill>
                    <a:prstClr val="black"/>
                  </a:solidFill>
                  <a:latin typeface="Calibri"/>
                </a:rPr>
                <a:t>Diminution de la capacité de travail</a:t>
              </a:r>
            </a:p>
          </p:txBody>
        </p:sp>
        <p:sp>
          <p:nvSpPr>
            <p:cNvPr id="49" name="Rectangle: Rounded Corners 48">
              <a:extLst>
                <a:ext uri="{FF2B5EF4-FFF2-40B4-BE49-F238E27FC236}">
                  <a16:creationId xmlns:a16="http://schemas.microsoft.com/office/drawing/2014/main" id="{48F4613B-7183-4693-B38D-9223E41B0FF1}"/>
                </a:ext>
              </a:extLst>
            </p:cNvPr>
            <p:cNvSpPr/>
            <p:nvPr/>
          </p:nvSpPr>
          <p:spPr>
            <a:xfrm>
              <a:off x="1347284" y="2432139"/>
              <a:ext cx="744656" cy="146517"/>
            </a:xfrm>
            <a:prstGeom prst="roundRect">
              <a:avLst/>
            </a:prstGeom>
            <a:solidFill>
              <a:srgbClr val="F4E6E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fr-CA" sz="1600" b="1">
                  <a:solidFill>
                    <a:prstClr val="black"/>
                  </a:solidFill>
                  <a:latin typeface="Calibri"/>
                </a:rPr>
                <a:t>Teint pâle</a:t>
              </a:r>
            </a:p>
          </p:txBody>
        </p:sp>
        <p:sp>
          <p:nvSpPr>
            <p:cNvPr id="50" name="Rectangle: Rounded Corners 49">
              <a:extLst>
                <a:ext uri="{FF2B5EF4-FFF2-40B4-BE49-F238E27FC236}">
                  <a16:creationId xmlns:a16="http://schemas.microsoft.com/office/drawing/2014/main" id="{4C747ED0-4022-4512-A288-D8C6C2DF5C7F}"/>
                </a:ext>
              </a:extLst>
            </p:cNvPr>
            <p:cNvSpPr/>
            <p:nvPr/>
          </p:nvSpPr>
          <p:spPr>
            <a:xfrm>
              <a:off x="1503348" y="2672460"/>
              <a:ext cx="588592" cy="146517"/>
            </a:xfrm>
            <a:prstGeom prst="roundRect">
              <a:avLst/>
            </a:prstGeom>
            <a:solidFill>
              <a:srgbClr val="F4E6E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fr-CA" sz="1600" b="1">
                  <a:solidFill>
                    <a:prstClr val="black"/>
                  </a:solidFill>
                  <a:latin typeface="Calibri"/>
                </a:rPr>
                <a:t>Tachycardie</a:t>
              </a:r>
            </a:p>
          </p:txBody>
        </p:sp>
        <p:sp>
          <p:nvSpPr>
            <p:cNvPr id="51" name="Rectangle: Rounded Corners 50">
              <a:extLst>
                <a:ext uri="{FF2B5EF4-FFF2-40B4-BE49-F238E27FC236}">
                  <a16:creationId xmlns:a16="http://schemas.microsoft.com/office/drawing/2014/main" id="{D43325AE-16AA-4941-9A2A-D662E4314395}"/>
                </a:ext>
              </a:extLst>
            </p:cNvPr>
            <p:cNvSpPr/>
            <p:nvPr/>
          </p:nvSpPr>
          <p:spPr>
            <a:xfrm>
              <a:off x="1290804" y="2866277"/>
              <a:ext cx="801136" cy="234110"/>
            </a:xfrm>
            <a:prstGeom prst="roundRect">
              <a:avLst/>
            </a:prstGeom>
            <a:solidFill>
              <a:srgbClr val="F4E6E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fr-CA" sz="1600" b="1" dirty="0">
                  <a:solidFill>
                    <a:prstClr val="black"/>
                  </a:solidFill>
                  <a:latin typeface="Calibri"/>
                </a:rPr>
                <a:t>Ongles en </a:t>
              </a:r>
              <a:br>
                <a:rPr lang="fr-CA" sz="1600" b="1" dirty="0">
                  <a:solidFill>
                    <a:prstClr val="black"/>
                  </a:solidFill>
                  <a:latin typeface="Calibri"/>
                </a:rPr>
              </a:br>
              <a:r>
                <a:rPr lang="fr-CA" sz="1600" b="1" dirty="0">
                  <a:solidFill>
                    <a:prstClr val="black"/>
                  </a:solidFill>
                  <a:latin typeface="Calibri"/>
                </a:rPr>
                <a:t>cuillère</a:t>
              </a:r>
            </a:p>
          </p:txBody>
        </p:sp>
        <p:sp>
          <p:nvSpPr>
            <p:cNvPr id="52" name="Rectangle: Rounded Corners 51">
              <a:extLst>
                <a:ext uri="{FF2B5EF4-FFF2-40B4-BE49-F238E27FC236}">
                  <a16:creationId xmlns:a16="http://schemas.microsoft.com/office/drawing/2014/main" id="{E7AA8012-2596-40C3-987A-FB15FB03212A}"/>
                </a:ext>
              </a:extLst>
            </p:cNvPr>
            <p:cNvSpPr/>
            <p:nvPr/>
          </p:nvSpPr>
          <p:spPr>
            <a:xfrm>
              <a:off x="1503348" y="3153103"/>
              <a:ext cx="588592" cy="146517"/>
            </a:xfrm>
            <a:prstGeom prst="roundRect">
              <a:avLst/>
            </a:prstGeom>
            <a:solidFill>
              <a:srgbClr val="F4E6E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fr-CA" sz="1600" b="1">
                  <a:solidFill>
                    <a:prstClr val="black"/>
                  </a:solidFill>
                  <a:latin typeface="Calibri"/>
                </a:rPr>
                <a:t>Faiblesse </a:t>
              </a:r>
            </a:p>
          </p:txBody>
        </p:sp>
        <p:sp>
          <p:nvSpPr>
            <p:cNvPr id="53" name="Rectangle: Rounded Corners 52">
              <a:extLst>
                <a:ext uri="{FF2B5EF4-FFF2-40B4-BE49-F238E27FC236}">
                  <a16:creationId xmlns:a16="http://schemas.microsoft.com/office/drawing/2014/main" id="{EAD049B9-8ED6-4556-A8DA-339874CEBFD2}"/>
                </a:ext>
              </a:extLst>
            </p:cNvPr>
            <p:cNvSpPr/>
            <p:nvPr/>
          </p:nvSpPr>
          <p:spPr>
            <a:xfrm>
              <a:off x="3517372" y="2110295"/>
              <a:ext cx="763021" cy="146517"/>
            </a:xfrm>
            <a:prstGeom prst="roundRect">
              <a:avLst/>
            </a:prstGeom>
            <a:solidFill>
              <a:srgbClr val="F4E6E8"/>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defTabSz="457200">
                <a:defRPr/>
              </a:pPr>
              <a:r>
                <a:rPr lang="fr-CA" sz="1600" b="1">
                  <a:solidFill>
                    <a:prstClr val="black"/>
                  </a:solidFill>
                  <a:latin typeface="Calibri"/>
                </a:rPr>
                <a:t>Étourdissements</a:t>
              </a:r>
            </a:p>
          </p:txBody>
        </p:sp>
        <p:sp>
          <p:nvSpPr>
            <p:cNvPr id="54" name="Rectangle: Rounded Corners 53">
              <a:extLst>
                <a:ext uri="{FF2B5EF4-FFF2-40B4-BE49-F238E27FC236}">
                  <a16:creationId xmlns:a16="http://schemas.microsoft.com/office/drawing/2014/main" id="{56D690E8-EF25-418B-AD18-53AC3BC3D69D}"/>
                </a:ext>
              </a:extLst>
            </p:cNvPr>
            <p:cNvSpPr/>
            <p:nvPr/>
          </p:nvSpPr>
          <p:spPr>
            <a:xfrm>
              <a:off x="3517372" y="2297530"/>
              <a:ext cx="897432" cy="199124"/>
            </a:xfrm>
            <a:prstGeom prst="roundRect">
              <a:avLst/>
            </a:prstGeom>
            <a:solidFill>
              <a:srgbClr val="F4E6E8"/>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defTabSz="457200">
                <a:defRPr/>
              </a:pPr>
              <a:r>
                <a:rPr lang="fr-CA" sz="1600" b="1">
                  <a:solidFill>
                    <a:prstClr val="black"/>
                  </a:solidFill>
                  <a:latin typeface="Calibri"/>
                </a:rPr>
                <a:t>Épuisement et fatigue</a:t>
              </a:r>
            </a:p>
          </p:txBody>
        </p:sp>
        <p:sp>
          <p:nvSpPr>
            <p:cNvPr id="55" name="Rectangle: Rounded Corners 54">
              <a:extLst>
                <a:ext uri="{FF2B5EF4-FFF2-40B4-BE49-F238E27FC236}">
                  <a16:creationId xmlns:a16="http://schemas.microsoft.com/office/drawing/2014/main" id="{ECF5CC54-A17B-4A73-A455-98D1EB1A0490}"/>
                </a:ext>
              </a:extLst>
            </p:cNvPr>
            <p:cNvSpPr/>
            <p:nvPr/>
          </p:nvSpPr>
          <p:spPr>
            <a:xfrm>
              <a:off x="3517372" y="2589978"/>
              <a:ext cx="897432" cy="209819"/>
            </a:xfrm>
            <a:prstGeom prst="roundRect">
              <a:avLst/>
            </a:prstGeom>
            <a:solidFill>
              <a:srgbClr val="F4E6E8"/>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defTabSz="457200">
                <a:defRPr/>
              </a:pPr>
              <a:r>
                <a:rPr lang="fr-CA" sz="1600" b="1">
                  <a:solidFill>
                    <a:prstClr val="black"/>
                  </a:solidFill>
                  <a:latin typeface="Calibri"/>
                </a:rPr>
                <a:t>Essoufflement</a:t>
              </a:r>
            </a:p>
          </p:txBody>
        </p:sp>
        <p:sp>
          <p:nvSpPr>
            <p:cNvPr id="56" name="Rectangle: Rounded Corners 55">
              <a:extLst>
                <a:ext uri="{FF2B5EF4-FFF2-40B4-BE49-F238E27FC236}">
                  <a16:creationId xmlns:a16="http://schemas.microsoft.com/office/drawing/2014/main" id="{325AABDD-A9BB-450D-90EF-D690C11D1360}"/>
                </a:ext>
              </a:extLst>
            </p:cNvPr>
            <p:cNvSpPr/>
            <p:nvPr/>
          </p:nvSpPr>
          <p:spPr>
            <a:xfrm>
              <a:off x="3517372" y="2829819"/>
              <a:ext cx="508794" cy="146517"/>
            </a:xfrm>
            <a:prstGeom prst="roundRect">
              <a:avLst/>
            </a:prstGeom>
            <a:solidFill>
              <a:srgbClr val="F4E6E8"/>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defTabSz="457200">
                <a:defRPr/>
              </a:pPr>
              <a:r>
                <a:rPr lang="en-GB" sz="1600" b="1" dirty="0">
                  <a:solidFill>
                    <a:prstClr val="black"/>
                  </a:solidFill>
                  <a:latin typeface="Calibri"/>
                </a:rPr>
                <a:t>Palpitations</a:t>
              </a:r>
            </a:p>
          </p:txBody>
        </p:sp>
      </p:grpSp>
    </p:spTree>
    <p:extLst>
      <p:ext uri="{BB962C8B-B14F-4D97-AF65-F5344CB8AC3E}">
        <p14:creationId xmlns:p14="http://schemas.microsoft.com/office/powerpoint/2010/main" val="3695895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30362BF-BDF0-4EEB-B1E7-D37F9C54589B}"/>
              </a:ext>
            </a:extLst>
          </p:cNvPr>
          <p:cNvPicPr>
            <a:picLocks noChangeAspect="1"/>
          </p:cNvPicPr>
          <p:nvPr/>
        </p:nvPicPr>
        <p:blipFill>
          <a:blip r:embed="rId2"/>
          <a:stretch>
            <a:fillRect/>
          </a:stretch>
        </p:blipFill>
        <p:spPr>
          <a:xfrm>
            <a:off x="1954357" y="390525"/>
            <a:ext cx="8096250" cy="6076950"/>
          </a:xfrm>
          <a:prstGeom prst="rect">
            <a:avLst/>
          </a:prstGeom>
        </p:spPr>
      </p:pic>
      <p:sp>
        <p:nvSpPr>
          <p:cNvPr id="26" name="Rectangle 25">
            <a:extLst>
              <a:ext uri="{FF2B5EF4-FFF2-40B4-BE49-F238E27FC236}">
                <a16:creationId xmlns:a16="http://schemas.microsoft.com/office/drawing/2014/main" id="{E52731E8-7D82-430C-A898-D4580F4DC6AC}"/>
              </a:ext>
            </a:extLst>
          </p:cNvPr>
          <p:cNvSpPr/>
          <p:nvPr/>
        </p:nvSpPr>
        <p:spPr>
          <a:xfrm>
            <a:off x="1954356" y="1517074"/>
            <a:ext cx="2998645" cy="35329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b="0" i="0" u="none" strike="noStrike" kern="1200" cap="none" spc="0" normalizeH="0" baseline="0" noProof="0" dirty="0">
                <a:ln>
                  <a:noFill/>
                </a:ln>
                <a:solidFill>
                  <a:prstClr val="white"/>
                </a:solidFill>
                <a:effectLst/>
                <a:uLnTx/>
                <a:uFillTx/>
                <a:latin typeface="Calibri" panose="020F0502020204030204"/>
                <a:ea typeface="+mn-ea"/>
                <a:cs typeface="+mn-cs"/>
              </a:rPr>
              <a:t>Formation de l’hémoglobine</a:t>
            </a:r>
            <a:endParaRPr kumimoji="0" lang="en-CA"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67BFE92B-019E-4F50-B937-F4398A1ACD7D}"/>
              </a:ext>
            </a:extLst>
          </p:cNvPr>
          <p:cNvSpPr/>
          <p:nvPr/>
        </p:nvSpPr>
        <p:spPr>
          <a:xfrm>
            <a:off x="1954358" y="2531920"/>
            <a:ext cx="2618509" cy="35329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b="0" i="0" u="none" strike="noStrike" kern="1200" cap="none" spc="0" normalizeH="0" baseline="0" noProof="0" dirty="0">
                <a:ln>
                  <a:noFill/>
                </a:ln>
                <a:solidFill>
                  <a:prstClr val="white"/>
                </a:solidFill>
                <a:effectLst/>
                <a:uLnTx/>
                <a:uFillTx/>
                <a:latin typeface="Calibri" panose="020F0502020204030204"/>
                <a:ea typeface="+mn-ea"/>
                <a:cs typeface="+mn-cs"/>
              </a:rPr>
              <a:t>Fonctionnement cognitif</a:t>
            </a:r>
            <a:endParaRPr kumimoji="0" lang="en-CA"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D109BB1-3A14-471C-866B-E02257DDC46F}"/>
              </a:ext>
            </a:extLst>
          </p:cNvPr>
          <p:cNvSpPr/>
          <p:nvPr/>
        </p:nvSpPr>
        <p:spPr>
          <a:xfrm>
            <a:off x="1838326" y="3480090"/>
            <a:ext cx="2618509" cy="353291"/>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b="0" i="0" u="none" strike="noStrike" kern="1200" cap="none" spc="0" normalizeH="0" baseline="0" noProof="0" dirty="0">
                <a:ln>
                  <a:noFill/>
                </a:ln>
                <a:solidFill>
                  <a:prstClr val="white"/>
                </a:solidFill>
                <a:effectLst/>
                <a:uLnTx/>
                <a:uFillTx/>
                <a:latin typeface="Calibri" panose="020F0502020204030204"/>
                <a:ea typeface="+mn-ea"/>
                <a:cs typeface="+mn-cs"/>
              </a:rPr>
              <a:t>PICA</a:t>
            </a:r>
            <a:endParaRPr kumimoji="0" lang="en-CA"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1F79432-99EE-44C5-88FB-F7DDB136D048}"/>
              </a:ext>
            </a:extLst>
          </p:cNvPr>
          <p:cNvSpPr/>
          <p:nvPr/>
        </p:nvSpPr>
        <p:spPr>
          <a:xfrm>
            <a:off x="1430482" y="4384966"/>
            <a:ext cx="3026353" cy="50915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b="0" i="0" u="none" strike="noStrike" kern="1200" cap="none" spc="0" normalizeH="0" baseline="0" noProof="0" dirty="0">
                <a:ln>
                  <a:noFill/>
                </a:ln>
                <a:solidFill>
                  <a:prstClr val="white"/>
                </a:solidFill>
                <a:effectLst/>
                <a:uLnTx/>
                <a:uFillTx/>
                <a:latin typeface="Calibri" panose="020F0502020204030204"/>
                <a:ea typeface="+mn-ea"/>
                <a:cs typeface="+mn-cs"/>
              </a:rPr>
              <a:t>Synthèse de neurotransmetteurs / humeur</a:t>
            </a:r>
            <a:endParaRPr kumimoji="0" lang="en-CA"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71DB56B-4E74-4AB6-BF1C-DA113545D418}"/>
              </a:ext>
            </a:extLst>
          </p:cNvPr>
          <p:cNvSpPr/>
          <p:nvPr/>
        </p:nvSpPr>
        <p:spPr>
          <a:xfrm>
            <a:off x="2141394" y="5230093"/>
            <a:ext cx="2618509" cy="509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white"/>
                </a:solidFill>
                <a:effectLst/>
                <a:uLnTx/>
                <a:uFillTx/>
                <a:latin typeface="Calibri" panose="020F0502020204030204"/>
                <a:ea typeface="+mn-ea"/>
                <a:cs typeface="+mn-cs"/>
              </a:rPr>
              <a:t>syndrome des jambes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white"/>
                </a:solidFill>
                <a:effectLst/>
                <a:uLnTx/>
                <a:uFillTx/>
                <a:latin typeface="Calibri" panose="020F0502020204030204"/>
                <a:ea typeface="+mn-ea"/>
                <a:cs typeface="+mn-cs"/>
              </a:rPr>
              <a:t>sans repos</a:t>
            </a:r>
            <a:endParaRPr kumimoji="0" lang="en-CA"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A3C5C75-184F-446D-A01D-7A3E4B790F62}"/>
              </a:ext>
            </a:extLst>
          </p:cNvPr>
          <p:cNvSpPr/>
          <p:nvPr/>
        </p:nvSpPr>
        <p:spPr>
          <a:xfrm>
            <a:off x="6840683" y="1492828"/>
            <a:ext cx="2618509" cy="35329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b="0" i="0" u="none" strike="noStrike" kern="1200" cap="none" spc="0" normalizeH="0" baseline="0" noProof="0" dirty="0">
                <a:ln>
                  <a:noFill/>
                </a:ln>
                <a:solidFill>
                  <a:prstClr val="black"/>
                </a:solidFill>
                <a:effectLst/>
                <a:uLnTx/>
                <a:uFillTx/>
                <a:latin typeface="Calibri" panose="020F0502020204030204"/>
                <a:ea typeface="+mn-ea"/>
                <a:cs typeface="+mn-cs"/>
              </a:rPr>
              <a:t>Force musculaire</a:t>
            </a:r>
            <a:endParaRPr kumimoji="0" lang="en-CA"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6CEB3614-AA62-47C0-ADE4-9140F1AC6A2C}"/>
              </a:ext>
            </a:extLst>
          </p:cNvPr>
          <p:cNvSpPr/>
          <p:nvPr/>
        </p:nvSpPr>
        <p:spPr>
          <a:xfrm>
            <a:off x="7009535" y="5484668"/>
            <a:ext cx="2618509" cy="3532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b="0" i="0" u="none" strike="noStrike" kern="1200" cap="none" spc="0" normalizeH="0" baseline="0" noProof="0" dirty="0">
                <a:ln>
                  <a:noFill/>
                </a:ln>
                <a:solidFill>
                  <a:prstClr val="white"/>
                </a:solidFill>
                <a:effectLst/>
                <a:uLnTx/>
                <a:uFillTx/>
                <a:latin typeface="Calibri" panose="020F0502020204030204"/>
                <a:ea typeface="+mn-ea"/>
                <a:cs typeface="+mn-cs"/>
              </a:rPr>
              <a:t>Insomnie</a:t>
            </a:r>
            <a:endParaRPr kumimoji="0" lang="en-CA"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001ABEBA-E07B-401F-808D-06656493340F}"/>
              </a:ext>
            </a:extLst>
          </p:cNvPr>
          <p:cNvSpPr/>
          <p:nvPr/>
        </p:nvSpPr>
        <p:spPr>
          <a:xfrm>
            <a:off x="7165399" y="4462896"/>
            <a:ext cx="2618509" cy="35329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b="0" i="0" u="none" strike="noStrike" kern="1200" cap="none" spc="0" normalizeH="0" baseline="0" noProof="0" dirty="0">
                <a:ln>
                  <a:noFill/>
                </a:ln>
                <a:solidFill>
                  <a:prstClr val="white"/>
                </a:solidFill>
                <a:effectLst/>
                <a:uLnTx/>
                <a:uFillTx/>
                <a:latin typeface="Calibri" panose="020F0502020204030204"/>
                <a:ea typeface="+mn-ea"/>
                <a:cs typeface="+mn-cs"/>
              </a:rPr>
              <a:t>Fatigue</a:t>
            </a:r>
            <a:endParaRPr kumimoji="0" lang="en-CA"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A7586F34-ACFF-4C1A-8D50-63240B0E9352}"/>
              </a:ext>
            </a:extLst>
          </p:cNvPr>
          <p:cNvSpPr/>
          <p:nvPr/>
        </p:nvSpPr>
        <p:spPr>
          <a:xfrm>
            <a:off x="7548131" y="3480090"/>
            <a:ext cx="2618509" cy="35329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b="0" i="0" u="none" strike="noStrike" kern="1200" cap="none" spc="0" normalizeH="0" baseline="0" noProof="0" dirty="0">
                <a:ln>
                  <a:noFill/>
                </a:ln>
                <a:solidFill>
                  <a:prstClr val="white"/>
                </a:solidFill>
                <a:effectLst/>
                <a:uLnTx/>
                <a:uFillTx/>
                <a:latin typeface="Calibri" panose="020F0502020204030204"/>
                <a:ea typeface="+mn-ea"/>
                <a:cs typeface="+mn-cs"/>
              </a:rPr>
              <a:t>Système immunitaire</a:t>
            </a:r>
            <a:endParaRPr kumimoji="0" lang="en-CA"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49781AE7-3F7A-4226-AEF9-9DA8AA839ADE}"/>
              </a:ext>
            </a:extLst>
          </p:cNvPr>
          <p:cNvSpPr/>
          <p:nvPr/>
        </p:nvSpPr>
        <p:spPr>
          <a:xfrm>
            <a:off x="7167132" y="2395106"/>
            <a:ext cx="2618509" cy="55331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b="0" i="0" u="none" strike="noStrike" kern="1200" cap="none" spc="0" normalizeH="0" baseline="0" noProof="0" dirty="0">
                <a:ln>
                  <a:noFill/>
                </a:ln>
                <a:solidFill>
                  <a:prstClr val="white"/>
                </a:solidFill>
                <a:effectLst/>
                <a:uLnTx/>
                <a:uFillTx/>
                <a:latin typeface="Calibri" panose="020F0502020204030204"/>
                <a:ea typeface="+mn-ea"/>
                <a:cs typeface="+mn-cs"/>
              </a:rPr>
              <a:t>Régulation de la température</a:t>
            </a:r>
            <a:endParaRPr kumimoji="0" lang="en-CA"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49B4315E-D61E-484C-B71E-0507D4253D22}"/>
              </a:ext>
            </a:extLst>
          </p:cNvPr>
          <p:cNvSpPr/>
          <p:nvPr/>
        </p:nvSpPr>
        <p:spPr>
          <a:xfrm>
            <a:off x="1840923" y="423863"/>
            <a:ext cx="8096250" cy="6948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sz="3500" b="0" i="0" u="none" strike="noStrike" kern="1200" cap="none" spc="0" normalizeH="0" baseline="0" noProof="0" dirty="0">
                <a:ln>
                  <a:noFill/>
                </a:ln>
                <a:solidFill>
                  <a:prstClr val="white"/>
                </a:solidFill>
                <a:effectLst/>
                <a:uLnTx/>
                <a:uFillTx/>
                <a:latin typeface="Calibri" panose="020F0502020204030204"/>
                <a:ea typeface="+mn-ea"/>
                <a:cs typeface="+mn-cs"/>
              </a:rPr>
              <a:t>IMPORTANCE DU FER</a:t>
            </a:r>
            <a:endParaRPr kumimoji="0" lang="en-CA" sz="3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06D6CC32-3503-4312-B038-CA04D66B09A1}"/>
              </a:ext>
            </a:extLst>
          </p:cNvPr>
          <p:cNvSpPr/>
          <p:nvPr/>
        </p:nvSpPr>
        <p:spPr>
          <a:xfrm>
            <a:off x="1617518" y="5943600"/>
            <a:ext cx="8956964" cy="6948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29CFB02-F4B3-8D6C-BE71-17F07D39F1A5}"/>
              </a:ext>
            </a:extLst>
          </p:cNvPr>
          <p:cNvSpPr/>
          <p:nvPr/>
        </p:nvSpPr>
        <p:spPr>
          <a:xfrm>
            <a:off x="4222174" y="6124575"/>
            <a:ext cx="2943225" cy="664152"/>
          </a:xfrm>
          <a:prstGeom prst="rect">
            <a:avLst/>
          </a:prstGeom>
          <a:solidFill>
            <a:srgbClr val="F42ACE"/>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CA" b="0" i="0" u="none" strike="noStrike" kern="1200" cap="none" spc="0" normalizeH="0" baseline="0" noProof="0" dirty="0">
                <a:ln>
                  <a:noFill/>
                </a:ln>
                <a:solidFill>
                  <a:prstClr val="white"/>
                </a:solidFill>
                <a:effectLst/>
                <a:uLnTx/>
                <a:uFillTx/>
                <a:latin typeface="Calibri" panose="020F0502020204030204"/>
                <a:ea typeface="+mn-ea"/>
                <a:cs typeface="+mn-cs"/>
              </a:rPr>
              <a:t>Complications obstétricales</a:t>
            </a:r>
          </a:p>
          <a:p>
            <a:pPr marL="0" marR="0" lvl="0" indent="0" algn="ctr" defTabSz="457200" rtl="0" eaLnBrk="1" fontAlgn="auto" latinLnBrk="0" hangingPunct="1">
              <a:lnSpc>
                <a:spcPct val="100000"/>
              </a:lnSpc>
              <a:spcBef>
                <a:spcPts val="0"/>
              </a:spcBef>
              <a:spcAft>
                <a:spcPts val="0"/>
              </a:spcAft>
              <a:buClrTx/>
              <a:buSzTx/>
              <a:buFontTx/>
              <a:buNone/>
              <a:tabLst/>
              <a:defRPr/>
            </a:pPr>
            <a:r>
              <a:rPr lang="fr-CA" dirty="0">
                <a:solidFill>
                  <a:prstClr val="white"/>
                </a:solidFill>
                <a:latin typeface="Calibri" panose="020F0502020204030204"/>
              </a:rPr>
              <a:t>santé de l’enfant (incluant QI)</a:t>
            </a:r>
            <a:endParaRPr kumimoji="0" lang="en-CA"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732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8B9440D1-0F2A-446A-EB8A-CA4BD2A567BB}"/>
              </a:ext>
            </a:extLst>
          </p:cNvPr>
          <p:cNvSpPr/>
          <p:nvPr/>
        </p:nvSpPr>
        <p:spPr>
          <a:xfrm>
            <a:off x="3794182" y="1602856"/>
            <a:ext cx="7145959" cy="4445727"/>
          </a:xfrm>
          <a:prstGeom prst="ellipse">
            <a:avLst/>
          </a:prstGeom>
          <a:solidFill>
            <a:srgbClr val="595959">
              <a:alpha val="54071"/>
            </a:srgb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95959"/>
              </a:solidFill>
            </a:endParaRPr>
          </a:p>
        </p:txBody>
      </p:sp>
      <p:sp>
        <p:nvSpPr>
          <p:cNvPr id="21" name="Oval 20">
            <a:extLst>
              <a:ext uri="{FF2B5EF4-FFF2-40B4-BE49-F238E27FC236}">
                <a16:creationId xmlns:a16="http://schemas.microsoft.com/office/drawing/2014/main" id="{4A498140-F1A2-FA8F-B577-1EC2B19BCF62}"/>
              </a:ext>
            </a:extLst>
          </p:cNvPr>
          <p:cNvSpPr/>
          <p:nvPr/>
        </p:nvSpPr>
        <p:spPr>
          <a:xfrm>
            <a:off x="1251859" y="1602855"/>
            <a:ext cx="6744710" cy="4445728"/>
          </a:xfrm>
          <a:prstGeom prst="ellipse">
            <a:avLst/>
          </a:prstGeom>
          <a:solidFill>
            <a:srgbClr val="C00000">
              <a:alpha val="54071"/>
            </a:srgbClr>
          </a:solidFill>
          <a:ln w="28575">
            <a:solidFill>
              <a:srgbClr val="98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TextBox 24">
            <a:extLst>
              <a:ext uri="{FF2B5EF4-FFF2-40B4-BE49-F238E27FC236}">
                <a16:creationId xmlns:a16="http://schemas.microsoft.com/office/drawing/2014/main" id="{4899C283-EE88-0E13-1009-02A8D82DA789}"/>
              </a:ext>
            </a:extLst>
          </p:cNvPr>
          <p:cNvSpPr txBox="1"/>
          <p:nvPr/>
        </p:nvSpPr>
        <p:spPr>
          <a:xfrm>
            <a:off x="4606726" y="2262984"/>
            <a:ext cx="3446868" cy="3170099"/>
          </a:xfrm>
          <a:prstGeom prst="rect">
            <a:avLst/>
          </a:prstGeom>
          <a:noFill/>
        </p:spPr>
        <p:txBody>
          <a:bodyPr wrap="square">
            <a:spAutoFit/>
          </a:bodyPr>
          <a:lstStyle/>
          <a:p>
            <a:pPr marL="363538" indent="-225425">
              <a:spcAft>
                <a:spcPts val="400"/>
              </a:spcAft>
              <a:buClr>
                <a:schemeClr val="bg1"/>
              </a:buClr>
              <a:buSzPct val="68000"/>
              <a:buFont typeface="Arial" panose="020B0604020202020204" pitchFamily="34" charset="0"/>
              <a:buChar char="•"/>
              <a:defRPr sz="2700"/>
            </a:pPr>
            <a:r>
              <a:rPr lang="fr-CA" sz="2000" dirty="0">
                <a:solidFill>
                  <a:schemeClr val="bg1"/>
                </a:solidFill>
                <a:latin typeface="Arial" panose="020B0604020202020204" pitchFamily="34" charset="0"/>
                <a:cs typeface="Arial" panose="020B0604020202020204" pitchFamily="34" charset="0"/>
              </a:rPr>
              <a:t>Humeur sombre</a:t>
            </a:r>
          </a:p>
          <a:p>
            <a:pPr marL="363538" indent="-225425">
              <a:spcAft>
                <a:spcPts val="400"/>
              </a:spcAft>
              <a:buClr>
                <a:schemeClr val="bg1"/>
              </a:buClr>
              <a:buSzPct val="68000"/>
              <a:buFont typeface="Arial" panose="020B0604020202020204" pitchFamily="34" charset="0"/>
              <a:buChar char="•"/>
              <a:defRPr sz="2700"/>
            </a:pPr>
            <a:r>
              <a:rPr lang="fr-CA" sz="2000" dirty="0">
                <a:solidFill>
                  <a:schemeClr val="bg1"/>
                </a:solidFill>
                <a:latin typeface="Arial" panose="020B0604020202020204" pitchFamily="34" charset="0"/>
                <a:cs typeface="Arial" panose="020B0604020202020204" pitchFamily="34" charset="0"/>
              </a:rPr>
              <a:t>Manque d’intérêt</a:t>
            </a:r>
          </a:p>
          <a:p>
            <a:pPr marL="363538" indent="-225425">
              <a:spcAft>
                <a:spcPts val="400"/>
              </a:spcAft>
              <a:buClr>
                <a:schemeClr val="bg1"/>
              </a:buClr>
              <a:buSzPct val="68000"/>
              <a:buFont typeface="Arial" panose="020B0604020202020204" pitchFamily="34" charset="0"/>
              <a:buChar char="•"/>
              <a:defRPr sz="2700"/>
            </a:pPr>
            <a:r>
              <a:rPr lang="fr-CA" sz="2000" dirty="0">
                <a:solidFill>
                  <a:schemeClr val="bg1"/>
                </a:solidFill>
                <a:latin typeface="Arial" panose="020B0604020202020204" pitchFamily="34" charset="0"/>
                <a:cs typeface="Arial" panose="020B0604020202020204" pitchFamily="34" charset="0"/>
              </a:rPr>
              <a:t>Diminution de l’appétit</a:t>
            </a:r>
          </a:p>
          <a:p>
            <a:pPr marL="363538" indent="-225425">
              <a:spcAft>
                <a:spcPts val="400"/>
              </a:spcAft>
              <a:buClr>
                <a:schemeClr val="bg1"/>
              </a:buClr>
              <a:buSzPct val="68000"/>
              <a:buFont typeface="Arial" panose="020B0604020202020204" pitchFamily="34" charset="0"/>
              <a:buChar char="•"/>
              <a:defRPr sz="2700"/>
            </a:pPr>
            <a:r>
              <a:rPr lang="fr-CA" sz="2000" dirty="0">
                <a:solidFill>
                  <a:schemeClr val="bg1"/>
                </a:solidFill>
                <a:latin typeface="Arial" panose="020B0604020202020204" pitchFamily="34" charset="0"/>
                <a:cs typeface="Arial" panose="020B0604020202020204" pitchFamily="34" charset="0"/>
              </a:rPr>
              <a:t>Ralentissement de la pensée</a:t>
            </a:r>
          </a:p>
          <a:p>
            <a:pPr marL="363538" indent="-225425">
              <a:spcAft>
                <a:spcPts val="400"/>
              </a:spcAft>
              <a:buClr>
                <a:schemeClr val="bg1"/>
              </a:buClr>
              <a:buSzPct val="68000"/>
              <a:buFont typeface="Arial" panose="020B0604020202020204" pitchFamily="34" charset="0"/>
              <a:buChar char="•"/>
              <a:defRPr sz="2700"/>
            </a:pPr>
            <a:r>
              <a:rPr lang="fr-CA" sz="2000" dirty="0">
                <a:solidFill>
                  <a:schemeClr val="bg1"/>
                </a:solidFill>
                <a:latin typeface="Arial" panose="020B0604020202020204" pitchFamily="34" charset="0"/>
                <a:cs typeface="Arial" panose="020B0604020202020204" pitchFamily="34" charset="0"/>
              </a:rPr>
              <a:t>Ralentissement moteur</a:t>
            </a:r>
          </a:p>
          <a:p>
            <a:pPr marL="363538" indent="-225425">
              <a:spcAft>
                <a:spcPts val="400"/>
              </a:spcAft>
              <a:buClr>
                <a:schemeClr val="bg1"/>
              </a:buClr>
              <a:buSzPct val="68000"/>
              <a:buFont typeface="Arial" panose="020B0604020202020204" pitchFamily="34" charset="0"/>
              <a:buChar char="•"/>
              <a:defRPr sz="2700"/>
            </a:pPr>
            <a:r>
              <a:rPr lang="fr-CA" sz="2000" dirty="0">
                <a:solidFill>
                  <a:schemeClr val="bg1"/>
                </a:solidFill>
                <a:latin typeface="Arial" panose="020B0604020202020204" pitchFamily="34" charset="0"/>
                <a:cs typeface="Arial" panose="020B0604020202020204" pitchFamily="34" charset="0"/>
              </a:rPr>
              <a:t>Fatigue</a:t>
            </a:r>
          </a:p>
          <a:p>
            <a:pPr marL="363538" indent="-225425">
              <a:spcAft>
                <a:spcPts val="400"/>
              </a:spcAft>
              <a:buClr>
                <a:schemeClr val="bg1"/>
              </a:buClr>
              <a:buSzPct val="68000"/>
              <a:buFont typeface="Arial" panose="020B0604020202020204" pitchFamily="34" charset="0"/>
              <a:buChar char="•"/>
              <a:defRPr sz="2700"/>
            </a:pPr>
            <a:r>
              <a:rPr lang="fr-CA" sz="2000" dirty="0">
                <a:solidFill>
                  <a:schemeClr val="bg1"/>
                </a:solidFill>
                <a:latin typeface="Arial" panose="020B0604020202020204" pitchFamily="34" charset="0"/>
                <a:cs typeface="Arial" panose="020B0604020202020204" pitchFamily="34" charset="0"/>
              </a:rPr>
              <a:t>Diminution de la concentration</a:t>
            </a:r>
          </a:p>
        </p:txBody>
      </p:sp>
      <p:sp>
        <p:nvSpPr>
          <p:cNvPr id="6" name="TextBox 5">
            <a:extLst>
              <a:ext uri="{FF2B5EF4-FFF2-40B4-BE49-F238E27FC236}">
                <a16:creationId xmlns:a16="http://schemas.microsoft.com/office/drawing/2014/main" id="{B0553F1B-2D63-0B6F-5666-00EC24E78DBB}"/>
              </a:ext>
            </a:extLst>
          </p:cNvPr>
          <p:cNvSpPr txBox="1"/>
          <p:nvPr/>
        </p:nvSpPr>
        <p:spPr>
          <a:xfrm>
            <a:off x="3373300" y="1247375"/>
            <a:ext cx="2722700" cy="400110"/>
          </a:xfrm>
          <a:prstGeom prst="rect">
            <a:avLst/>
          </a:prstGeom>
          <a:noFill/>
        </p:spPr>
        <p:txBody>
          <a:bodyPr wrap="square" rtlCol="0">
            <a:spAutoFit/>
          </a:bodyPr>
          <a:lstStyle/>
          <a:p>
            <a:pPr algn="ctr"/>
            <a:r>
              <a:rPr lang="fr-CA" sz="2000" b="1" dirty="0">
                <a:latin typeface="Arial" panose="020B0604020202020204" pitchFamily="34" charset="0"/>
                <a:cs typeface="Arial" panose="020B0604020202020204" pitchFamily="34" charset="0"/>
              </a:rPr>
              <a:t>Carence en fer</a:t>
            </a:r>
          </a:p>
        </p:txBody>
      </p:sp>
      <p:sp>
        <p:nvSpPr>
          <p:cNvPr id="26" name="TextBox 25">
            <a:extLst>
              <a:ext uri="{FF2B5EF4-FFF2-40B4-BE49-F238E27FC236}">
                <a16:creationId xmlns:a16="http://schemas.microsoft.com/office/drawing/2014/main" id="{E7C9E88D-EABA-53AE-B5E2-475DB348918F}"/>
              </a:ext>
            </a:extLst>
          </p:cNvPr>
          <p:cNvSpPr txBox="1"/>
          <p:nvPr/>
        </p:nvSpPr>
        <p:spPr>
          <a:xfrm>
            <a:off x="1343883" y="2993581"/>
            <a:ext cx="2769125" cy="1785104"/>
          </a:xfrm>
          <a:prstGeom prst="rect">
            <a:avLst/>
          </a:prstGeom>
          <a:noFill/>
        </p:spPr>
        <p:txBody>
          <a:bodyPr wrap="square">
            <a:spAutoFit/>
          </a:bodyPr>
          <a:lstStyle/>
          <a:p>
            <a:pPr marL="276225" indent="-176213">
              <a:spcAft>
                <a:spcPts val="400"/>
              </a:spcAft>
              <a:buClr>
                <a:schemeClr val="bg1"/>
              </a:buClr>
              <a:buSzPct val="68000"/>
              <a:buFont typeface="Arial" panose="020B0604020202020204" pitchFamily="34" charset="0"/>
              <a:buChar char="•"/>
              <a:defRPr sz="2700"/>
            </a:pPr>
            <a:r>
              <a:rPr lang="fr-CA" sz="2000" dirty="0">
                <a:solidFill>
                  <a:schemeClr val="bg1"/>
                </a:solidFill>
                <a:latin typeface="Arial" panose="020B0604020202020204" pitchFamily="34" charset="0"/>
                <a:cs typeface="Arial" panose="020B0604020202020204" pitchFamily="34" charset="0"/>
              </a:rPr>
              <a:t>Pâleur</a:t>
            </a:r>
          </a:p>
          <a:p>
            <a:pPr marL="276225" indent="-176213">
              <a:spcAft>
                <a:spcPts val="400"/>
              </a:spcAft>
              <a:buClr>
                <a:schemeClr val="bg1"/>
              </a:buClr>
              <a:buSzPct val="68000"/>
              <a:buFont typeface="Arial" panose="020B0604020202020204" pitchFamily="34" charset="0"/>
              <a:buChar char="•"/>
              <a:defRPr sz="2700"/>
            </a:pPr>
            <a:r>
              <a:rPr lang="fr-CA" sz="2000" dirty="0">
                <a:solidFill>
                  <a:schemeClr val="bg1"/>
                </a:solidFill>
                <a:latin typeface="Arial" panose="020B0604020202020204" pitchFamily="34" charset="0"/>
                <a:cs typeface="Arial" panose="020B0604020202020204" pitchFamily="34" charset="0"/>
              </a:rPr>
              <a:t>Essoufflement</a:t>
            </a:r>
          </a:p>
          <a:p>
            <a:pPr marL="276225" indent="-176213">
              <a:spcAft>
                <a:spcPts val="400"/>
              </a:spcAft>
              <a:buClr>
                <a:schemeClr val="bg1"/>
              </a:buClr>
              <a:buSzPct val="68000"/>
              <a:buFont typeface="Arial" panose="020B0604020202020204" pitchFamily="34" charset="0"/>
              <a:buChar char="•"/>
              <a:defRPr sz="2700"/>
            </a:pPr>
            <a:r>
              <a:rPr lang="fr-CA" sz="2000" dirty="0">
                <a:solidFill>
                  <a:schemeClr val="bg1"/>
                </a:solidFill>
                <a:latin typeface="Arial" panose="020B0604020202020204" pitchFamily="34" charset="0"/>
                <a:cs typeface="Arial" panose="020B0604020202020204" pitchFamily="34" charset="0"/>
              </a:rPr>
              <a:t>Palpitations</a:t>
            </a:r>
          </a:p>
          <a:p>
            <a:pPr marL="276225" indent="-176213">
              <a:spcAft>
                <a:spcPts val="400"/>
              </a:spcAft>
              <a:buClr>
                <a:schemeClr val="bg1"/>
              </a:buClr>
              <a:buSzPct val="68000"/>
              <a:buFont typeface="Arial" panose="020B0604020202020204" pitchFamily="34" charset="0"/>
              <a:buChar char="•"/>
              <a:defRPr sz="2700"/>
            </a:pPr>
            <a:r>
              <a:rPr lang="fr-CA" sz="2000" dirty="0">
                <a:solidFill>
                  <a:schemeClr val="bg1"/>
                </a:solidFill>
                <a:latin typeface="Arial" panose="020B0604020202020204" pitchFamily="34" charset="0"/>
                <a:cs typeface="Arial" panose="020B0604020202020204" pitchFamily="34" charset="0"/>
              </a:rPr>
              <a:t>Syndrome des jambes sans repos</a:t>
            </a:r>
          </a:p>
        </p:txBody>
      </p:sp>
      <p:sp>
        <p:nvSpPr>
          <p:cNvPr id="27" name="TextBox 26">
            <a:extLst>
              <a:ext uri="{FF2B5EF4-FFF2-40B4-BE49-F238E27FC236}">
                <a16:creationId xmlns:a16="http://schemas.microsoft.com/office/drawing/2014/main" id="{F47954EC-356C-4FAF-09A0-17FEB9960B6D}"/>
              </a:ext>
            </a:extLst>
          </p:cNvPr>
          <p:cNvSpPr txBox="1"/>
          <p:nvPr/>
        </p:nvSpPr>
        <p:spPr>
          <a:xfrm>
            <a:off x="8001352" y="3160666"/>
            <a:ext cx="2537540" cy="1066959"/>
          </a:xfrm>
          <a:prstGeom prst="rect">
            <a:avLst/>
          </a:prstGeom>
          <a:noFill/>
        </p:spPr>
        <p:txBody>
          <a:bodyPr wrap="square">
            <a:spAutoFit/>
          </a:bodyPr>
          <a:lstStyle/>
          <a:p>
            <a:pPr marL="314325" indent="-204788">
              <a:spcAft>
                <a:spcPts val="400"/>
              </a:spcAft>
              <a:buClr>
                <a:schemeClr val="bg1"/>
              </a:buClr>
              <a:buSzPct val="68000"/>
              <a:buFont typeface="Arial" panose="020B0604020202020204" pitchFamily="34" charset="0"/>
              <a:buChar char="•"/>
              <a:defRPr sz="2700"/>
            </a:pPr>
            <a:r>
              <a:rPr lang="fr-CA" sz="2000" dirty="0">
                <a:solidFill>
                  <a:schemeClr val="bg1"/>
                </a:solidFill>
                <a:latin typeface="Arial" panose="020B0604020202020204" pitchFamily="34" charset="0"/>
                <a:cs typeface="Arial" panose="020B0604020202020204" pitchFamily="34" charset="0"/>
              </a:rPr>
              <a:t>Dévalorisation </a:t>
            </a:r>
            <a:br>
              <a:rPr lang="fr-CA" sz="2000" dirty="0">
                <a:solidFill>
                  <a:schemeClr val="bg1"/>
                </a:solidFill>
                <a:latin typeface="Arial" panose="020B0604020202020204" pitchFamily="34" charset="0"/>
                <a:cs typeface="Arial" panose="020B0604020202020204" pitchFamily="34" charset="0"/>
              </a:rPr>
            </a:br>
            <a:r>
              <a:rPr lang="fr-CA" sz="2000" dirty="0">
                <a:solidFill>
                  <a:schemeClr val="bg1"/>
                </a:solidFill>
                <a:latin typeface="Arial" panose="020B0604020202020204" pitchFamily="34" charset="0"/>
                <a:cs typeface="Arial" panose="020B0604020202020204" pitchFamily="34" charset="0"/>
              </a:rPr>
              <a:t>ou culpabilité</a:t>
            </a:r>
          </a:p>
          <a:p>
            <a:pPr marL="314325" indent="-204788">
              <a:spcAft>
                <a:spcPts val="400"/>
              </a:spcAft>
              <a:buClr>
                <a:schemeClr val="bg1"/>
              </a:buClr>
              <a:buSzPct val="68000"/>
              <a:buFont typeface="Arial" panose="020B0604020202020204" pitchFamily="34" charset="0"/>
              <a:buChar char="•"/>
              <a:defRPr sz="2700"/>
            </a:pPr>
            <a:r>
              <a:rPr lang="fr-CA" sz="2000" dirty="0">
                <a:solidFill>
                  <a:schemeClr val="bg1"/>
                </a:solidFill>
                <a:latin typeface="Arial" panose="020B0604020202020204" pitchFamily="34" charset="0"/>
                <a:cs typeface="Arial" panose="020B0604020202020204" pitchFamily="34" charset="0"/>
              </a:rPr>
              <a:t>Pensées de mort</a:t>
            </a:r>
          </a:p>
        </p:txBody>
      </p:sp>
      <p:sp>
        <p:nvSpPr>
          <p:cNvPr id="2" name="Footer Placeholder 1">
            <a:extLst>
              <a:ext uri="{FF2B5EF4-FFF2-40B4-BE49-F238E27FC236}">
                <a16:creationId xmlns:a16="http://schemas.microsoft.com/office/drawing/2014/main" id="{685F880F-0C1B-2D46-87C8-BD477052B3C6}"/>
              </a:ext>
            </a:extLst>
          </p:cNvPr>
          <p:cNvSpPr>
            <a:spLocks noGrp="1"/>
          </p:cNvSpPr>
          <p:nvPr>
            <p:ph type="ftr" sz="quarter" idx="11"/>
          </p:nvPr>
        </p:nvSpPr>
        <p:spPr/>
        <p:txBody>
          <a:bodyPr/>
          <a:lstStyle/>
          <a:p>
            <a:r>
              <a:rPr lang="fr-CA" dirty="0">
                <a:latin typeface="Arial"/>
                <a:cs typeface="Arial"/>
              </a:rPr>
              <a:t>American </a:t>
            </a:r>
            <a:r>
              <a:rPr lang="fr-CA" dirty="0" err="1">
                <a:latin typeface="Arial"/>
                <a:cs typeface="Arial"/>
              </a:rPr>
              <a:t>Psychiatric</a:t>
            </a:r>
            <a:r>
              <a:rPr lang="fr-CA" dirty="0">
                <a:latin typeface="Arial"/>
                <a:cs typeface="Arial"/>
              </a:rPr>
              <a:t> Association. </a:t>
            </a:r>
            <a:r>
              <a:rPr lang="fr-CA" i="1" dirty="0">
                <a:latin typeface="Arial"/>
                <a:cs typeface="Arial"/>
              </a:rPr>
              <a:t>Manuel diagnostique et statistique des troubles mentaux</a:t>
            </a:r>
            <a:r>
              <a:rPr lang="fr-CA" dirty="0">
                <a:latin typeface="Arial"/>
                <a:cs typeface="Arial"/>
              </a:rPr>
              <a:t>, 5</a:t>
            </a:r>
            <a:r>
              <a:rPr lang="fr-CA" baseline="30000" dirty="0">
                <a:latin typeface="Arial"/>
                <a:cs typeface="Arial"/>
              </a:rPr>
              <a:t>e</a:t>
            </a:r>
            <a:r>
              <a:rPr lang="fr-CA" dirty="0">
                <a:latin typeface="Arial"/>
                <a:cs typeface="Arial"/>
              </a:rPr>
              <a:t> éd. American </a:t>
            </a:r>
            <a:r>
              <a:rPr lang="fr-CA" dirty="0" err="1">
                <a:latin typeface="Arial"/>
                <a:cs typeface="Arial"/>
              </a:rPr>
              <a:t>Psychiatric</a:t>
            </a:r>
            <a:r>
              <a:rPr lang="fr-CA" dirty="0">
                <a:latin typeface="Arial"/>
                <a:cs typeface="Arial"/>
              </a:rPr>
              <a:t> </a:t>
            </a:r>
            <a:r>
              <a:rPr lang="fr-CA" dirty="0" err="1">
                <a:latin typeface="Arial"/>
                <a:cs typeface="Arial"/>
              </a:rPr>
              <a:t>Publishing</a:t>
            </a:r>
            <a:r>
              <a:rPr lang="fr-CA" i="1" dirty="0">
                <a:latin typeface="Arial"/>
                <a:cs typeface="Arial"/>
              </a:rPr>
              <a:t>,</a:t>
            </a:r>
            <a:r>
              <a:rPr lang="fr-CA" dirty="0">
                <a:latin typeface="Arial"/>
                <a:cs typeface="Arial"/>
              </a:rPr>
              <a:t> 2013. </a:t>
            </a:r>
          </a:p>
        </p:txBody>
      </p:sp>
      <p:sp>
        <p:nvSpPr>
          <p:cNvPr id="3" name="Slide Number Placeholder 2">
            <a:extLst>
              <a:ext uri="{FF2B5EF4-FFF2-40B4-BE49-F238E27FC236}">
                <a16:creationId xmlns:a16="http://schemas.microsoft.com/office/drawing/2014/main" id="{8C128161-42F4-6043-8665-981BBB60EFF0}"/>
              </a:ext>
            </a:extLst>
          </p:cNvPr>
          <p:cNvSpPr>
            <a:spLocks noGrp="1"/>
          </p:cNvSpPr>
          <p:nvPr>
            <p:ph type="sldNum" sz="quarter" idx="12"/>
          </p:nvPr>
        </p:nvSpPr>
        <p:spPr/>
        <p:txBody>
          <a:bodyPr/>
          <a:lstStyle/>
          <a:p>
            <a:fld id="{145FD570-4AEA-FD41-8C63-786E3D93656E}" type="slidenum">
              <a:rPr lang="en-US" smtClean="0"/>
              <a:t>17</a:t>
            </a:fld>
            <a:endParaRPr lang="en-US"/>
          </a:p>
        </p:txBody>
      </p:sp>
      <p:sp>
        <p:nvSpPr>
          <p:cNvPr id="4" name="Title 1">
            <a:extLst>
              <a:ext uri="{FF2B5EF4-FFF2-40B4-BE49-F238E27FC236}">
                <a16:creationId xmlns:a16="http://schemas.microsoft.com/office/drawing/2014/main" id="{9BAB4010-4ED2-CFA8-EA1F-F4F21B6F551A}"/>
              </a:ext>
            </a:extLst>
          </p:cNvPr>
          <p:cNvSpPr>
            <a:spLocks noGrp="1"/>
          </p:cNvSpPr>
          <p:nvPr>
            <p:ph type="title"/>
          </p:nvPr>
        </p:nvSpPr>
        <p:spPr/>
        <p:txBody>
          <a:bodyPr wrap="square">
            <a:noAutofit/>
          </a:bodyPr>
          <a:lstStyle/>
          <a:p>
            <a:r>
              <a:rPr lang="fr-CA" noProof="0" dirty="0"/>
              <a:t>Les symptômes </a:t>
            </a:r>
            <a:r>
              <a:rPr lang="fr-CA" dirty="0"/>
              <a:t>de la carence en fer et ceux </a:t>
            </a:r>
            <a:br>
              <a:rPr lang="fr-CA" dirty="0"/>
            </a:br>
            <a:r>
              <a:rPr lang="fr-CA" dirty="0"/>
              <a:t>de la dépression sont similaires</a:t>
            </a:r>
            <a:endParaRPr lang="fr-CA" noProof="0" dirty="0"/>
          </a:p>
        </p:txBody>
      </p:sp>
      <p:sp>
        <p:nvSpPr>
          <p:cNvPr id="19" name="Text Placeholder 4">
            <a:extLst>
              <a:ext uri="{FF2B5EF4-FFF2-40B4-BE49-F238E27FC236}">
                <a16:creationId xmlns:a16="http://schemas.microsoft.com/office/drawing/2014/main" id="{8DCDC6B8-57BB-3748-9849-4F115FF3E061}"/>
              </a:ext>
            </a:extLst>
          </p:cNvPr>
          <p:cNvSpPr txBox="1">
            <a:spLocks/>
          </p:cNvSpPr>
          <p:nvPr/>
        </p:nvSpPr>
        <p:spPr>
          <a:xfrm>
            <a:off x="241913" y="6238708"/>
            <a:ext cx="10951996" cy="4015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CA" dirty="0" err="1">
                <a:latin typeface="Arial"/>
                <a:cs typeface="Arial"/>
              </a:rPr>
              <a:t>DSM-5</a:t>
            </a:r>
            <a:r>
              <a:rPr lang="fr-CA" dirty="0">
                <a:latin typeface="Arial"/>
                <a:cs typeface="Arial"/>
              </a:rPr>
              <a:t> : Manuel diagnostique et statistique des troubles mentaux, </a:t>
            </a:r>
            <a:r>
              <a:rPr lang="fr-CA" dirty="0" err="1">
                <a:latin typeface="Arial"/>
                <a:cs typeface="Arial"/>
              </a:rPr>
              <a:t>5</a:t>
            </a:r>
            <a:r>
              <a:rPr lang="fr-CA" baseline="30000" dirty="0" err="1">
                <a:latin typeface="Arial"/>
                <a:cs typeface="Arial"/>
              </a:rPr>
              <a:t>e</a:t>
            </a:r>
            <a:r>
              <a:rPr lang="fr-CA" dirty="0">
                <a:latin typeface="Arial"/>
                <a:cs typeface="Arial"/>
              </a:rPr>
              <a:t> édition</a:t>
            </a:r>
          </a:p>
        </p:txBody>
      </p:sp>
      <p:sp>
        <p:nvSpPr>
          <p:cNvPr id="7" name="TextBox 6">
            <a:extLst>
              <a:ext uri="{FF2B5EF4-FFF2-40B4-BE49-F238E27FC236}">
                <a16:creationId xmlns:a16="http://schemas.microsoft.com/office/drawing/2014/main" id="{FAF0605E-F4C5-26AC-19BD-5C358CDE4F8D}"/>
              </a:ext>
            </a:extLst>
          </p:cNvPr>
          <p:cNvSpPr txBox="1"/>
          <p:nvPr/>
        </p:nvSpPr>
        <p:spPr>
          <a:xfrm>
            <a:off x="6224154" y="1247375"/>
            <a:ext cx="2722700" cy="400110"/>
          </a:xfrm>
          <a:prstGeom prst="rect">
            <a:avLst/>
          </a:prstGeom>
          <a:noFill/>
        </p:spPr>
        <p:txBody>
          <a:bodyPr wrap="square" rtlCol="0">
            <a:spAutoFit/>
          </a:bodyPr>
          <a:lstStyle/>
          <a:p>
            <a:pPr algn="ctr"/>
            <a:r>
              <a:rPr lang="fr-CA" sz="2000" b="1" dirty="0">
                <a:latin typeface="Arial" panose="020B0604020202020204" pitchFamily="34" charset="0"/>
                <a:cs typeface="Arial" panose="020B0604020202020204" pitchFamily="34" charset="0"/>
              </a:rPr>
              <a:t>Dépression</a:t>
            </a:r>
          </a:p>
        </p:txBody>
      </p:sp>
    </p:spTree>
    <p:extLst>
      <p:ext uri="{BB962C8B-B14F-4D97-AF65-F5344CB8AC3E}">
        <p14:creationId xmlns:p14="http://schemas.microsoft.com/office/powerpoint/2010/main" val="260001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animBg="1"/>
      <p:bldP spid="25" grpId="0"/>
      <p:bldP spid="6" grpId="0"/>
      <p:bldP spid="26" grpId="0"/>
      <p:bldP spid="27"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59F0B-FF89-9F45-A8A7-7C1FC2AEA4C0}"/>
              </a:ext>
            </a:extLst>
          </p:cNvPr>
          <p:cNvSpPr>
            <a:spLocks noGrp="1"/>
          </p:cNvSpPr>
          <p:nvPr>
            <p:ph type="title"/>
            <p:custDataLst>
              <p:tags r:id="rId1"/>
            </p:custDataLst>
          </p:nvPr>
        </p:nvSpPr>
        <p:spPr>
          <a:xfrm>
            <a:off x="334964" y="1"/>
            <a:ext cx="10382656" cy="1235868"/>
          </a:xfrm>
        </p:spPr>
        <p:txBody>
          <a:bodyPr wrap="square"/>
          <a:lstStyle/>
          <a:p>
            <a:r>
              <a:rPr lang="fr-CA" dirty="0"/>
              <a:t>L’anémie accroît le risque de décès associé aux maladies chroniques</a:t>
            </a:r>
          </a:p>
        </p:txBody>
      </p:sp>
      <p:sp>
        <p:nvSpPr>
          <p:cNvPr id="3" name="Footer Placeholder 2">
            <a:extLst>
              <a:ext uri="{FF2B5EF4-FFF2-40B4-BE49-F238E27FC236}">
                <a16:creationId xmlns:a16="http://schemas.microsoft.com/office/drawing/2014/main" id="{B659BCCF-0BE6-8F4C-8A5E-E3DC0BBF731B}"/>
              </a:ext>
            </a:extLst>
          </p:cNvPr>
          <p:cNvSpPr>
            <a:spLocks noGrp="1"/>
          </p:cNvSpPr>
          <p:nvPr>
            <p:ph type="ftr" sz="quarter" idx="11"/>
            <p:custDataLst>
              <p:tags r:id="rId2"/>
            </p:custDataLst>
          </p:nvPr>
        </p:nvSpPr>
        <p:spPr/>
        <p:txBody>
          <a:bodyPr/>
          <a:lstStyle/>
          <a:p>
            <a:r>
              <a:rPr lang="en-CA" dirty="0">
                <a:latin typeface="Arial"/>
                <a:cs typeface="Arial"/>
              </a:rPr>
              <a:t>Herzog CA, </a:t>
            </a:r>
            <a:r>
              <a:rPr lang="en-CA" i="1" dirty="0">
                <a:latin typeface="Arial"/>
                <a:cs typeface="Arial"/>
              </a:rPr>
              <a:t>et al</a:t>
            </a:r>
            <a:r>
              <a:rPr lang="en-CA" dirty="0">
                <a:latin typeface="Arial"/>
                <a:cs typeface="Arial"/>
              </a:rPr>
              <a:t>. </a:t>
            </a:r>
            <a:r>
              <a:rPr lang="en-CA" i="1" dirty="0">
                <a:latin typeface="Arial"/>
                <a:cs typeface="Arial"/>
              </a:rPr>
              <a:t>J Card Fail.</a:t>
            </a:r>
            <a:r>
              <a:rPr lang="en-CA" dirty="0">
                <a:latin typeface="Arial"/>
                <a:cs typeface="Arial"/>
              </a:rPr>
              <a:t> 2004 Dec;10(6):467-72.</a:t>
            </a:r>
          </a:p>
          <a:p>
            <a:endParaRPr lang="en-CA" dirty="0"/>
          </a:p>
        </p:txBody>
      </p:sp>
      <p:sp>
        <p:nvSpPr>
          <p:cNvPr id="4" name="Slide Number Placeholder 3">
            <a:extLst>
              <a:ext uri="{FF2B5EF4-FFF2-40B4-BE49-F238E27FC236}">
                <a16:creationId xmlns:a16="http://schemas.microsoft.com/office/drawing/2014/main" id="{60E6F80A-908B-6D4D-AF6F-1C8C3ECA1E8E}"/>
              </a:ext>
            </a:extLst>
          </p:cNvPr>
          <p:cNvSpPr>
            <a:spLocks noGrp="1"/>
          </p:cNvSpPr>
          <p:nvPr>
            <p:ph type="sldNum" sz="quarter" idx="12"/>
            <p:custDataLst>
              <p:tags r:id="rId3"/>
            </p:custDataLst>
          </p:nvPr>
        </p:nvSpPr>
        <p:spPr/>
        <p:txBody>
          <a:bodyPr/>
          <a:lstStyle/>
          <a:p>
            <a:fld id="{145FD570-4AEA-FD41-8C63-786E3D93656E}" type="slidenum">
              <a:rPr lang="en-US" smtClean="0"/>
              <a:t>18</a:t>
            </a:fld>
            <a:endParaRPr lang="en-US"/>
          </a:p>
        </p:txBody>
      </p:sp>
      <p:sp>
        <p:nvSpPr>
          <p:cNvPr id="5" name="TextBox 4">
            <a:extLst>
              <a:ext uri="{FF2B5EF4-FFF2-40B4-BE49-F238E27FC236}">
                <a16:creationId xmlns:a16="http://schemas.microsoft.com/office/drawing/2014/main" id="{1B11318A-36C9-4741-B25F-6A66AF7B61AE}"/>
              </a:ext>
            </a:extLst>
          </p:cNvPr>
          <p:cNvSpPr txBox="1"/>
          <p:nvPr>
            <p:custDataLst>
              <p:tags r:id="rId4"/>
            </p:custDataLst>
          </p:nvPr>
        </p:nvSpPr>
        <p:spPr>
          <a:xfrm rot="16200000">
            <a:off x="-1138901" y="3595301"/>
            <a:ext cx="4165600" cy="276999"/>
          </a:xfrm>
          <a:prstGeom prst="rect">
            <a:avLst/>
          </a:prstGeom>
          <a:solidFill>
            <a:schemeClr val="bg1"/>
          </a:solidFill>
        </p:spPr>
        <p:txBody>
          <a:bodyPr wrap="square" rtlCol="0">
            <a:spAutoFit/>
          </a:bodyPr>
          <a:lstStyle/>
          <a:p>
            <a:pPr algn="ctr"/>
            <a:r>
              <a:rPr lang="fr-CA" sz="1200" b="1" dirty="0">
                <a:solidFill>
                  <a:srgbClr val="595959"/>
                </a:solidFill>
                <a:latin typeface="Arial" panose="020B0604020202020204" pitchFamily="34" charset="0"/>
                <a:cs typeface="Arial" panose="020B0604020202020204" pitchFamily="34" charset="0"/>
              </a:rPr>
              <a:t>RAPPORT DES RISQUES INSTANTANÉS DE DÉCÈS</a:t>
            </a:r>
          </a:p>
        </p:txBody>
      </p:sp>
      <p:graphicFrame>
        <p:nvGraphicFramePr>
          <p:cNvPr id="6" name="Chart 5">
            <a:extLst>
              <a:ext uri="{FF2B5EF4-FFF2-40B4-BE49-F238E27FC236}">
                <a16:creationId xmlns:a16="http://schemas.microsoft.com/office/drawing/2014/main" id="{4A6C9D1F-87C4-0F4B-844E-BFCFA224C099}"/>
              </a:ext>
            </a:extLst>
          </p:cNvPr>
          <p:cNvGraphicFramePr/>
          <p:nvPr>
            <p:custDataLst>
              <p:tags r:id="rId5"/>
            </p:custDataLst>
            <p:extLst>
              <p:ext uri="{D42A27DB-BD31-4B8C-83A1-F6EECF244321}">
                <p14:modId xmlns:p14="http://schemas.microsoft.com/office/powerpoint/2010/main" val="1426651428"/>
              </p:ext>
            </p:extLst>
          </p:nvPr>
        </p:nvGraphicFramePr>
        <p:xfrm>
          <a:off x="1079185" y="1448329"/>
          <a:ext cx="10168917" cy="4625589"/>
        </p:xfrm>
        <a:graphic>
          <a:graphicData uri="http://schemas.openxmlformats.org/drawingml/2006/chart">
            <c:chart xmlns:c="http://schemas.openxmlformats.org/drawingml/2006/chart" xmlns:r="http://schemas.openxmlformats.org/officeDocument/2006/relationships" r:id="rId9"/>
          </a:graphicData>
        </a:graphic>
      </p:graphicFrame>
      <p:sp>
        <p:nvSpPr>
          <p:cNvPr id="7" name="Footer Placeholder 2">
            <a:extLst>
              <a:ext uri="{FF2B5EF4-FFF2-40B4-BE49-F238E27FC236}">
                <a16:creationId xmlns:a16="http://schemas.microsoft.com/office/drawing/2014/main" id="{BE2B58D7-F6B0-4F8F-B919-DC436CE33676}"/>
              </a:ext>
            </a:extLst>
          </p:cNvPr>
          <p:cNvSpPr txBox="1">
            <a:spLocks/>
          </p:cNvSpPr>
          <p:nvPr>
            <p:custDataLst>
              <p:tags r:id="rId6"/>
            </p:custDataLst>
          </p:nvPr>
        </p:nvSpPr>
        <p:spPr>
          <a:xfrm>
            <a:off x="333498" y="6191982"/>
            <a:ext cx="11249026" cy="371475"/>
          </a:xfrm>
          <a:prstGeom prst="rect">
            <a:avLst/>
          </a:prstGeom>
        </p:spPr>
        <p:txBody>
          <a:bodyPr vert="horz" lIns="0" tIns="45720" rIns="91440" bIns="45720" rtlCol="0" anchor="ctr"/>
          <a:lstStyle>
            <a:defPPr>
              <a:defRPr lang="en-US"/>
            </a:defPPr>
            <a:lvl1pPr marL="0" algn="l"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chemeClr val="tx1"/>
                </a:solidFill>
                <a:latin typeface="Arial"/>
                <a:cs typeface="Arial"/>
              </a:rPr>
              <a:t>ICC : insuffisance cardiaque chronique; IRC : insuffisance rénale chronique</a:t>
            </a:r>
            <a:endParaRPr lang="fr-CA" dirty="0">
              <a:solidFill>
                <a:schemeClr val="tx1"/>
              </a:solidFill>
            </a:endParaRPr>
          </a:p>
        </p:txBody>
      </p:sp>
    </p:spTree>
    <p:extLst>
      <p:ext uri="{BB962C8B-B14F-4D97-AF65-F5344CB8AC3E}">
        <p14:creationId xmlns:p14="http://schemas.microsoft.com/office/powerpoint/2010/main" val="1065693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4A10A-E9B5-D241-6E3E-6C779B765742}"/>
              </a:ext>
            </a:extLst>
          </p:cNvPr>
          <p:cNvSpPr>
            <a:spLocks noGrp="1"/>
          </p:cNvSpPr>
          <p:nvPr>
            <p:ph type="title"/>
          </p:nvPr>
        </p:nvSpPr>
        <p:spPr/>
        <p:txBody>
          <a:bodyPr/>
          <a:lstStyle/>
          <a:p>
            <a:r>
              <a:rPr lang="fr-CA" noProof="0" dirty="0"/>
              <a:t>L’anémie est associée à une dégradation</a:t>
            </a:r>
            <a:br>
              <a:rPr lang="fr-CA" noProof="0" dirty="0"/>
            </a:br>
            <a:r>
              <a:rPr lang="fr-CA" noProof="0" dirty="0"/>
              <a:t>de la QVLS</a:t>
            </a:r>
          </a:p>
        </p:txBody>
      </p:sp>
      <p:sp>
        <p:nvSpPr>
          <p:cNvPr id="3" name="Footer Placeholder 2">
            <a:extLst>
              <a:ext uri="{FF2B5EF4-FFF2-40B4-BE49-F238E27FC236}">
                <a16:creationId xmlns:a16="http://schemas.microsoft.com/office/drawing/2014/main" id="{C55AEEC8-0734-2B4C-D1AB-5F9B11A4EA32}"/>
              </a:ext>
            </a:extLst>
          </p:cNvPr>
          <p:cNvSpPr>
            <a:spLocks noGrp="1"/>
          </p:cNvSpPr>
          <p:nvPr>
            <p:ph type="ftr" sz="quarter" idx="11"/>
          </p:nvPr>
        </p:nvSpPr>
        <p:spPr/>
        <p:txBody>
          <a:bodyPr/>
          <a:lstStyle/>
          <a:p>
            <a:r>
              <a:rPr lang="en-CA" dirty="0" err="1"/>
              <a:t>Wouters</a:t>
            </a:r>
            <a:r>
              <a:rPr lang="en-CA" dirty="0"/>
              <a:t> HJCM, </a:t>
            </a:r>
            <a:r>
              <a:rPr lang="en-CA" i="1" dirty="0"/>
              <a:t>et al. </a:t>
            </a:r>
            <a:r>
              <a:rPr lang="en-CA" i="1" dirty="0" err="1"/>
              <a:t>Haematologica</a:t>
            </a:r>
            <a:r>
              <a:rPr lang="en-CA" dirty="0"/>
              <a:t> 2019;104(3):468-76.</a:t>
            </a:r>
            <a:endParaRPr lang="en-US" dirty="0"/>
          </a:p>
        </p:txBody>
      </p:sp>
      <p:sp>
        <p:nvSpPr>
          <p:cNvPr id="4" name="Slide Number Placeholder 3">
            <a:extLst>
              <a:ext uri="{FF2B5EF4-FFF2-40B4-BE49-F238E27FC236}">
                <a16:creationId xmlns:a16="http://schemas.microsoft.com/office/drawing/2014/main" id="{395DB3E1-6AC1-26D1-6EAC-4BF91BE40B18}"/>
              </a:ext>
            </a:extLst>
          </p:cNvPr>
          <p:cNvSpPr>
            <a:spLocks noGrp="1"/>
          </p:cNvSpPr>
          <p:nvPr>
            <p:ph type="sldNum" sz="quarter" idx="12"/>
          </p:nvPr>
        </p:nvSpPr>
        <p:spPr/>
        <p:txBody>
          <a:bodyPr/>
          <a:lstStyle/>
          <a:p>
            <a:fld id="{145FD570-4AEA-FD41-8C63-786E3D93656E}" type="slidenum">
              <a:rPr lang="en-US" smtClean="0"/>
              <a:t>19</a:t>
            </a:fld>
            <a:endParaRPr lang="en-US"/>
          </a:p>
        </p:txBody>
      </p:sp>
      <p:pic>
        <p:nvPicPr>
          <p:cNvPr id="6" name="Picture 5" descr="Chart&#10;&#10;Description automatically generated">
            <a:extLst>
              <a:ext uri="{FF2B5EF4-FFF2-40B4-BE49-F238E27FC236}">
                <a16:creationId xmlns:a16="http://schemas.microsoft.com/office/drawing/2014/main" id="{85A92B0B-B4BA-49D4-F5A8-AA7DCD491A5F}"/>
              </a:ext>
            </a:extLst>
          </p:cNvPr>
          <p:cNvPicPr>
            <a:picLocks noChangeAspect="1"/>
          </p:cNvPicPr>
          <p:nvPr/>
        </p:nvPicPr>
        <p:blipFill rotWithShape="1">
          <a:blip r:embed="rId3"/>
          <a:srcRect t="58063" b="3860"/>
          <a:stretch/>
        </p:blipFill>
        <p:spPr>
          <a:xfrm>
            <a:off x="1061406" y="1981563"/>
            <a:ext cx="9998517" cy="3268133"/>
          </a:xfrm>
          <a:prstGeom prst="rect">
            <a:avLst/>
          </a:prstGeom>
        </p:spPr>
      </p:pic>
      <p:sp>
        <p:nvSpPr>
          <p:cNvPr id="7" name="TextBox 6">
            <a:extLst>
              <a:ext uri="{FF2B5EF4-FFF2-40B4-BE49-F238E27FC236}">
                <a16:creationId xmlns:a16="http://schemas.microsoft.com/office/drawing/2014/main" id="{B41977F0-024E-8F01-A2B7-EA15939EE92E}"/>
              </a:ext>
            </a:extLst>
          </p:cNvPr>
          <p:cNvSpPr txBox="1"/>
          <p:nvPr/>
        </p:nvSpPr>
        <p:spPr>
          <a:xfrm>
            <a:off x="524034" y="1258031"/>
            <a:ext cx="10335492" cy="800219"/>
          </a:xfrm>
          <a:prstGeom prst="rect">
            <a:avLst/>
          </a:prstGeom>
          <a:noFill/>
        </p:spPr>
        <p:txBody>
          <a:bodyPr wrap="square" rtlCol="0">
            <a:spAutoFit/>
          </a:bodyPr>
          <a:lstStyle/>
          <a:p>
            <a:pPr algn="ctr"/>
            <a:r>
              <a:rPr lang="fr-CA" b="1" dirty="0">
                <a:solidFill>
                  <a:srgbClr val="595959"/>
                </a:solidFill>
                <a:latin typeface="Arial" panose="020B0604020202020204" pitchFamily="34" charset="0"/>
                <a:cs typeface="Arial" panose="020B0604020202020204" pitchFamily="34" charset="0"/>
              </a:rPr>
              <a:t>Risque que le score attribué à la QVLS soit inférieur au 25</a:t>
            </a:r>
            <a:r>
              <a:rPr lang="fr-CA" b="1" baseline="30000" dirty="0">
                <a:solidFill>
                  <a:srgbClr val="595959"/>
                </a:solidFill>
                <a:latin typeface="Arial" panose="020B0604020202020204" pitchFamily="34" charset="0"/>
                <a:cs typeface="Arial" panose="020B0604020202020204" pitchFamily="34" charset="0"/>
              </a:rPr>
              <a:t>e</a:t>
            </a:r>
            <a:r>
              <a:rPr lang="fr-CA" b="1" dirty="0">
                <a:solidFill>
                  <a:srgbClr val="595959"/>
                </a:solidFill>
                <a:latin typeface="Arial" panose="020B0604020202020204" pitchFamily="34" charset="0"/>
                <a:cs typeface="Arial" panose="020B0604020202020204" pitchFamily="34" charset="0"/>
              </a:rPr>
              <a:t> centile en fonction du taux d’</a:t>
            </a:r>
            <a:r>
              <a:rPr lang="fr-CA" b="1" dirty="0" err="1">
                <a:solidFill>
                  <a:srgbClr val="595959"/>
                </a:solidFill>
                <a:latin typeface="Arial" panose="020B0604020202020204" pitchFamily="34" charset="0"/>
                <a:cs typeface="Arial" panose="020B0604020202020204" pitchFamily="34" charset="0"/>
              </a:rPr>
              <a:t>Hb</a:t>
            </a:r>
            <a:endParaRPr lang="fr-CA" b="1" dirty="0">
              <a:solidFill>
                <a:srgbClr val="595959"/>
              </a:solidFill>
              <a:latin typeface="Arial" panose="020B0604020202020204" pitchFamily="34" charset="0"/>
              <a:cs typeface="Arial" panose="020B0604020202020204" pitchFamily="34" charset="0"/>
            </a:endParaRPr>
          </a:p>
          <a:p>
            <a:pPr algn="ctr"/>
            <a:r>
              <a:rPr lang="fr-CA" sz="1400" b="1" dirty="0">
                <a:solidFill>
                  <a:srgbClr val="595959"/>
                </a:solidFill>
                <a:latin typeface="Arial" panose="020B0604020202020204" pitchFamily="34" charset="0"/>
                <a:cs typeface="Arial" panose="020B0604020202020204" pitchFamily="34" charset="0"/>
              </a:rPr>
              <a:t>Données de 138 670 sujets de l’étude prospective de cohorte </a:t>
            </a:r>
            <a:r>
              <a:rPr lang="fr-CA" sz="1400" b="1" dirty="0" err="1">
                <a:solidFill>
                  <a:srgbClr val="595959"/>
                </a:solidFill>
                <a:latin typeface="Arial" panose="020B0604020202020204" pitchFamily="34" charset="0"/>
                <a:cs typeface="Arial" panose="020B0604020202020204" pitchFamily="34" charset="0"/>
              </a:rPr>
              <a:t>LifeLines</a:t>
            </a:r>
            <a:r>
              <a:rPr lang="fr-CA" sz="1400" b="1" dirty="0">
                <a:solidFill>
                  <a:srgbClr val="595959"/>
                </a:solidFill>
                <a:latin typeface="Arial" panose="020B0604020202020204" pitchFamily="34" charset="0"/>
                <a:cs typeface="Arial" panose="020B0604020202020204" pitchFamily="34" charset="0"/>
              </a:rPr>
              <a:t>, menée aux Pays-Bas; </a:t>
            </a:r>
            <a:br>
              <a:rPr lang="fr-CA" sz="1400" b="1" dirty="0">
                <a:solidFill>
                  <a:srgbClr val="595959"/>
                </a:solidFill>
                <a:latin typeface="Arial" panose="020B0604020202020204" pitchFamily="34" charset="0"/>
                <a:cs typeface="Arial" panose="020B0604020202020204" pitchFamily="34" charset="0"/>
              </a:rPr>
            </a:br>
            <a:r>
              <a:rPr lang="fr-CA" sz="1400" b="1" dirty="0">
                <a:solidFill>
                  <a:srgbClr val="595959"/>
                </a:solidFill>
                <a:latin typeface="Arial" panose="020B0604020202020204" pitchFamily="34" charset="0"/>
                <a:cs typeface="Arial" panose="020B0604020202020204" pitchFamily="34" charset="0"/>
              </a:rPr>
              <a:t>les rectangles roses correspondent aux patients anémiques</a:t>
            </a:r>
          </a:p>
        </p:txBody>
      </p:sp>
      <p:sp>
        <p:nvSpPr>
          <p:cNvPr id="8" name="TextBox 7">
            <a:extLst>
              <a:ext uri="{FF2B5EF4-FFF2-40B4-BE49-F238E27FC236}">
                <a16:creationId xmlns:a16="http://schemas.microsoft.com/office/drawing/2014/main" id="{D5737421-91AE-834C-10E9-5512DE485B95}"/>
              </a:ext>
            </a:extLst>
          </p:cNvPr>
          <p:cNvSpPr txBox="1"/>
          <p:nvPr/>
        </p:nvSpPr>
        <p:spPr>
          <a:xfrm>
            <a:off x="7181275" y="2209967"/>
            <a:ext cx="3949317" cy="338554"/>
          </a:xfrm>
          <a:prstGeom prst="rect">
            <a:avLst/>
          </a:prstGeom>
          <a:noFill/>
        </p:spPr>
        <p:txBody>
          <a:bodyPr wrap="square" rtlCol="0">
            <a:spAutoFit/>
          </a:bodyPr>
          <a:lstStyle/>
          <a:p>
            <a:pPr algn="ctr"/>
            <a:r>
              <a:rPr lang="fr-CA" sz="1600" b="1" dirty="0">
                <a:solidFill>
                  <a:srgbClr val="595959"/>
                </a:solidFill>
                <a:latin typeface="Arial" panose="020B0604020202020204" pitchFamily="34" charset="0"/>
                <a:cs typeface="Arial" panose="020B0604020202020204" pitchFamily="34" charset="0"/>
              </a:rPr>
              <a:t>Femmes de &gt; 60 ans</a:t>
            </a:r>
          </a:p>
        </p:txBody>
      </p:sp>
      <p:sp>
        <p:nvSpPr>
          <p:cNvPr id="11" name="TextBox 10">
            <a:extLst>
              <a:ext uri="{FF2B5EF4-FFF2-40B4-BE49-F238E27FC236}">
                <a16:creationId xmlns:a16="http://schemas.microsoft.com/office/drawing/2014/main" id="{58780476-5740-5C5D-2C10-D9308BE6A0F0}"/>
              </a:ext>
            </a:extLst>
          </p:cNvPr>
          <p:cNvSpPr txBox="1"/>
          <p:nvPr/>
        </p:nvSpPr>
        <p:spPr>
          <a:xfrm>
            <a:off x="1582549" y="4890489"/>
            <a:ext cx="4376927" cy="553998"/>
          </a:xfrm>
          <a:prstGeom prst="rect">
            <a:avLst/>
          </a:prstGeom>
          <a:solidFill>
            <a:schemeClr val="bg1"/>
          </a:solidFill>
        </p:spPr>
        <p:txBody>
          <a:bodyPr wrap="square" rtlCol="0">
            <a:spAutoFit/>
          </a:bodyPr>
          <a:lstStyle/>
          <a:p>
            <a:pPr algn="ctr"/>
            <a:r>
              <a:rPr lang="fr-CA" sz="1400" b="1" dirty="0">
                <a:solidFill>
                  <a:srgbClr val="595959"/>
                </a:solidFill>
                <a:latin typeface="Arial" panose="020B0604020202020204" pitchFamily="34" charset="0"/>
                <a:cs typeface="Arial" panose="020B0604020202020204" pitchFamily="34" charset="0"/>
              </a:rPr>
              <a:t>&lt; 7,0	7,0-7,5	7,5-8,0	8,0-8,5 	&gt; 8,5</a:t>
            </a:r>
          </a:p>
          <a:p>
            <a:pPr algn="ctr"/>
            <a:r>
              <a:rPr lang="fr-CA" sz="1600" b="1" dirty="0">
                <a:solidFill>
                  <a:srgbClr val="595959"/>
                </a:solidFill>
                <a:latin typeface="Arial" panose="020B0604020202020204" pitchFamily="34" charset="0"/>
                <a:cs typeface="Arial" panose="020B0604020202020204" pitchFamily="34" charset="0"/>
              </a:rPr>
              <a:t>Taux d’</a:t>
            </a:r>
            <a:r>
              <a:rPr lang="fr-CA" sz="1600" b="1" dirty="0" err="1">
                <a:solidFill>
                  <a:srgbClr val="595959"/>
                </a:solidFill>
                <a:latin typeface="Arial" panose="020B0604020202020204" pitchFamily="34" charset="0"/>
                <a:cs typeface="Arial" panose="020B0604020202020204" pitchFamily="34" charset="0"/>
              </a:rPr>
              <a:t>Hb</a:t>
            </a:r>
            <a:r>
              <a:rPr lang="fr-CA" sz="1600" b="1" dirty="0">
                <a:solidFill>
                  <a:srgbClr val="595959"/>
                </a:solidFill>
                <a:latin typeface="Arial" panose="020B0604020202020204" pitchFamily="34" charset="0"/>
                <a:cs typeface="Arial" panose="020B0604020202020204" pitchFamily="34" charset="0"/>
              </a:rPr>
              <a:t> (g/dL)</a:t>
            </a:r>
          </a:p>
        </p:txBody>
      </p:sp>
      <p:sp>
        <p:nvSpPr>
          <p:cNvPr id="12" name="Freeform 11">
            <a:extLst>
              <a:ext uri="{FF2B5EF4-FFF2-40B4-BE49-F238E27FC236}">
                <a16:creationId xmlns:a16="http://schemas.microsoft.com/office/drawing/2014/main" id="{82CF9953-9CC5-DD5D-742E-394DE79BB7AB}"/>
              </a:ext>
            </a:extLst>
          </p:cNvPr>
          <p:cNvSpPr/>
          <p:nvPr/>
        </p:nvSpPr>
        <p:spPr>
          <a:xfrm>
            <a:off x="1497858" y="5503491"/>
            <a:ext cx="9125611" cy="683797"/>
          </a:xfrm>
          <a:custGeom>
            <a:avLst/>
            <a:gdLst>
              <a:gd name="connsiteX0" fmla="*/ 130851 w 10335491"/>
              <a:gd name="connsiteY0" fmla="*/ 0 h 785091"/>
              <a:gd name="connsiteX1" fmla="*/ 10204640 w 10335491"/>
              <a:gd name="connsiteY1" fmla="*/ 0 h 785091"/>
              <a:gd name="connsiteX2" fmla="*/ 10335491 w 10335491"/>
              <a:gd name="connsiteY2" fmla="*/ 130851 h 785091"/>
              <a:gd name="connsiteX3" fmla="*/ 10335491 w 10335491"/>
              <a:gd name="connsiteY3" fmla="*/ 654240 h 785091"/>
              <a:gd name="connsiteX4" fmla="*/ 10204640 w 10335491"/>
              <a:gd name="connsiteY4" fmla="*/ 785091 h 785091"/>
              <a:gd name="connsiteX5" fmla="*/ 3731491 w 10335491"/>
              <a:gd name="connsiteY5" fmla="*/ 785091 h 785091"/>
              <a:gd name="connsiteX6" fmla="*/ 130851 w 10335491"/>
              <a:gd name="connsiteY6" fmla="*/ 785091 h 785091"/>
              <a:gd name="connsiteX7" fmla="*/ 0 w 10335491"/>
              <a:gd name="connsiteY7" fmla="*/ 785091 h 785091"/>
              <a:gd name="connsiteX8" fmla="*/ 0 w 10335491"/>
              <a:gd name="connsiteY8" fmla="*/ 654240 h 785091"/>
              <a:gd name="connsiteX9" fmla="*/ 0 w 10335491"/>
              <a:gd name="connsiteY9" fmla="*/ 221673 h 785091"/>
              <a:gd name="connsiteX10" fmla="*/ 0 w 10335491"/>
              <a:gd name="connsiteY10" fmla="*/ 130851 h 785091"/>
              <a:gd name="connsiteX11" fmla="*/ 130851 w 10335491"/>
              <a:gd name="connsiteY11" fmla="*/ 0 h 78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35491" h="785091">
                <a:moveTo>
                  <a:pt x="130851" y="0"/>
                </a:moveTo>
                <a:lnTo>
                  <a:pt x="10204640" y="0"/>
                </a:lnTo>
                <a:cubicBezTo>
                  <a:pt x="10276907" y="0"/>
                  <a:pt x="10335491" y="58584"/>
                  <a:pt x="10335491" y="130851"/>
                </a:cubicBezTo>
                <a:lnTo>
                  <a:pt x="10335491" y="654240"/>
                </a:lnTo>
                <a:cubicBezTo>
                  <a:pt x="10335491" y="726507"/>
                  <a:pt x="10276907" y="785091"/>
                  <a:pt x="10204640" y="785091"/>
                </a:cubicBezTo>
                <a:lnTo>
                  <a:pt x="3731491" y="785091"/>
                </a:lnTo>
                <a:lnTo>
                  <a:pt x="130851" y="785091"/>
                </a:lnTo>
                <a:lnTo>
                  <a:pt x="0" y="785091"/>
                </a:lnTo>
                <a:lnTo>
                  <a:pt x="0" y="654240"/>
                </a:lnTo>
                <a:lnTo>
                  <a:pt x="0" y="221673"/>
                </a:lnTo>
                <a:lnTo>
                  <a:pt x="0" y="130851"/>
                </a:lnTo>
                <a:cubicBezTo>
                  <a:pt x="0" y="58584"/>
                  <a:pt x="58584" y="0"/>
                  <a:pt x="130851"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CA" sz="1400" dirty="0">
                <a:latin typeface="Arial Regular"/>
              </a:rPr>
              <a:t>L’anémie s’est révélée un </a:t>
            </a:r>
            <a:r>
              <a:rPr lang="fr-CA" sz="1400" b="1" dirty="0">
                <a:latin typeface="Arial Regular"/>
              </a:rPr>
              <a:t>facteur de risque indépendant de dégradation de la QVLS et de survie écourtée </a:t>
            </a:r>
            <a:r>
              <a:rPr lang="fr-CA" sz="1400" dirty="0">
                <a:latin typeface="Arial Regular"/>
              </a:rPr>
              <a:t>chez les personnes de &gt; 60 ans. Une détérioration de la QVLS a également été observée chez les femmes dont le taux d’</a:t>
            </a:r>
            <a:r>
              <a:rPr lang="fr-CA" sz="1400" dirty="0" err="1">
                <a:latin typeface="Arial Regular"/>
              </a:rPr>
              <a:t>Hb</a:t>
            </a:r>
            <a:r>
              <a:rPr lang="fr-CA" sz="1400" dirty="0">
                <a:latin typeface="Arial Regular"/>
              </a:rPr>
              <a:t> se situait à la limite inférieure des valeurs normales.</a:t>
            </a:r>
          </a:p>
        </p:txBody>
      </p:sp>
      <p:sp>
        <p:nvSpPr>
          <p:cNvPr id="5" name="Rectangle 4">
            <a:extLst>
              <a:ext uri="{FF2B5EF4-FFF2-40B4-BE49-F238E27FC236}">
                <a16:creationId xmlns:a16="http://schemas.microsoft.com/office/drawing/2014/main" id="{510CB74B-1148-6760-6B28-CF712CF00233}"/>
              </a:ext>
            </a:extLst>
          </p:cNvPr>
          <p:cNvSpPr/>
          <p:nvPr/>
        </p:nvSpPr>
        <p:spPr>
          <a:xfrm>
            <a:off x="251838" y="6226419"/>
            <a:ext cx="10879884" cy="215444"/>
          </a:xfrm>
          <a:prstGeom prst="rect">
            <a:avLst/>
          </a:prstGeom>
        </p:spPr>
        <p:txBody>
          <a:bodyPr wrap="square" lIns="91440" tIns="45720" rIns="91440" bIns="45720" anchor="t">
            <a:spAutoFit/>
          </a:bodyPr>
          <a:lstStyle/>
          <a:p>
            <a:r>
              <a:rPr lang="fr-CA" sz="800" dirty="0">
                <a:latin typeface="Arial"/>
                <a:cs typeface="Arial"/>
              </a:rPr>
              <a:t>IC : intervalle de confiance; </a:t>
            </a:r>
            <a:r>
              <a:rPr lang="fr-CA" sz="800" dirty="0" err="1">
                <a:latin typeface="Arial"/>
                <a:cs typeface="Arial"/>
              </a:rPr>
              <a:t>Hb</a:t>
            </a:r>
            <a:r>
              <a:rPr lang="fr-CA" sz="800" dirty="0">
                <a:latin typeface="Arial"/>
                <a:cs typeface="Arial"/>
              </a:rPr>
              <a:t> : hémoglobine; QVLS : qualité de vie liée à la santé</a:t>
            </a:r>
            <a:endParaRPr lang="fr-CA" sz="800" b="0" i="0" dirty="0">
              <a:effectLst/>
              <a:latin typeface="Arial" panose="020B0604020202020204" pitchFamily="34" charset="0"/>
            </a:endParaRPr>
          </a:p>
        </p:txBody>
      </p:sp>
      <p:sp>
        <p:nvSpPr>
          <p:cNvPr id="13" name="ZoneTexte 12">
            <a:extLst>
              <a:ext uri="{FF2B5EF4-FFF2-40B4-BE49-F238E27FC236}">
                <a16:creationId xmlns:a16="http://schemas.microsoft.com/office/drawing/2014/main" id="{C5E60CB8-D68F-F161-B588-3D8084BEA348}"/>
              </a:ext>
            </a:extLst>
          </p:cNvPr>
          <p:cNvSpPr txBox="1"/>
          <p:nvPr/>
        </p:nvSpPr>
        <p:spPr>
          <a:xfrm rot="16200000">
            <a:off x="-207821" y="3334984"/>
            <a:ext cx="2907791" cy="369332"/>
          </a:xfrm>
          <a:prstGeom prst="rect">
            <a:avLst/>
          </a:prstGeom>
          <a:solidFill>
            <a:schemeClr val="bg1"/>
          </a:solidFill>
        </p:spPr>
        <p:txBody>
          <a:bodyPr wrap="square" rtlCol="0">
            <a:spAutoFit/>
          </a:bodyPr>
          <a:lstStyle/>
          <a:p>
            <a:r>
              <a:rPr lang="fr-CA" dirty="0"/>
              <a:t>Rapport de cotes (IC à 95 %)</a:t>
            </a:r>
          </a:p>
        </p:txBody>
      </p:sp>
      <p:sp>
        <p:nvSpPr>
          <p:cNvPr id="14" name="ZoneTexte 13">
            <a:extLst>
              <a:ext uri="{FF2B5EF4-FFF2-40B4-BE49-F238E27FC236}">
                <a16:creationId xmlns:a16="http://schemas.microsoft.com/office/drawing/2014/main" id="{3B699419-ABCC-BB02-8C67-29A5B39C95F5}"/>
              </a:ext>
            </a:extLst>
          </p:cNvPr>
          <p:cNvSpPr txBox="1"/>
          <p:nvPr/>
        </p:nvSpPr>
        <p:spPr>
          <a:xfrm rot="16200000">
            <a:off x="4791436" y="3569385"/>
            <a:ext cx="2907791" cy="369332"/>
          </a:xfrm>
          <a:prstGeom prst="rect">
            <a:avLst/>
          </a:prstGeom>
          <a:solidFill>
            <a:schemeClr val="bg1"/>
          </a:solidFill>
        </p:spPr>
        <p:txBody>
          <a:bodyPr wrap="square" rtlCol="0">
            <a:spAutoFit/>
          </a:bodyPr>
          <a:lstStyle/>
          <a:p>
            <a:r>
              <a:rPr lang="fr-CA" dirty="0"/>
              <a:t>Rapport de cotes (IC à 95 %)</a:t>
            </a:r>
          </a:p>
        </p:txBody>
      </p:sp>
      <p:sp>
        <p:nvSpPr>
          <p:cNvPr id="9" name="TextBox 8">
            <a:extLst>
              <a:ext uri="{FF2B5EF4-FFF2-40B4-BE49-F238E27FC236}">
                <a16:creationId xmlns:a16="http://schemas.microsoft.com/office/drawing/2014/main" id="{86DC389B-2BD6-B841-0040-7084EC210298}"/>
              </a:ext>
            </a:extLst>
          </p:cNvPr>
          <p:cNvSpPr txBox="1"/>
          <p:nvPr/>
        </p:nvSpPr>
        <p:spPr>
          <a:xfrm>
            <a:off x="3309613" y="2209967"/>
            <a:ext cx="3273767" cy="338554"/>
          </a:xfrm>
          <a:prstGeom prst="rect">
            <a:avLst/>
          </a:prstGeom>
          <a:noFill/>
        </p:spPr>
        <p:txBody>
          <a:bodyPr wrap="square" rtlCol="0">
            <a:spAutoFit/>
          </a:bodyPr>
          <a:lstStyle/>
          <a:p>
            <a:pPr algn="ctr"/>
            <a:r>
              <a:rPr lang="fr-CA" sz="1600" b="1" dirty="0">
                <a:solidFill>
                  <a:srgbClr val="595959"/>
                </a:solidFill>
                <a:latin typeface="Arial" panose="020B0604020202020204" pitchFamily="34" charset="0"/>
                <a:cs typeface="Arial" panose="020B0604020202020204" pitchFamily="34" charset="0"/>
              </a:rPr>
              <a:t>Hommes de &gt; 60 ans</a:t>
            </a:r>
          </a:p>
        </p:txBody>
      </p:sp>
      <p:sp>
        <p:nvSpPr>
          <p:cNvPr id="15" name="TextBox 10">
            <a:extLst>
              <a:ext uri="{FF2B5EF4-FFF2-40B4-BE49-F238E27FC236}">
                <a16:creationId xmlns:a16="http://schemas.microsoft.com/office/drawing/2014/main" id="{BE6431AB-D887-D988-BC9A-D939A6172943}"/>
              </a:ext>
            </a:extLst>
          </p:cNvPr>
          <p:cNvSpPr txBox="1"/>
          <p:nvPr/>
        </p:nvSpPr>
        <p:spPr>
          <a:xfrm>
            <a:off x="6753665" y="4910362"/>
            <a:ext cx="4376927" cy="553998"/>
          </a:xfrm>
          <a:prstGeom prst="rect">
            <a:avLst/>
          </a:prstGeom>
          <a:solidFill>
            <a:schemeClr val="bg1"/>
          </a:solidFill>
        </p:spPr>
        <p:txBody>
          <a:bodyPr wrap="square" rtlCol="0">
            <a:spAutoFit/>
          </a:bodyPr>
          <a:lstStyle/>
          <a:p>
            <a:pPr algn="ctr"/>
            <a:r>
              <a:rPr lang="fr-CA" sz="1400" b="1" dirty="0">
                <a:solidFill>
                  <a:srgbClr val="595959"/>
                </a:solidFill>
                <a:latin typeface="Arial" panose="020B0604020202020204" pitchFamily="34" charset="0"/>
                <a:cs typeface="Arial" panose="020B0604020202020204" pitchFamily="34" charset="0"/>
              </a:rPr>
              <a:t>&lt; 7,0	7,0-7,5	7,5-8,0	8,0-8,5 	&gt; 8,5</a:t>
            </a:r>
          </a:p>
          <a:p>
            <a:pPr algn="ctr"/>
            <a:r>
              <a:rPr lang="fr-CA" sz="1600" b="1" dirty="0">
                <a:solidFill>
                  <a:srgbClr val="595959"/>
                </a:solidFill>
                <a:latin typeface="Arial" panose="020B0604020202020204" pitchFamily="34" charset="0"/>
                <a:cs typeface="Arial" panose="020B0604020202020204" pitchFamily="34" charset="0"/>
              </a:rPr>
              <a:t>Taux d’</a:t>
            </a:r>
            <a:r>
              <a:rPr lang="fr-CA" sz="1600" b="1" dirty="0" err="1">
                <a:solidFill>
                  <a:srgbClr val="595959"/>
                </a:solidFill>
                <a:latin typeface="Arial" panose="020B0604020202020204" pitchFamily="34" charset="0"/>
                <a:cs typeface="Arial" panose="020B0604020202020204" pitchFamily="34" charset="0"/>
              </a:rPr>
              <a:t>Hb</a:t>
            </a:r>
            <a:r>
              <a:rPr lang="fr-CA" sz="1600" b="1" dirty="0">
                <a:solidFill>
                  <a:srgbClr val="595959"/>
                </a:solidFill>
                <a:latin typeface="Arial" panose="020B0604020202020204" pitchFamily="34" charset="0"/>
                <a:cs typeface="Arial" panose="020B0604020202020204" pitchFamily="34" charset="0"/>
              </a:rPr>
              <a:t> (g/dL)</a:t>
            </a:r>
          </a:p>
        </p:txBody>
      </p:sp>
    </p:spTree>
    <p:extLst>
      <p:ext uri="{BB962C8B-B14F-4D97-AF65-F5344CB8AC3E}">
        <p14:creationId xmlns:p14="http://schemas.microsoft.com/office/powerpoint/2010/main" val="3890673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AB35-AFB5-B745-A2B9-440449C3F745}"/>
              </a:ext>
            </a:extLst>
          </p:cNvPr>
          <p:cNvSpPr>
            <a:spLocks noGrp="1"/>
          </p:cNvSpPr>
          <p:nvPr>
            <p:ph type="title"/>
            <p:custDataLst>
              <p:tags r:id="rId1"/>
            </p:custDataLst>
          </p:nvPr>
        </p:nvSpPr>
        <p:spPr/>
        <p:txBody>
          <a:bodyPr/>
          <a:lstStyle/>
          <a:p>
            <a:r>
              <a:rPr lang="fr-CA">
                <a:latin typeface="Arial"/>
                <a:cs typeface="Arial"/>
              </a:rPr>
              <a:t>Divulgation du soutien commercial</a:t>
            </a:r>
            <a:endParaRPr lang="fr-CA"/>
          </a:p>
        </p:txBody>
      </p:sp>
      <p:sp>
        <p:nvSpPr>
          <p:cNvPr id="3" name="Content Placeholder 2">
            <a:extLst>
              <a:ext uri="{FF2B5EF4-FFF2-40B4-BE49-F238E27FC236}">
                <a16:creationId xmlns:a16="http://schemas.microsoft.com/office/drawing/2014/main" id="{5A351302-F9E0-224A-B9A4-64DF7F4E6C6E}"/>
              </a:ext>
            </a:extLst>
          </p:cNvPr>
          <p:cNvSpPr>
            <a:spLocks noGrp="1"/>
          </p:cNvSpPr>
          <p:nvPr>
            <p:ph idx="1"/>
            <p:custDataLst>
              <p:tags r:id="rId2"/>
            </p:custDataLst>
          </p:nvPr>
        </p:nvSpPr>
        <p:spPr/>
        <p:txBody>
          <a:bodyPr anchor="ctr" anchorCtr="0"/>
          <a:lstStyle/>
          <a:p>
            <a:pPr marL="0" lvl="0" indent="0" algn="ctr">
              <a:lnSpc>
                <a:spcPct val="100000"/>
              </a:lnSpc>
              <a:spcBef>
                <a:spcPts val="0"/>
              </a:spcBef>
              <a:buNone/>
            </a:pPr>
            <a:r>
              <a:rPr lang="fr-CA" sz="2800" dirty="0">
                <a:solidFill>
                  <a:prstClr val="black">
                    <a:lumMod val="85000"/>
                    <a:lumOff val="15000"/>
                  </a:prstClr>
                </a:solidFill>
                <a:latin typeface="Arial"/>
                <a:cs typeface="Arial"/>
              </a:rPr>
              <a:t>Cette présentation a été produite grâce </a:t>
            </a:r>
            <a:br>
              <a:rPr lang="fr-CA" sz="2800" dirty="0">
                <a:solidFill>
                  <a:prstClr val="black">
                    <a:lumMod val="85000"/>
                    <a:lumOff val="15000"/>
                  </a:prstClr>
                </a:solidFill>
                <a:latin typeface="Arial"/>
                <a:cs typeface="Arial"/>
              </a:rPr>
            </a:br>
            <a:r>
              <a:rPr lang="fr-CA" sz="2800" dirty="0">
                <a:solidFill>
                  <a:prstClr val="black">
                    <a:lumMod val="85000"/>
                    <a:lumOff val="15000"/>
                  </a:prstClr>
                </a:solidFill>
                <a:latin typeface="Arial"/>
                <a:cs typeface="Arial"/>
              </a:rPr>
              <a:t>au soutien financier de Pfizer Canada.</a:t>
            </a:r>
          </a:p>
          <a:p>
            <a:pPr marL="0" lvl="0" indent="0" algn="ctr">
              <a:lnSpc>
                <a:spcPct val="100000"/>
              </a:lnSpc>
              <a:spcBef>
                <a:spcPts val="0"/>
              </a:spcBef>
              <a:buNone/>
            </a:pPr>
            <a:endParaRPr lang="fr-CA" sz="2800" dirty="0">
              <a:solidFill>
                <a:prstClr val="black">
                  <a:lumMod val="85000"/>
                  <a:lumOff val="15000"/>
                </a:prstClr>
              </a:solidFill>
              <a:latin typeface="Arial"/>
              <a:cs typeface="Calibri"/>
            </a:endParaRPr>
          </a:p>
          <a:p>
            <a:pPr marL="0" lvl="0" indent="0" algn="ctr">
              <a:lnSpc>
                <a:spcPct val="100000"/>
              </a:lnSpc>
              <a:spcBef>
                <a:spcPts val="0"/>
              </a:spcBef>
              <a:buNone/>
            </a:pPr>
            <a:r>
              <a:rPr lang="fr-CA" sz="2800" dirty="0">
                <a:solidFill>
                  <a:prstClr val="black">
                    <a:lumMod val="85000"/>
                    <a:lumOff val="15000"/>
                  </a:prstClr>
                </a:solidFill>
                <a:latin typeface="Arial"/>
                <a:cs typeface="Arial"/>
              </a:rPr>
              <a:t>J’avais entièrement droit de regard sur le contenu de </a:t>
            </a:r>
            <a:br>
              <a:rPr lang="fr-CA" sz="2800" dirty="0">
                <a:solidFill>
                  <a:prstClr val="black">
                    <a:lumMod val="85000"/>
                    <a:lumOff val="15000"/>
                  </a:prstClr>
                </a:solidFill>
                <a:latin typeface="Arial"/>
                <a:cs typeface="Arial"/>
              </a:rPr>
            </a:br>
            <a:r>
              <a:rPr lang="fr-CA" sz="2800" dirty="0">
                <a:solidFill>
                  <a:prstClr val="black">
                    <a:lumMod val="85000"/>
                    <a:lumOff val="15000"/>
                  </a:prstClr>
                </a:solidFill>
                <a:latin typeface="Arial"/>
                <a:cs typeface="Arial"/>
              </a:rPr>
              <a:t>la présentation et je tiens à préciser que cette dernière </a:t>
            </a:r>
            <a:br>
              <a:rPr lang="fr-CA" sz="2800" dirty="0">
                <a:solidFill>
                  <a:prstClr val="black">
                    <a:lumMod val="85000"/>
                    <a:lumOff val="15000"/>
                  </a:prstClr>
                </a:solidFill>
                <a:latin typeface="Arial"/>
                <a:cs typeface="Arial"/>
              </a:rPr>
            </a:br>
            <a:r>
              <a:rPr lang="fr-CA" sz="2800" dirty="0">
                <a:solidFill>
                  <a:prstClr val="black">
                    <a:lumMod val="85000"/>
                    <a:lumOff val="15000"/>
                  </a:prstClr>
                </a:solidFill>
                <a:latin typeface="Arial"/>
                <a:cs typeface="Arial"/>
              </a:rPr>
              <a:t>peut renfermer des renseignements qui ne concordent </a:t>
            </a:r>
            <a:br>
              <a:rPr lang="fr-CA" sz="2800" dirty="0">
                <a:solidFill>
                  <a:prstClr val="black">
                    <a:lumMod val="85000"/>
                    <a:lumOff val="15000"/>
                  </a:prstClr>
                </a:solidFill>
                <a:latin typeface="Arial"/>
                <a:cs typeface="Arial"/>
              </a:rPr>
            </a:br>
            <a:r>
              <a:rPr lang="fr-CA" sz="2800" dirty="0">
                <a:solidFill>
                  <a:prstClr val="black">
                    <a:lumMod val="85000"/>
                    <a:lumOff val="15000"/>
                  </a:prstClr>
                </a:solidFill>
                <a:latin typeface="Arial"/>
                <a:cs typeface="Arial"/>
              </a:rPr>
              <a:t>pas avec les monographies approuvées au Canada.</a:t>
            </a:r>
            <a:endParaRPr lang="fr-CA" sz="2800" dirty="0"/>
          </a:p>
        </p:txBody>
      </p:sp>
      <p:sp>
        <p:nvSpPr>
          <p:cNvPr id="5" name="Slide Number Placeholder 4">
            <a:extLst>
              <a:ext uri="{FF2B5EF4-FFF2-40B4-BE49-F238E27FC236}">
                <a16:creationId xmlns:a16="http://schemas.microsoft.com/office/drawing/2014/main" id="{71E0FEFB-A1C0-3E4D-993C-5F11F4362FE5}"/>
              </a:ext>
            </a:extLst>
          </p:cNvPr>
          <p:cNvSpPr>
            <a:spLocks noGrp="1"/>
          </p:cNvSpPr>
          <p:nvPr>
            <p:ph type="sldNum" sz="quarter" idx="12"/>
            <p:custDataLst>
              <p:tags r:id="rId3"/>
            </p:custDataLst>
          </p:nvPr>
        </p:nvSpPr>
        <p:spPr/>
        <p:txBody>
          <a:bodyPr/>
          <a:lstStyle/>
          <a:p>
            <a:fld id="{145FD570-4AEA-FD41-8C63-786E3D93656E}" type="slidenum">
              <a:rPr lang="en-US" smtClean="0"/>
              <a:t>2</a:t>
            </a:fld>
            <a:endParaRPr lang="en-US"/>
          </a:p>
        </p:txBody>
      </p:sp>
    </p:spTree>
    <p:extLst>
      <p:ext uri="{BB962C8B-B14F-4D97-AF65-F5344CB8AC3E}">
        <p14:creationId xmlns:p14="http://schemas.microsoft.com/office/powerpoint/2010/main" val="169201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4D77-EE9B-D944-81BD-C00A358364D6}"/>
              </a:ext>
            </a:extLst>
          </p:cNvPr>
          <p:cNvSpPr>
            <a:spLocks noGrp="1"/>
          </p:cNvSpPr>
          <p:nvPr>
            <p:ph type="ctrTitle"/>
            <p:custDataLst>
              <p:tags r:id="rId1"/>
            </p:custDataLst>
          </p:nvPr>
        </p:nvSpPr>
        <p:spPr>
          <a:xfrm>
            <a:off x="2901778" y="2563789"/>
            <a:ext cx="6388443" cy="1730421"/>
          </a:xfrm>
        </p:spPr>
        <p:txBody>
          <a:bodyPr>
            <a:normAutofit fontScale="90000"/>
          </a:bodyPr>
          <a:lstStyle/>
          <a:p>
            <a:pPr>
              <a:lnSpc>
                <a:spcPct val="150000"/>
              </a:lnSpc>
            </a:pPr>
            <a:r>
              <a:rPr lang="fr-CA" dirty="0"/>
              <a:t>PHYSIOLOGIE, ÉTIOLOGIE ET ÉPIDEMIOLOGIE DE L'ANÉMIE FERRIPRIVE</a:t>
            </a:r>
            <a:endParaRPr lang="en-US" dirty="0"/>
          </a:p>
        </p:txBody>
      </p:sp>
    </p:spTree>
    <p:extLst>
      <p:ext uri="{BB962C8B-B14F-4D97-AF65-F5344CB8AC3E}">
        <p14:creationId xmlns:p14="http://schemas.microsoft.com/office/powerpoint/2010/main" val="1261154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D3787-3BC1-9643-98A8-9B841D133CBA}"/>
              </a:ext>
            </a:extLst>
          </p:cNvPr>
          <p:cNvSpPr>
            <a:spLocks noGrp="1"/>
          </p:cNvSpPr>
          <p:nvPr>
            <p:ph type="title"/>
            <p:custDataLst>
              <p:tags r:id="rId1"/>
            </p:custDataLst>
          </p:nvPr>
        </p:nvSpPr>
        <p:spPr/>
        <p:txBody>
          <a:bodyPr/>
          <a:lstStyle/>
          <a:p>
            <a:r>
              <a:rPr lang="fr-CA"/>
              <a:t>Définition de l’anémie ferriprive</a:t>
            </a:r>
            <a:endParaRPr lang="en-US"/>
          </a:p>
        </p:txBody>
      </p:sp>
      <p:sp>
        <p:nvSpPr>
          <p:cNvPr id="3" name="Footer Placeholder 2">
            <a:extLst>
              <a:ext uri="{FF2B5EF4-FFF2-40B4-BE49-F238E27FC236}">
                <a16:creationId xmlns:a16="http://schemas.microsoft.com/office/drawing/2014/main" id="{2F698B20-7860-ED47-9DEA-2DB3BA55F8A5}"/>
              </a:ext>
            </a:extLst>
          </p:cNvPr>
          <p:cNvSpPr>
            <a:spLocks noGrp="1"/>
          </p:cNvSpPr>
          <p:nvPr>
            <p:ph type="ftr" sz="quarter" idx="11"/>
            <p:custDataLst>
              <p:tags r:id="rId2"/>
            </p:custDataLst>
          </p:nvPr>
        </p:nvSpPr>
        <p:spPr/>
        <p:txBody>
          <a:bodyPr/>
          <a:lstStyle/>
          <a:p>
            <a:r>
              <a:rPr lang="en-US" dirty="0">
                <a:latin typeface="Arial"/>
                <a:cs typeface="Arial"/>
              </a:rPr>
              <a:t> 1. Johnson-</a:t>
            </a:r>
            <a:r>
              <a:rPr lang="en-US" dirty="0" err="1">
                <a:latin typeface="Arial"/>
                <a:cs typeface="Arial"/>
              </a:rPr>
              <a:t>Wimbley</a:t>
            </a:r>
            <a:r>
              <a:rPr lang="en-US" dirty="0">
                <a:latin typeface="Arial"/>
                <a:cs typeface="Arial"/>
              </a:rPr>
              <a:t> TD, </a:t>
            </a:r>
            <a:r>
              <a:rPr lang="en-US" i="1" dirty="0">
                <a:latin typeface="Arial"/>
                <a:cs typeface="Arial"/>
              </a:rPr>
              <a:t>et al</a:t>
            </a:r>
            <a:r>
              <a:rPr lang="en-US" dirty="0">
                <a:latin typeface="Arial"/>
                <a:cs typeface="Arial"/>
              </a:rPr>
              <a:t>. </a:t>
            </a:r>
            <a:r>
              <a:rPr lang="en-US" i="1" dirty="0" err="1">
                <a:latin typeface="Arial"/>
                <a:cs typeface="Arial"/>
              </a:rPr>
              <a:t>Therap</a:t>
            </a:r>
            <a:r>
              <a:rPr lang="en-US" i="1" dirty="0">
                <a:latin typeface="Arial"/>
                <a:cs typeface="Arial"/>
              </a:rPr>
              <a:t> Adv Gastroenterol.</a:t>
            </a:r>
            <a:r>
              <a:rPr lang="en-US" dirty="0">
                <a:latin typeface="Arial"/>
                <a:cs typeface="Arial"/>
              </a:rPr>
              <a:t> 2011;4(3):177-84. 2. </a:t>
            </a:r>
            <a:r>
              <a:rPr lang="en-US" dirty="0" err="1">
                <a:latin typeface="Arial"/>
                <a:cs typeface="Arial"/>
              </a:rPr>
              <a:t>Organisation</a:t>
            </a:r>
            <a:r>
              <a:rPr lang="en-US" dirty="0">
                <a:latin typeface="Arial"/>
                <a:cs typeface="Arial"/>
              </a:rPr>
              <a:t> </a:t>
            </a:r>
            <a:r>
              <a:rPr lang="en-US" dirty="0" err="1">
                <a:latin typeface="Arial"/>
                <a:cs typeface="Arial"/>
              </a:rPr>
              <a:t>mondiale</a:t>
            </a:r>
            <a:r>
              <a:rPr lang="en-US" dirty="0">
                <a:latin typeface="Arial"/>
                <a:cs typeface="Arial"/>
              </a:rPr>
              <a:t> de la </a:t>
            </a:r>
            <a:r>
              <a:rPr lang="en-US" dirty="0" err="1">
                <a:latin typeface="Arial"/>
                <a:cs typeface="Arial"/>
              </a:rPr>
              <a:t>Santé</a:t>
            </a:r>
            <a:r>
              <a:rPr lang="en-US" dirty="0">
                <a:latin typeface="Arial"/>
                <a:cs typeface="Arial"/>
              </a:rPr>
              <a:t>. Iron deficiency </a:t>
            </a:r>
            <a:r>
              <a:rPr lang="en-US" dirty="0" err="1">
                <a:latin typeface="Arial"/>
                <a:cs typeface="Arial"/>
              </a:rPr>
              <a:t>anaemia</a:t>
            </a:r>
            <a:r>
              <a:rPr lang="en-US" dirty="0">
                <a:latin typeface="Arial"/>
                <a:cs typeface="Arial"/>
              </a:rPr>
              <a:t>: Assessment, prevention and control: A guide for </a:t>
            </a:r>
            <a:r>
              <a:rPr lang="en-US" dirty="0" err="1">
                <a:latin typeface="Arial"/>
                <a:cs typeface="Arial"/>
              </a:rPr>
              <a:t>programme</a:t>
            </a:r>
            <a:r>
              <a:rPr lang="en-US" dirty="0">
                <a:latin typeface="Arial"/>
                <a:cs typeface="Arial"/>
              </a:rPr>
              <a:t> managers. 2001. </a:t>
            </a:r>
            <a:endParaRPr lang="en-US" dirty="0"/>
          </a:p>
          <a:p>
            <a:endParaRPr lang="en-US" dirty="0"/>
          </a:p>
        </p:txBody>
      </p:sp>
      <p:sp>
        <p:nvSpPr>
          <p:cNvPr id="4" name="Slide Number Placeholder 3">
            <a:extLst>
              <a:ext uri="{FF2B5EF4-FFF2-40B4-BE49-F238E27FC236}">
                <a16:creationId xmlns:a16="http://schemas.microsoft.com/office/drawing/2014/main" id="{E27A719C-CC6F-844F-B0A6-B6C87B2962AF}"/>
              </a:ext>
            </a:extLst>
          </p:cNvPr>
          <p:cNvSpPr>
            <a:spLocks noGrp="1"/>
          </p:cNvSpPr>
          <p:nvPr>
            <p:ph type="sldNum" sz="quarter" idx="12"/>
            <p:custDataLst>
              <p:tags r:id="rId3"/>
            </p:custDataLst>
          </p:nvPr>
        </p:nvSpPr>
        <p:spPr/>
        <p:txBody>
          <a:bodyPr/>
          <a:lstStyle/>
          <a:p>
            <a:fld id="{145FD570-4AEA-FD41-8C63-786E3D93656E}" type="slidenum">
              <a:rPr lang="en-US" smtClean="0"/>
              <a:t>21</a:t>
            </a:fld>
            <a:endParaRPr lang="en-US"/>
          </a:p>
        </p:txBody>
      </p:sp>
      <p:grpSp>
        <p:nvGrpSpPr>
          <p:cNvPr id="27" name="Group 25">
            <a:extLst>
              <a:ext uri="{FF2B5EF4-FFF2-40B4-BE49-F238E27FC236}">
                <a16:creationId xmlns:a16="http://schemas.microsoft.com/office/drawing/2014/main" id="{2115302E-67FA-41EF-8C25-52F155186B7D}"/>
              </a:ext>
            </a:extLst>
          </p:cNvPr>
          <p:cNvGrpSpPr/>
          <p:nvPr>
            <p:custDataLst>
              <p:tags r:id="rId4"/>
            </p:custDataLst>
          </p:nvPr>
        </p:nvGrpSpPr>
        <p:grpSpPr>
          <a:xfrm>
            <a:off x="685492" y="1841141"/>
            <a:ext cx="11171546" cy="3797833"/>
            <a:chOff x="685492" y="1841141"/>
            <a:chExt cx="11171546" cy="3797833"/>
          </a:xfrm>
        </p:grpSpPr>
        <p:sp>
          <p:nvSpPr>
            <p:cNvPr id="28" name="Oval 4">
              <a:extLst>
                <a:ext uri="{FF2B5EF4-FFF2-40B4-BE49-F238E27FC236}">
                  <a16:creationId xmlns:a16="http://schemas.microsoft.com/office/drawing/2014/main" id="{B5419453-3CFD-4B86-8D38-E064FA185452}"/>
                </a:ext>
              </a:extLst>
            </p:cNvPr>
            <p:cNvSpPr/>
            <p:nvPr/>
          </p:nvSpPr>
          <p:spPr>
            <a:xfrm>
              <a:off x="5438850" y="2154770"/>
              <a:ext cx="2497951" cy="2456965"/>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29" name="Oval 5">
              <a:extLst>
                <a:ext uri="{FF2B5EF4-FFF2-40B4-BE49-F238E27FC236}">
                  <a16:creationId xmlns:a16="http://schemas.microsoft.com/office/drawing/2014/main" id="{45197A52-88D4-492D-9300-B06E454B08CD}"/>
                </a:ext>
              </a:extLst>
            </p:cNvPr>
            <p:cNvSpPr/>
            <p:nvPr/>
          </p:nvSpPr>
          <p:spPr>
            <a:xfrm>
              <a:off x="6299043" y="3009596"/>
              <a:ext cx="2497951" cy="2456965"/>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30" name="Oval 6">
              <a:extLst>
                <a:ext uri="{FF2B5EF4-FFF2-40B4-BE49-F238E27FC236}">
                  <a16:creationId xmlns:a16="http://schemas.microsoft.com/office/drawing/2014/main" id="{1CF38476-59C5-4B23-8E57-C145A9633849}"/>
                </a:ext>
              </a:extLst>
            </p:cNvPr>
            <p:cNvSpPr/>
            <p:nvPr/>
          </p:nvSpPr>
          <p:spPr>
            <a:xfrm>
              <a:off x="6044785" y="2982162"/>
              <a:ext cx="2497951" cy="2456965"/>
            </a:xfrm>
            <a:prstGeom prst="ellipse">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31" name="Arrow: Down 2">
              <a:extLst>
                <a:ext uri="{FF2B5EF4-FFF2-40B4-BE49-F238E27FC236}">
                  <a16:creationId xmlns:a16="http://schemas.microsoft.com/office/drawing/2014/main" id="{CD514FA7-0C40-4EAD-A2BB-AF914C60FAE1}"/>
                </a:ext>
              </a:extLst>
            </p:cNvPr>
            <p:cNvSpPr/>
            <p:nvPr/>
          </p:nvSpPr>
          <p:spPr>
            <a:xfrm>
              <a:off x="1925972" y="3007403"/>
              <a:ext cx="1171203" cy="691618"/>
            </a:xfrm>
            <a:prstGeom prst="downArrow">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3EA6D92B-F68E-41E9-917B-D4A7977EDC34}"/>
                </a:ext>
              </a:extLst>
            </p:cNvPr>
            <p:cNvSpPr/>
            <p:nvPr/>
          </p:nvSpPr>
          <p:spPr>
            <a:xfrm>
              <a:off x="9601890" y="4258184"/>
              <a:ext cx="2082859" cy="923330"/>
            </a:xfrm>
            <a:prstGeom prst="rect">
              <a:avLst/>
            </a:prstGeom>
          </p:spPr>
          <p:txBody>
            <a:bodyPr wrap="square">
              <a:spAutoFit/>
            </a:bodyPr>
            <a:lstStyle/>
            <a:p>
              <a:r>
                <a:rPr lang="fr-CA">
                  <a:solidFill>
                    <a:schemeClr val="tx1">
                      <a:lumMod val="75000"/>
                      <a:lumOff val="25000"/>
                    </a:schemeClr>
                  </a:solidFill>
                  <a:latin typeface="Arial" charset="0"/>
                  <a:ea typeface="Arial" charset="0"/>
                  <a:cs typeface="Arial" charset="0"/>
                </a:rPr>
                <a:t>L’anémie ferriprive est la principale forme d’anémie</a:t>
              </a:r>
              <a:r>
                <a:rPr lang="fr-CA" baseline="30000">
                  <a:solidFill>
                    <a:schemeClr val="tx1">
                      <a:lumMod val="75000"/>
                      <a:lumOff val="25000"/>
                    </a:schemeClr>
                  </a:solidFill>
                  <a:latin typeface="Arial" charset="0"/>
                  <a:ea typeface="Arial" charset="0"/>
                  <a:cs typeface="Arial" charset="0"/>
                </a:rPr>
                <a:t>1,2</a:t>
              </a:r>
            </a:p>
          </p:txBody>
        </p:sp>
        <p:sp>
          <p:nvSpPr>
            <p:cNvPr id="33" name="TextBox 9">
              <a:extLst>
                <a:ext uri="{FF2B5EF4-FFF2-40B4-BE49-F238E27FC236}">
                  <a16:creationId xmlns:a16="http://schemas.microsoft.com/office/drawing/2014/main" id="{30E2FAF3-F8F8-4F45-B1F3-B946E9E4B43E}"/>
                </a:ext>
              </a:extLst>
            </p:cNvPr>
            <p:cNvSpPr txBox="1"/>
            <p:nvPr/>
          </p:nvSpPr>
          <p:spPr>
            <a:xfrm>
              <a:off x="1369554" y="3595208"/>
              <a:ext cx="3782720" cy="1506554"/>
            </a:xfrm>
            <a:prstGeom prst="rect">
              <a:avLst/>
            </a:prstGeom>
          </p:spPr>
          <p:txBody>
            <a:bodyPr vert="horz" lIns="91440" tIns="45720" rIns="91440" bIns="45720" rtlCol="0" anchor="ctr">
              <a:noAutofit/>
            </a:bodyPr>
            <a:lstStyle>
              <a:lvl1pPr indent="0" algn="ctr">
                <a:lnSpc>
                  <a:spcPct val="90000"/>
                </a:lnSpc>
                <a:spcBef>
                  <a:spcPts val="1000"/>
                </a:spcBef>
                <a:spcAft>
                  <a:spcPts val="1000"/>
                </a:spcAft>
                <a:buFont typeface="Arial" panose="020B0604020202020204" pitchFamily="34" charset="0"/>
                <a:buNone/>
                <a:defRPr sz="2000">
                  <a:latin typeface="Arial" charset="0"/>
                  <a:ea typeface="Arial" charset="0"/>
                  <a:cs typeface="Arial"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pPr lvl="1"/>
              <a:r>
                <a:rPr lang="fr-CA" sz="2000" dirty="0">
                  <a:solidFill>
                    <a:schemeClr val="tx1">
                      <a:lumMod val="75000"/>
                      <a:lumOff val="25000"/>
                    </a:schemeClr>
                  </a:solidFill>
                  <a:latin typeface="Arial" panose="020B0604020202020204" pitchFamily="34" charset="0"/>
                  <a:cs typeface="Arial" panose="020B0604020202020204" pitchFamily="34" charset="0"/>
                </a:rPr>
                <a:t>Diminution de la production de globules rouges et du taux d’hémoglobine</a:t>
              </a:r>
            </a:p>
          </p:txBody>
        </p:sp>
        <p:grpSp>
          <p:nvGrpSpPr>
            <p:cNvPr id="34" name="Group 10">
              <a:extLst>
                <a:ext uri="{FF2B5EF4-FFF2-40B4-BE49-F238E27FC236}">
                  <a16:creationId xmlns:a16="http://schemas.microsoft.com/office/drawing/2014/main" id="{E49836A0-5DAF-4628-8BD0-3CB5B30996D0}"/>
                </a:ext>
              </a:extLst>
            </p:cNvPr>
            <p:cNvGrpSpPr/>
            <p:nvPr/>
          </p:nvGrpSpPr>
          <p:grpSpPr>
            <a:xfrm>
              <a:off x="685492" y="1841141"/>
              <a:ext cx="900000" cy="900000"/>
              <a:chOff x="203684" y="2500581"/>
              <a:chExt cx="900000" cy="900000"/>
            </a:xfrm>
          </p:grpSpPr>
          <p:sp>
            <p:nvSpPr>
              <p:cNvPr id="47" name="Oval 11">
                <a:extLst>
                  <a:ext uri="{FF2B5EF4-FFF2-40B4-BE49-F238E27FC236}">
                    <a16:creationId xmlns:a16="http://schemas.microsoft.com/office/drawing/2014/main" id="{B17B72A2-EB10-4E63-A7B3-0B1CCDBCD892}"/>
                  </a:ext>
                </a:extLst>
              </p:cNvPr>
              <p:cNvSpPr/>
              <p:nvPr/>
            </p:nvSpPr>
            <p:spPr>
              <a:xfrm>
                <a:off x="203684" y="2500581"/>
                <a:ext cx="900000" cy="900000"/>
              </a:xfrm>
              <a:prstGeom prst="ellipse">
                <a:avLst/>
              </a:prstGeom>
              <a:solidFill>
                <a:srgbClr val="F4794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8" name="Graphic 12" descr="Books">
                <a:extLst>
                  <a:ext uri="{FF2B5EF4-FFF2-40B4-BE49-F238E27FC236}">
                    <a16:creationId xmlns:a16="http://schemas.microsoft.com/office/drawing/2014/main" id="{90BC9680-247F-4D1E-86B4-2EE1541A3E1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40724" y="2633815"/>
                <a:ext cx="612000" cy="612000"/>
              </a:xfrm>
              <a:prstGeom prst="rect">
                <a:avLst/>
              </a:prstGeom>
            </p:spPr>
          </p:pic>
        </p:grpSp>
        <p:sp>
          <p:nvSpPr>
            <p:cNvPr id="35" name="TextBox 13">
              <a:extLst>
                <a:ext uri="{FF2B5EF4-FFF2-40B4-BE49-F238E27FC236}">
                  <a16:creationId xmlns:a16="http://schemas.microsoft.com/office/drawing/2014/main" id="{E4A4CF26-21A1-4723-9DC6-F1B143CA1FA2}"/>
                </a:ext>
              </a:extLst>
            </p:cNvPr>
            <p:cNvSpPr txBox="1"/>
            <p:nvPr/>
          </p:nvSpPr>
          <p:spPr>
            <a:xfrm>
              <a:off x="9579695" y="3033908"/>
              <a:ext cx="2277343" cy="923330"/>
            </a:xfrm>
            <a:prstGeom prst="rect">
              <a:avLst/>
            </a:prstGeom>
            <a:noFill/>
          </p:spPr>
          <p:txBody>
            <a:bodyPr wrap="square">
              <a:spAutoFit/>
            </a:bodyPr>
            <a:lstStyle/>
            <a:p>
              <a:pPr>
                <a:spcAft>
                  <a:spcPts val="1000"/>
                </a:spcAft>
              </a:pPr>
              <a:r>
                <a:rPr lang="fr-CA" dirty="0">
                  <a:solidFill>
                    <a:schemeClr val="tx1">
                      <a:lumMod val="75000"/>
                      <a:lumOff val="25000"/>
                    </a:schemeClr>
                  </a:solidFill>
                  <a:latin typeface="Arial" charset="0"/>
                  <a:ea typeface="Arial" charset="0"/>
                  <a:cs typeface="Arial" charset="0"/>
                </a:rPr>
                <a:t>Il peut y avoir une carence en fer en l’absence d’anémie</a:t>
              </a:r>
            </a:p>
          </p:txBody>
        </p:sp>
        <p:sp>
          <p:nvSpPr>
            <p:cNvPr id="36" name="Text Placeholder 6">
              <a:extLst>
                <a:ext uri="{FF2B5EF4-FFF2-40B4-BE49-F238E27FC236}">
                  <a16:creationId xmlns:a16="http://schemas.microsoft.com/office/drawing/2014/main" id="{CA92F8A4-4A35-4D91-95C5-28B3775B5FD2}"/>
                </a:ext>
              </a:extLst>
            </p:cNvPr>
            <p:cNvSpPr txBox="1">
              <a:spLocks/>
            </p:cNvSpPr>
            <p:nvPr/>
          </p:nvSpPr>
          <p:spPr>
            <a:xfrm>
              <a:off x="1884040" y="1866137"/>
              <a:ext cx="3885176" cy="898743"/>
            </a:xfrm>
            <a:prstGeom prst="rect">
              <a:avLst/>
            </a:prstGeom>
          </p:spPr>
          <p:txBody>
            <a:bodyPr anchor="ctr">
              <a:noAutofit/>
            </a:bodyPr>
            <a:lstStyle>
              <a:lvl1pPr marL="134938" indent="-134938" algn="l" defTabSz="914400" rtl="0" eaLnBrk="1" latinLnBrk="0" hangingPunct="1">
                <a:lnSpc>
                  <a:spcPct val="90000"/>
                </a:lnSpc>
                <a:spcBef>
                  <a:spcPts val="10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627063" indent="-16986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1069975" indent="-1555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3pPr>
              <a:lvl4pPr marL="1511300" indent="-139700"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003425" indent="-1746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None/>
              </a:pPr>
              <a:r>
                <a:rPr lang="fr-CA" dirty="0">
                  <a:solidFill>
                    <a:schemeClr val="tx1">
                      <a:lumMod val="75000"/>
                      <a:lumOff val="25000"/>
                    </a:schemeClr>
                  </a:solidFill>
                  <a:latin typeface="Arial" charset="0"/>
                  <a:ea typeface="Arial" charset="0"/>
                  <a:cs typeface="Arial" charset="0"/>
                </a:rPr>
                <a:t>Forme d’anémie attribuable à des réserves de fer insuffisantes ou à une disponibilité inadéquate du fer</a:t>
              </a:r>
              <a:r>
                <a:rPr lang="fr-CA" baseline="30000" dirty="0">
                  <a:solidFill>
                    <a:schemeClr val="tx1">
                      <a:lumMod val="75000"/>
                      <a:lumOff val="25000"/>
                    </a:schemeClr>
                  </a:solidFill>
                  <a:latin typeface="Arial" charset="0"/>
                  <a:ea typeface="Arial" charset="0"/>
                  <a:cs typeface="Arial" charset="0"/>
                </a:rPr>
                <a:t>1</a:t>
              </a:r>
            </a:p>
          </p:txBody>
        </p:sp>
        <p:sp>
          <p:nvSpPr>
            <p:cNvPr id="37" name="Oval 15">
              <a:extLst>
                <a:ext uri="{FF2B5EF4-FFF2-40B4-BE49-F238E27FC236}">
                  <a16:creationId xmlns:a16="http://schemas.microsoft.com/office/drawing/2014/main" id="{A76958A2-ABCA-41D2-BA7D-56F5BA1C0153}"/>
                </a:ext>
              </a:extLst>
            </p:cNvPr>
            <p:cNvSpPr/>
            <p:nvPr/>
          </p:nvSpPr>
          <p:spPr>
            <a:xfrm>
              <a:off x="6334726" y="3033908"/>
              <a:ext cx="2497951" cy="2456965"/>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grpSp>
          <p:nvGrpSpPr>
            <p:cNvPr id="38" name="Group 16">
              <a:extLst>
                <a:ext uri="{FF2B5EF4-FFF2-40B4-BE49-F238E27FC236}">
                  <a16:creationId xmlns:a16="http://schemas.microsoft.com/office/drawing/2014/main" id="{77D5CADD-8C5F-48A4-B7C6-8F2E73A52ABD}"/>
                </a:ext>
              </a:extLst>
            </p:cNvPr>
            <p:cNvGrpSpPr/>
            <p:nvPr/>
          </p:nvGrpSpPr>
          <p:grpSpPr>
            <a:xfrm>
              <a:off x="5276730" y="1893571"/>
              <a:ext cx="3885176" cy="3745403"/>
              <a:chOff x="3628373" y="3255907"/>
              <a:chExt cx="2951365" cy="2845187"/>
            </a:xfrm>
          </p:grpSpPr>
          <p:sp>
            <p:nvSpPr>
              <p:cNvPr id="41" name="Oval 17">
                <a:extLst>
                  <a:ext uri="{FF2B5EF4-FFF2-40B4-BE49-F238E27FC236}">
                    <a16:creationId xmlns:a16="http://schemas.microsoft.com/office/drawing/2014/main" id="{F2387BC7-4064-4854-B841-0FA895498FFF}"/>
                  </a:ext>
                </a:extLst>
              </p:cNvPr>
              <p:cNvSpPr/>
              <p:nvPr/>
            </p:nvSpPr>
            <p:spPr>
              <a:xfrm>
                <a:off x="3628373" y="3255907"/>
                <a:ext cx="2951365" cy="2845187"/>
              </a:xfrm>
              <a:prstGeom prst="ellipse">
                <a:avLst/>
              </a:prstGeom>
              <a:solidFill>
                <a:srgbClr val="9FD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42" name="Oval 18">
                <a:extLst>
                  <a:ext uri="{FF2B5EF4-FFF2-40B4-BE49-F238E27FC236}">
                    <a16:creationId xmlns:a16="http://schemas.microsoft.com/office/drawing/2014/main" id="{88B67125-B79F-46CE-858B-CD58C87DC3D1}"/>
                  </a:ext>
                </a:extLst>
              </p:cNvPr>
              <p:cNvSpPr/>
              <p:nvPr/>
            </p:nvSpPr>
            <p:spPr>
              <a:xfrm>
                <a:off x="3777378" y="3666701"/>
                <a:ext cx="1897563" cy="1866428"/>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43" name="Oval 19">
                <a:extLst>
                  <a:ext uri="{FF2B5EF4-FFF2-40B4-BE49-F238E27FC236}">
                    <a16:creationId xmlns:a16="http://schemas.microsoft.com/office/drawing/2014/main" id="{4F392C77-EC38-4546-866F-A9F46150AC53}"/>
                  </a:ext>
                </a:extLst>
              </p:cNvPr>
              <p:cNvSpPr/>
              <p:nvPr/>
            </p:nvSpPr>
            <p:spPr>
              <a:xfrm>
                <a:off x="4211824" y="4082853"/>
                <a:ext cx="1897563" cy="1866428"/>
              </a:xfrm>
              <a:prstGeom prst="ellipse">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44" name="TextBox 20">
                <a:extLst>
                  <a:ext uri="{FF2B5EF4-FFF2-40B4-BE49-F238E27FC236}">
                    <a16:creationId xmlns:a16="http://schemas.microsoft.com/office/drawing/2014/main" id="{3CC684E2-FCEC-4B20-B4B7-D008211B1F66}"/>
                  </a:ext>
                </a:extLst>
              </p:cNvPr>
              <p:cNvSpPr txBox="1"/>
              <p:nvPr/>
            </p:nvSpPr>
            <p:spPr>
              <a:xfrm>
                <a:off x="4404971" y="4657959"/>
                <a:ext cx="1269970" cy="187091"/>
              </a:xfrm>
              <a:prstGeom prst="rect">
                <a:avLst/>
              </a:prstGeom>
              <a:noFill/>
            </p:spPr>
            <p:txBody>
              <a:bodyPr wrap="square" rtlCol="0">
                <a:spAutoFit/>
              </a:bodyPr>
              <a:lstStyle/>
              <a:p>
                <a:pPr>
                  <a:lnSpc>
                    <a:spcPct val="70000"/>
                  </a:lnSpc>
                </a:pPr>
                <a:r>
                  <a:rPr lang="fr-CA" sz="1400" b="1" dirty="0">
                    <a:solidFill>
                      <a:schemeClr val="tx1">
                        <a:lumMod val="75000"/>
                        <a:lumOff val="25000"/>
                      </a:schemeClr>
                    </a:solidFill>
                    <a:latin typeface="Arial" panose="020B0604020202020204" pitchFamily="34" charset="0"/>
                    <a:ea typeface="Arial" charset="0"/>
                    <a:cs typeface="Arial" panose="020B0604020202020204" pitchFamily="34" charset="0"/>
                  </a:rPr>
                  <a:t>Anémie ferriprive</a:t>
                </a:r>
              </a:p>
            </p:txBody>
          </p:sp>
          <p:sp>
            <p:nvSpPr>
              <p:cNvPr id="45" name="TextBox 21">
                <a:extLst>
                  <a:ext uri="{FF2B5EF4-FFF2-40B4-BE49-F238E27FC236}">
                    <a16:creationId xmlns:a16="http://schemas.microsoft.com/office/drawing/2014/main" id="{AFC38C61-4AC7-4CB7-8AC9-2E473FBEA32B}"/>
                  </a:ext>
                </a:extLst>
              </p:cNvPr>
              <p:cNvSpPr txBox="1"/>
              <p:nvPr/>
            </p:nvSpPr>
            <p:spPr>
              <a:xfrm>
                <a:off x="5060495" y="5566494"/>
                <a:ext cx="831195" cy="187091"/>
              </a:xfrm>
              <a:prstGeom prst="rect">
                <a:avLst/>
              </a:prstGeom>
              <a:noFill/>
            </p:spPr>
            <p:txBody>
              <a:bodyPr wrap="square" rtlCol="0">
                <a:spAutoFit/>
              </a:bodyPr>
              <a:lstStyle/>
              <a:p>
                <a:pPr>
                  <a:lnSpc>
                    <a:spcPct val="70000"/>
                  </a:lnSpc>
                </a:pPr>
                <a:r>
                  <a:rPr lang="fr-CA" sz="1400" dirty="0">
                    <a:solidFill>
                      <a:schemeClr val="tx1">
                        <a:lumMod val="85000"/>
                        <a:lumOff val="15000"/>
                      </a:schemeClr>
                    </a:solidFill>
                    <a:latin typeface="Arial" panose="020B0604020202020204" pitchFamily="34" charset="0"/>
                    <a:ea typeface="Arial" charset="0"/>
                    <a:cs typeface="Arial" panose="020B0604020202020204" pitchFamily="34" charset="0"/>
                  </a:rPr>
                  <a:t>Anémie</a:t>
                </a:r>
              </a:p>
            </p:txBody>
          </p:sp>
          <p:sp>
            <p:nvSpPr>
              <p:cNvPr id="46" name="TextBox 22">
                <a:extLst>
                  <a:ext uri="{FF2B5EF4-FFF2-40B4-BE49-F238E27FC236}">
                    <a16:creationId xmlns:a16="http://schemas.microsoft.com/office/drawing/2014/main" id="{80DD9566-C19C-4C1A-8EA7-3E60040D1AD6}"/>
                  </a:ext>
                </a:extLst>
              </p:cNvPr>
              <p:cNvSpPr txBox="1"/>
              <p:nvPr/>
            </p:nvSpPr>
            <p:spPr>
              <a:xfrm>
                <a:off x="4029414" y="3931404"/>
                <a:ext cx="1206399" cy="187091"/>
              </a:xfrm>
              <a:prstGeom prst="rect">
                <a:avLst/>
              </a:prstGeom>
              <a:noFill/>
            </p:spPr>
            <p:txBody>
              <a:bodyPr wrap="square" rtlCol="0">
                <a:spAutoFit/>
              </a:bodyPr>
              <a:lstStyle/>
              <a:p>
                <a:pPr>
                  <a:lnSpc>
                    <a:spcPct val="70000"/>
                  </a:lnSpc>
                </a:pPr>
                <a:r>
                  <a:rPr lang="fr-CA" sz="1400">
                    <a:solidFill>
                      <a:schemeClr val="tx1">
                        <a:lumMod val="85000"/>
                        <a:lumOff val="15000"/>
                      </a:schemeClr>
                    </a:solidFill>
                    <a:latin typeface="Arial" panose="020B0604020202020204" pitchFamily="34" charset="0"/>
                    <a:ea typeface="Arial" charset="0"/>
                    <a:cs typeface="Arial" panose="020B0604020202020204" pitchFamily="34" charset="0"/>
                  </a:rPr>
                  <a:t>Carence en fer</a:t>
                </a:r>
              </a:p>
            </p:txBody>
          </p:sp>
        </p:grpSp>
        <p:cxnSp>
          <p:nvCxnSpPr>
            <p:cNvPr id="39" name="Straight Connector 23">
              <a:extLst>
                <a:ext uri="{FF2B5EF4-FFF2-40B4-BE49-F238E27FC236}">
                  <a16:creationId xmlns:a16="http://schemas.microsoft.com/office/drawing/2014/main" id="{8B31FD3E-3822-4413-84B9-E91EB951D835}"/>
                </a:ext>
              </a:extLst>
            </p:cNvPr>
            <p:cNvCxnSpPr>
              <a:cxnSpLocks/>
            </p:cNvCxnSpPr>
            <p:nvPr/>
          </p:nvCxnSpPr>
          <p:spPr>
            <a:xfrm>
              <a:off x="7161975" y="2895600"/>
              <a:ext cx="2417721" cy="33822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40" name="Straight Connector 24">
              <a:extLst>
                <a:ext uri="{FF2B5EF4-FFF2-40B4-BE49-F238E27FC236}">
                  <a16:creationId xmlns:a16="http://schemas.microsoft.com/office/drawing/2014/main" id="{BBDAE438-96E6-4002-97F1-2EE15928916B}"/>
                </a:ext>
              </a:extLst>
            </p:cNvPr>
            <p:cNvCxnSpPr>
              <a:cxnSpLocks/>
            </p:cNvCxnSpPr>
            <p:nvPr/>
          </p:nvCxnSpPr>
          <p:spPr>
            <a:xfrm>
              <a:off x="7161975" y="4171950"/>
              <a:ext cx="2451866" cy="288547"/>
            </a:xfrm>
            <a:prstGeom prst="line">
              <a:avLst/>
            </a:prstGeom>
            <a:ln w="12700"/>
          </p:spPr>
          <p:style>
            <a:lnRef idx="1">
              <a:schemeClr val="accent2"/>
            </a:lnRef>
            <a:fillRef idx="0">
              <a:schemeClr val="accent2"/>
            </a:fillRef>
            <a:effectRef idx="0">
              <a:schemeClr val="accent2"/>
            </a:effectRef>
            <a:fontRef idx="minor">
              <a:schemeClr val="tx1"/>
            </a:fontRef>
          </p:style>
        </p:cxnSp>
      </p:grpSp>
      <p:sp>
        <p:nvSpPr>
          <p:cNvPr id="5" name="Rectangle: Rounded Corners 4">
            <a:extLst>
              <a:ext uri="{FF2B5EF4-FFF2-40B4-BE49-F238E27FC236}">
                <a16:creationId xmlns:a16="http://schemas.microsoft.com/office/drawing/2014/main" id="{54BF1F7B-6FB5-C20D-9A9E-E0B52D136385}"/>
              </a:ext>
            </a:extLst>
          </p:cNvPr>
          <p:cNvSpPr/>
          <p:nvPr/>
        </p:nvSpPr>
        <p:spPr>
          <a:xfrm>
            <a:off x="9588806" y="4223892"/>
            <a:ext cx="2197112" cy="957621"/>
          </a:xfrm>
          <a:prstGeom prst="roundRect">
            <a:avLst/>
          </a:prstGeom>
          <a:noFill/>
          <a:ln w="571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6868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BF6E3-4026-2343-887E-4C4D471BE5BA}"/>
              </a:ext>
            </a:extLst>
          </p:cNvPr>
          <p:cNvSpPr>
            <a:spLocks noGrp="1"/>
          </p:cNvSpPr>
          <p:nvPr>
            <p:ph type="title"/>
            <p:custDataLst>
              <p:tags r:id="rId1"/>
            </p:custDataLst>
          </p:nvPr>
        </p:nvSpPr>
        <p:spPr/>
        <p:txBody>
          <a:bodyPr/>
          <a:lstStyle/>
          <a:p>
            <a:r>
              <a:rPr lang="fr-CA"/>
              <a:t>L’homéostasie du fer</a:t>
            </a:r>
          </a:p>
        </p:txBody>
      </p:sp>
      <p:sp>
        <p:nvSpPr>
          <p:cNvPr id="3" name="Footer Placeholder 2">
            <a:extLst>
              <a:ext uri="{FF2B5EF4-FFF2-40B4-BE49-F238E27FC236}">
                <a16:creationId xmlns:a16="http://schemas.microsoft.com/office/drawing/2014/main" id="{88E22C2D-AC88-9740-9B84-81309F7CF934}"/>
              </a:ext>
            </a:extLst>
          </p:cNvPr>
          <p:cNvSpPr>
            <a:spLocks noGrp="1"/>
          </p:cNvSpPr>
          <p:nvPr>
            <p:ph type="ftr" sz="quarter" idx="11"/>
            <p:custDataLst>
              <p:tags r:id="rId2"/>
            </p:custDataLst>
          </p:nvPr>
        </p:nvSpPr>
        <p:spPr/>
        <p:txBody>
          <a:bodyPr/>
          <a:lstStyle/>
          <a:p>
            <a:r>
              <a:rPr lang="en-US" dirty="0" err="1"/>
              <a:t>D’après</a:t>
            </a:r>
            <a:r>
              <a:rPr lang="en-US" dirty="0"/>
              <a:t> Stein J, </a:t>
            </a:r>
            <a:r>
              <a:rPr lang="en-US" i="1" dirty="0"/>
              <a:t>et al</a:t>
            </a:r>
            <a:r>
              <a:rPr lang="en-US" dirty="0"/>
              <a:t>. </a:t>
            </a:r>
            <a:r>
              <a:rPr lang="en-US" i="1" dirty="0"/>
              <a:t>Nat Rev Gastroenterol Hepatol</a:t>
            </a:r>
            <a:r>
              <a:rPr lang="en-US" dirty="0"/>
              <a:t>. 2010;7(11):599-610. Dev S, </a:t>
            </a:r>
            <a:r>
              <a:rPr lang="en-US" dirty="0" err="1"/>
              <a:t>Babitt</a:t>
            </a:r>
            <a:r>
              <a:rPr lang="en-US" dirty="0"/>
              <a:t> JL. </a:t>
            </a:r>
            <a:r>
              <a:rPr lang="en-US" i="1" dirty="0" err="1"/>
              <a:t>Hemodial</a:t>
            </a:r>
            <a:r>
              <a:rPr lang="en-US" i="1" dirty="0"/>
              <a:t> Int</a:t>
            </a:r>
            <a:r>
              <a:rPr lang="en-US" dirty="0"/>
              <a:t>. 2017;21 Suppl 1(Suppl 1):S6-S20. </a:t>
            </a:r>
          </a:p>
        </p:txBody>
      </p:sp>
      <p:sp>
        <p:nvSpPr>
          <p:cNvPr id="4" name="Slide Number Placeholder 3">
            <a:extLst>
              <a:ext uri="{FF2B5EF4-FFF2-40B4-BE49-F238E27FC236}">
                <a16:creationId xmlns:a16="http://schemas.microsoft.com/office/drawing/2014/main" id="{8E42FB84-F253-FB44-B707-43C60196D5B7}"/>
              </a:ext>
            </a:extLst>
          </p:cNvPr>
          <p:cNvSpPr>
            <a:spLocks noGrp="1"/>
          </p:cNvSpPr>
          <p:nvPr>
            <p:ph type="sldNum" sz="quarter" idx="12"/>
            <p:custDataLst>
              <p:tags r:id="rId3"/>
            </p:custDataLst>
          </p:nvPr>
        </p:nvSpPr>
        <p:spPr/>
        <p:txBody>
          <a:bodyPr/>
          <a:lstStyle/>
          <a:p>
            <a:fld id="{145FD570-4AEA-FD41-8C63-786E3D93656E}" type="slidenum">
              <a:rPr lang="en-US" smtClean="0"/>
              <a:t>22</a:t>
            </a:fld>
            <a:endParaRPr lang="en-US"/>
          </a:p>
        </p:txBody>
      </p:sp>
      <p:grpSp>
        <p:nvGrpSpPr>
          <p:cNvPr id="5" name="Group 4">
            <a:extLst>
              <a:ext uri="{FF2B5EF4-FFF2-40B4-BE49-F238E27FC236}">
                <a16:creationId xmlns:a16="http://schemas.microsoft.com/office/drawing/2014/main" id="{0752C67C-2A0A-7A41-AE52-C5C86F8D8F5B}"/>
              </a:ext>
            </a:extLst>
          </p:cNvPr>
          <p:cNvGrpSpPr/>
          <p:nvPr/>
        </p:nvGrpSpPr>
        <p:grpSpPr>
          <a:xfrm>
            <a:off x="334963" y="865573"/>
            <a:ext cx="9486791" cy="5570290"/>
            <a:chOff x="1232492" y="734148"/>
            <a:chExt cx="9486791" cy="5570290"/>
          </a:xfrm>
        </p:grpSpPr>
        <p:sp>
          <p:nvSpPr>
            <p:cNvPr id="6" name="Rectangle 5">
              <a:extLst>
                <a:ext uri="{FF2B5EF4-FFF2-40B4-BE49-F238E27FC236}">
                  <a16:creationId xmlns:a16="http://schemas.microsoft.com/office/drawing/2014/main" id="{B0CF8319-80E9-C14A-8163-246E04155967}"/>
                </a:ext>
              </a:extLst>
            </p:cNvPr>
            <p:cNvSpPr/>
            <p:nvPr/>
          </p:nvSpPr>
          <p:spPr>
            <a:xfrm>
              <a:off x="8517728" y="2906473"/>
              <a:ext cx="2074608" cy="814266"/>
            </a:xfrm>
            <a:prstGeom prst="rect">
              <a:avLst/>
            </a:prstGeom>
            <a:solidFill>
              <a:srgbClr val="9FDCE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2921390-37D1-C041-88AB-7BB87B5E2124}"/>
                </a:ext>
              </a:extLst>
            </p:cNvPr>
            <p:cNvSpPr/>
            <p:nvPr/>
          </p:nvSpPr>
          <p:spPr>
            <a:xfrm>
              <a:off x="1232492" y="3864077"/>
              <a:ext cx="2484252" cy="2133600"/>
            </a:xfrm>
            <a:prstGeom prst="rect">
              <a:avLst/>
            </a:prstGeom>
            <a:solidFill>
              <a:srgbClr val="EF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710512-0DB0-AE4E-83AF-24845DC7BF8F}"/>
                </a:ext>
              </a:extLst>
            </p:cNvPr>
            <p:cNvPicPr>
              <a:picLocks noChangeAspect="1"/>
            </p:cNvPicPr>
            <p:nvPr/>
          </p:nvPicPr>
          <p:blipFill>
            <a:blip r:embed="rId7"/>
            <a:stretch>
              <a:fillRect/>
            </a:stretch>
          </p:blipFill>
          <p:spPr>
            <a:xfrm>
              <a:off x="3676988" y="734148"/>
              <a:ext cx="4867243" cy="5570290"/>
            </a:xfrm>
            <a:prstGeom prst="rect">
              <a:avLst/>
            </a:prstGeom>
          </p:spPr>
        </p:pic>
        <p:sp>
          <p:nvSpPr>
            <p:cNvPr id="9" name="TextBox 8">
              <a:extLst>
                <a:ext uri="{FF2B5EF4-FFF2-40B4-BE49-F238E27FC236}">
                  <a16:creationId xmlns:a16="http://schemas.microsoft.com/office/drawing/2014/main" id="{32BA9EBF-098D-5D45-B434-363045AE0F0F}"/>
                </a:ext>
              </a:extLst>
            </p:cNvPr>
            <p:cNvSpPr txBox="1"/>
            <p:nvPr/>
          </p:nvSpPr>
          <p:spPr>
            <a:xfrm>
              <a:off x="1514309" y="1380076"/>
              <a:ext cx="2162679" cy="738664"/>
            </a:xfrm>
            <a:prstGeom prst="rect">
              <a:avLst/>
            </a:prstGeom>
            <a:noFill/>
          </p:spPr>
          <p:txBody>
            <a:bodyPr wrap="square" rtlCol="0">
              <a:spAutoFit/>
            </a:bodyPr>
            <a:lstStyle/>
            <a:p>
              <a:pPr algn="r"/>
              <a:r>
                <a:rPr lang="fr-CA" sz="1400" b="1">
                  <a:solidFill>
                    <a:schemeClr val="tx1">
                      <a:lumMod val="85000"/>
                      <a:lumOff val="15000"/>
                    </a:schemeClr>
                  </a:solidFill>
                  <a:latin typeface="Arial" panose="020B0604020202020204" pitchFamily="34" charset="0"/>
                  <a:cs typeface="Arial" panose="020B0604020202020204" pitchFamily="34" charset="0"/>
                </a:rPr>
                <a:t>Fibres musculaires</a:t>
              </a:r>
            </a:p>
            <a:p>
              <a:pPr algn="r"/>
              <a:r>
                <a:rPr lang="fr-CA" sz="1400">
                  <a:sym typeface="Symbol" pitchFamily="2" charset="2"/>
                </a:rPr>
                <a:t> </a:t>
              </a:r>
              <a:r>
                <a:rPr lang="fr-CA" sz="1400">
                  <a:solidFill>
                    <a:schemeClr val="tx1">
                      <a:lumMod val="85000"/>
                      <a:lumOff val="15000"/>
                    </a:schemeClr>
                  </a:solidFill>
                  <a:latin typeface="Arial" panose="020B0604020202020204" pitchFamily="34" charset="0"/>
                  <a:cs typeface="Arial" panose="020B0604020202020204" pitchFamily="34" charset="0"/>
                </a:rPr>
                <a:t>350 mg (enzymes et cytochromes)</a:t>
              </a:r>
            </a:p>
          </p:txBody>
        </p:sp>
        <p:sp>
          <p:nvSpPr>
            <p:cNvPr id="10" name="TextBox 9">
              <a:extLst>
                <a:ext uri="{FF2B5EF4-FFF2-40B4-BE49-F238E27FC236}">
                  <a16:creationId xmlns:a16="http://schemas.microsoft.com/office/drawing/2014/main" id="{C172A866-9F43-8E47-B4E7-7A5A1C1B0008}"/>
                </a:ext>
              </a:extLst>
            </p:cNvPr>
            <p:cNvSpPr txBox="1"/>
            <p:nvPr/>
          </p:nvSpPr>
          <p:spPr>
            <a:xfrm>
              <a:off x="2497729" y="2833502"/>
              <a:ext cx="1179259" cy="523220"/>
            </a:xfrm>
            <a:prstGeom prst="rect">
              <a:avLst/>
            </a:prstGeom>
            <a:noFill/>
          </p:spPr>
          <p:txBody>
            <a:bodyPr wrap="square" rtlCol="0">
              <a:spAutoFit/>
            </a:bodyPr>
            <a:lstStyle/>
            <a:p>
              <a:pPr algn="r"/>
              <a:r>
                <a:rPr lang="fr-CA" sz="1400" b="1" dirty="0">
                  <a:solidFill>
                    <a:schemeClr val="tx1">
                      <a:lumMod val="85000"/>
                      <a:lumOff val="15000"/>
                    </a:schemeClr>
                  </a:solidFill>
                  <a:latin typeface="Arial" panose="020B0604020202020204" pitchFamily="34" charset="0"/>
                  <a:cs typeface="Arial" panose="020B0604020202020204" pitchFamily="34" charset="0"/>
                </a:rPr>
                <a:t>Foie</a:t>
              </a:r>
            </a:p>
            <a:p>
              <a:pPr algn="r"/>
              <a:r>
                <a:rPr lang="fr-CA" sz="1400" dirty="0">
                  <a:sym typeface="Symbol" pitchFamily="2" charset="2"/>
                </a:rPr>
                <a:t> </a:t>
              </a:r>
              <a:r>
                <a:rPr lang="fr-CA" sz="1400" dirty="0">
                  <a:solidFill>
                    <a:schemeClr val="tx1">
                      <a:lumMod val="85000"/>
                      <a:lumOff val="15000"/>
                    </a:schemeClr>
                  </a:solidFill>
                  <a:latin typeface="Arial" panose="020B0604020202020204" pitchFamily="34" charset="0"/>
                  <a:cs typeface="Arial" panose="020B0604020202020204" pitchFamily="34" charset="0"/>
                </a:rPr>
                <a:t>1 000 mg</a:t>
              </a:r>
            </a:p>
          </p:txBody>
        </p:sp>
        <p:sp>
          <p:nvSpPr>
            <p:cNvPr id="11" name="TextBox 10">
              <a:extLst>
                <a:ext uri="{FF2B5EF4-FFF2-40B4-BE49-F238E27FC236}">
                  <a16:creationId xmlns:a16="http://schemas.microsoft.com/office/drawing/2014/main" id="{62E21F0E-1A93-FB43-991E-22461816FE8D}"/>
                </a:ext>
              </a:extLst>
            </p:cNvPr>
            <p:cNvSpPr txBox="1"/>
            <p:nvPr/>
          </p:nvSpPr>
          <p:spPr>
            <a:xfrm>
              <a:off x="1232492" y="3928819"/>
              <a:ext cx="2443316" cy="2000548"/>
            </a:xfrm>
            <a:prstGeom prst="rect">
              <a:avLst/>
            </a:prstGeom>
            <a:noFill/>
          </p:spPr>
          <p:txBody>
            <a:bodyPr wrap="square" rtlCol="0">
              <a:spAutoFit/>
            </a:bodyPr>
            <a:lstStyle/>
            <a:p>
              <a:pPr algn="r">
                <a:spcAft>
                  <a:spcPts val="2400"/>
                </a:spcAft>
              </a:pPr>
              <a:r>
                <a:rPr lang="fr-CA" sz="1400" b="1" dirty="0">
                  <a:solidFill>
                    <a:schemeClr val="tx1">
                      <a:lumMod val="85000"/>
                      <a:lumOff val="15000"/>
                    </a:schemeClr>
                  </a:solidFill>
                  <a:latin typeface="Arial" panose="020B0604020202020204" pitchFamily="34" charset="0"/>
                  <a:cs typeface="Arial" panose="020B0604020202020204" pitchFamily="34" charset="0"/>
                </a:rPr>
                <a:t>Desquamation des cellules épithéliales du tractus GI</a:t>
              </a:r>
            </a:p>
            <a:p>
              <a:pPr algn="r">
                <a:spcAft>
                  <a:spcPts val="2400"/>
                </a:spcAft>
              </a:pPr>
              <a:r>
                <a:rPr lang="fr-CA" sz="1400" i="1" dirty="0">
                  <a:solidFill>
                    <a:schemeClr val="tx1">
                      <a:lumMod val="85000"/>
                      <a:lumOff val="15000"/>
                    </a:schemeClr>
                  </a:solidFill>
                  <a:latin typeface="Arial" panose="020B0604020202020204" pitchFamily="34" charset="0"/>
                  <a:cs typeface="Arial" panose="020B0604020202020204" pitchFamily="34" charset="0"/>
                </a:rPr>
                <a:t>Perte de 1 à 2 mg </a:t>
              </a:r>
              <a:br>
                <a:rPr lang="fr-CA" sz="1400" i="1" dirty="0">
                  <a:solidFill>
                    <a:schemeClr val="tx1">
                      <a:lumMod val="85000"/>
                      <a:lumOff val="15000"/>
                    </a:schemeClr>
                  </a:solidFill>
                  <a:latin typeface="Arial" panose="020B0604020202020204" pitchFamily="34" charset="0"/>
                  <a:cs typeface="Arial" panose="020B0604020202020204" pitchFamily="34" charset="0"/>
                </a:rPr>
              </a:br>
              <a:r>
                <a:rPr lang="fr-CA" sz="1400" i="1" dirty="0">
                  <a:solidFill>
                    <a:schemeClr val="tx1">
                      <a:lumMod val="85000"/>
                      <a:lumOff val="15000"/>
                    </a:schemeClr>
                  </a:solidFill>
                  <a:latin typeface="Arial" panose="020B0604020202020204" pitchFamily="34" charset="0"/>
                  <a:cs typeface="Arial" panose="020B0604020202020204" pitchFamily="34" charset="0"/>
                </a:rPr>
                <a:t>de fer par jour</a:t>
              </a:r>
            </a:p>
            <a:p>
              <a:pPr algn="r">
                <a:spcAft>
                  <a:spcPts val="2400"/>
                </a:spcAft>
              </a:pPr>
              <a:r>
                <a:rPr lang="fr-CA" sz="1400" b="1" dirty="0">
                  <a:solidFill>
                    <a:schemeClr val="tx1">
                      <a:lumMod val="85000"/>
                      <a:lumOff val="15000"/>
                    </a:schemeClr>
                  </a:solidFill>
                  <a:latin typeface="Arial" panose="020B0604020202020204" pitchFamily="34" charset="0"/>
                  <a:cs typeface="Arial" panose="020B0604020202020204" pitchFamily="34" charset="0"/>
                </a:rPr>
                <a:t>Menstruations</a:t>
              </a:r>
            </a:p>
          </p:txBody>
        </p:sp>
        <p:sp>
          <p:nvSpPr>
            <p:cNvPr id="12" name="TextBox 11">
              <a:extLst>
                <a:ext uri="{FF2B5EF4-FFF2-40B4-BE49-F238E27FC236}">
                  <a16:creationId xmlns:a16="http://schemas.microsoft.com/office/drawing/2014/main" id="{9AFC81CD-7E9E-4046-B6BA-7E0BCE5FC48E}"/>
                </a:ext>
              </a:extLst>
            </p:cNvPr>
            <p:cNvSpPr txBox="1"/>
            <p:nvPr/>
          </p:nvSpPr>
          <p:spPr>
            <a:xfrm>
              <a:off x="8464902" y="1226188"/>
              <a:ext cx="1504336" cy="523220"/>
            </a:xfrm>
            <a:prstGeom prst="rect">
              <a:avLst/>
            </a:prstGeom>
            <a:noFill/>
          </p:spPr>
          <p:txBody>
            <a:bodyPr wrap="square" rtlCol="0">
              <a:spAutoFit/>
            </a:bodyPr>
            <a:lstStyle/>
            <a:p>
              <a:r>
                <a:rPr lang="fr-CA" sz="1400" b="1">
                  <a:solidFill>
                    <a:schemeClr val="tx1">
                      <a:lumMod val="85000"/>
                      <a:lumOff val="15000"/>
                    </a:schemeClr>
                  </a:solidFill>
                  <a:latin typeface="Arial" panose="020B0604020202020204" pitchFamily="34" charset="0"/>
                  <a:cs typeface="Arial" panose="020B0604020202020204" pitchFamily="34" charset="0"/>
                </a:rPr>
                <a:t>Macrophages</a:t>
              </a:r>
            </a:p>
            <a:p>
              <a:r>
                <a:rPr lang="fr-CA" sz="1400">
                  <a:sym typeface="Symbol" pitchFamily="2" charset="2"/>
                </a:rPr>
                <a:t> </a:t>
              </a:r>
              <a:r>
                <a:rPr lang="fr-CA" sz="1400">
                  <a:solidFill>
                    <a:schemeClr val="tx1">
                      <a:lumMod val="85000"/>
                      <a:lumOff val="15000"/>
                    </a:schemeClr>
                  </a:solidFill>
                  <a:latin typeface="Arial" panose="020B0604020202020204" pitchFamily="34" charset="0"/>
                  <a:cs typeface="Arial" panose="020B0604020202020204" pitchFamily="34" charset="0"/>
                </a:rPr>
                <a:t>600 mg</a:t>
              </a:r>
            </a:p>
          </p:txBody>
        </p:sp>
        <p:sp>
          <p:nvSpPr>
            <p:cNvPr id="13" name="TextBox 12">
              <a:extLst>
                <a:ext uri="{FF2B5EF4-FFF2-40B4-BE49-F238E27FC236}">
                  <a16:creationId xmlns:a16="http://schemas.microsoft.com/office/drawing/2014/main" id="{2C5EB846-C572-DE4C-B402-7E0CD55164AD}"/>
                </a:ext>
              </a:extLst>
            </p:cNvPr>
            <p:cNvSpPr txBox="1"/>
            <p:nvPr/>
          </p:nvSpPr>
          <p:spPr>
            <a:xfrm>
              <a:off x="8529571" y="2945445"/>
              <a:ext cx="1829927" cy="738664"/>
            </a:xfrm>
            <a:prstGeom prst="rect">
              <a:avLst/>
            </a:prstGeom>
            <a:noFill/>
          </p:spPr>
          <p:txBody>
            <a:bodyPr wrap="square" rtlCol="0">
              <a:spAutoFit/>
            </a:bodyPr>
            <a:lstStyle/>
            <a:p>
              <a:r>
                <a:rPr lang="fr-CA" sz="1400" b="1" dirty="0">
                  <a:solidFill>
                    <a:schemeClr val="tx1">
                      <a:lumMod val="85000"/>
                      <a:lumOff val="15000"/>
                    </a:schemeClr>
                  </a:solidFill>
                  <a:latin typeface="Arial" panose="020B0604020202020204" pitchFamily="34" charset="0"/>
                  <a:cs typeface="Arial" panose="020B0604020202020204" pitchFamily="34" charset="0"/>
                </a:rPr>
                <a:t>Duodénum</a:t>
              </a:r>
            </a:p>
            <a:p>
              <a:r>
                <a:rPr lang="fr-CA" sz="1400" i="1" dirty="0">
                  <a:solidFill>
                    <a:schemeClr val="tx1">
                      <a:lumMod val="85000"/>
                      <a:lumOff val="15000"/>
                    </a:schemeClr>
                  </a:solidFill>
                  <a:latin typeface="Arial" panose="020B0604020202020204" pitchFamily="34" charset="0"/>
                  <a:cs typeface="Arial" panose="020B0604020202020204" pitchFamily="34" charset="0"/>
                </a:rPr>
                <a:t>Absorption de 1 à 2 mg de fer par jour</a:t>
              </a:r>
            </a:p>
          </p:txBody>
        </p:sp>
        <p:sp>
          <p:nvSpPr>
            <p:cNvPr id="14" name="TextBox 13">
              <a:extLst>
                <a:ext uri="{FF2B5EF4-FFF2-40B4-BE49-F238E27FC236}">
                  <a16:creationId xmlns:a16="http://schemas.microsoft.com/office/drawing/2014/main" id="{9280CE84-A0DA-9D45-AF59-FF663D7E5A2F}"/>
                </a:ext>
              </a:extLst>
            </p:cNvPr>
            <p:cNvSpPr txBox="1"/>
            <p:nvPr/>
          </p:nvSpPr>
          <p:spPr>
            <a:xfrm>
              <a:off x="8464902" y="4112039"/>
              <a:ext cx="2254381" cy="523220"/>
            </a:xfrm>
            <a:prstGeom prst="rect">
              <a:avLst/>
            </a:prstGeom>
            <a:noFill/>
          </p:spPr>
          <p:txBody>
            <a:bodyPr wrap="square" rtlCol="0">
              <a:spAutoFit/>
            </a:bodyPr>
            <a:lstStyle/>
            <a:p>
              <a:r>
                <a:rPr lang="fr-CA" sz="1400" b="1">
                  <a:solidFill>
                    <a:schemeClr val="tx1">
                      <a:lumMod val="85000"/>
                      <a:lumOff val="15000"/>
                    </a:schemeClr>
                  </a:solidFill>
                  <a:latin typeface="Arial" panose="020B0604020202020204" pitchFamily="34" charset="0"/>
                  <a:cs typeface="Arial" panose="020B0604020202020204" pitchFamily="34" charset="0"/>
                </a:rPr>
                <a:t>Moelle osseuse</a:t>
              </a:r>
            </a:p>
            <a:p>
              <a:r>
                <a:rPr lang="fr-CA" sz="1400">
                  <a:sym typeface="Symbol" pitchFamily="2" charset="2"/>
                </a:rPr>
                <a:t> </a:t>
              </a:r>
              <a:r>
                <a:rPr lang="fr-CA" sz="1400">
                  <a:solidFill>
                    <a:schemeClr val="tx1">
                      <a:lumMod val="85000"/>
                      <a:lumOff val="15000"/>
                    </a:schemeClr>
                  </a:solidFill>
                  <a:latin typeface="Arial" panose="020B0604020202020204" pitchFamily="34" charset="0"/>
                  <a:cs typeface="Arial" panose="020B0604020202020204" pitchFamily="34" charset="0"/>
                </a:rPr>
                <a:t>300 mg</a:t>
              </a:r>
            </a:p>
          </p:txBody>
        </p:sp>
        <p:sp>
          <p:nvSpPr>
            <p:cNvPr id="15" name="TextBox 14">
              <a:extLst>
                <a:ext uri="{FF2B5EF4-FFF2-40B4-BE49-F238E27FC236}">
                  <a16:creationId xmlns:a16="http://schemas.microsoft.com/office/drawing/2014/main" id="{76AAC6E4-CACD-7C48-A0DE-1D2021D29874}"/>
                </a:ext>
              </a:extLst>
            </p:cNvPr>
            <p:cNvSpPr txBox="1"/>
            <p:nvPr/>
          </p:nvSpPr>
          <p:spPr>
            <a:xfrm>
              <a:off x="8464903" y="5232505"/>
              <a:ext cx="1258588" cy="954107"/>
            </a:xfrm>
            <a:prstGeom prst="rect">
              <a:avLst/>
            </a:prstGeom>
            <a:noFill/>
          </p:spPr>
          <p:txBody>
            <a:bodyPr wrap="square" rtlCol="0">
              <a:spAutoFit/>
            </a:bodyPr>
            <a:lstStyle/>
            <a:p>
              <a:r>
                <a:rPr lang="fr-CA" sz="1400" b="1" dirty="0" err="1">
                  <a:solidFill>
                    <a:schemeClr val="tx1">
                      <a:lumMod val="85000"/>
                      <a:lumOff val="15000"/>
                    </a:schemeClr>
                  </a:solidFill>
                  <a:latin typeface="Arial" panose="020B0604020202020204" pitchFamily="34" charset="0"/>
                  <a:cs typeface="Arial" panose="020B0604020202020204" pitchFamily="34" charset="0"/>
                </a:rPr>
                <a:t>Hb</a:t>
              </a:r>
              <a:r>
                <a:rPr lang="fr-CA" sz="1400" b="1" dirty="0">
                  <a:solidFill>
                    <a:schemeClr val="tx1">
                      <a:lumMod val="85000"/>
                      <a:lumOff val="15000"/>
                    </a:schemeClr>
                  </a:solidFill>
                  <a:latin typeface="Arial" panose="020B0604020202020204" pitchFamily="34" charset="0"/>
                  <a:cs typeface="Arial" panose="020B0604020202020204" pitchFamily="34" charset="0"/>
                </a:rPr>
                <a:t> des globules rouges</a:t>
              </a:r>
            </a:p>
            <a:p>
              <a:r>
                <a:rPr lang="fr-CA" sz="1400" dirty="0">
                  <a:sym typeface="Symbol" pitchFamily="2" charset="2"/>
                </a:rPr>
                <a:t> </a:t>
              </a:r>
              <a:r>
                <a:rPr lang="fr-CA" sz="1400" dirty="0">
                  <a:solidFill>
                    <a:schemeClr val="tx1">
                      <a:lumMod val="85000"/>
                      <a:lumOff val="15000"/>
                    </a:schemeClr>
                  </a:solidFill>
                  <a:latin typeface="Arial" panose="020B0604020202020204" pitchFamily="34" charset="0"/>
                  <a:cs typeface="Arial" panose="020B0604020202020204" pitchFamily="34" charset="0"/>
                </a:rPr>
                <a:t>2 000 mg</a:t>
              </a:r>
            </a:p>
          </p:txBody>
        </p:sp>
        <p:sp>
          <p:nvSpPr>
            <p:cNvPr id="16" name="TextBox 15">
              <a:extLst>
                <a:ext uri="{FF2B5EF4-FFF2-40B4-BE49-F238E27FC236}">
                  <a16:creationId xmlns:a16="http://schemas.microsoft.com/office/drawing/2014/main" id="{E2381977-CA64-3649-9DA0-B0671DA717AA}"/>
                </a:ext>
              </a:extLst>
            </p:cNvPr>
            <p:cNvSpPr txBox="1"/>
            <p:nvPr/>
          </p:nvSpPr>
          <p:spPr>
            <a:xfrm>
              <a:off x="5628217" y="1775894"/>
              <a:ext cx="1203840" cy="1169551"/>
            </a:xfrm>
            <a:prstGeom prst="rect">
              <a:avLst/>
            </a:prstGeom>
            <a:noFill/>
          </p:spPr>
          <p:txBody>
            <a:bodyPr wrap="square" rtlCol="0">
              <a:spAutoFit/>
            </a:bodyPr>
            <a:lstStyle/>
            <a:p>
              <a:pPr algn="ctr"/>
              <a:r>
                <a:rPr lang="fr-CA" sz="1400" b="1" dirty="0">
                  <a:solidFill>
                    <a:schemeClr val="tx1">
                      <a:lumMod val="85000"/>
                      <a:lumOff val="15000"/>
                    </a:schemeClr>
                  </a:solidFill>
                  <a:latin typeface="Arial" panose="020B0604020202020204" pitchFamily="34" charset="0"/>
                  <a:cs typeface="Arial" panose="020B0604020202020204" pitchFamily="34" charset="0"/>
                </a:rPr>
                <a:t>Réserves totales de fer de l’organisme</a:t>
              </a:r>
            </a:p>
            <a:p>
              <a:pPr algn="ctr"/>
              <a:r>
                <a:rPr lang="fr-CA" sz="1400" dirty="0">
                  <a:sym typeface="Symbol" pitchFamily="2" charset="2"/>
                </a:rPr>
                <a:t> </a:t>
              </a:r>
              <a:r>
                <a:rPr lang="fr-CA" sz="1400" dirty="0">
                  <a:solidFill>
                    <a:schemeClr val="tx1">
                      <a:lumMod val="85000"/>
                      <a:lumOff val="15000"/>
                    </a:schemeClr>
                  </a:solidFill>
                  <a:latin typeface="Arial" panose="020B0604020202020204" pitchFamily="34" charset="0"/>
                  <a:cs typeface="Arial" panose="020B0604020202020204" pitchFamily="34" charset="0"/>
                </a:rPr>
                <a:t>3,5 g</a:t>
              </a:r>
            </a:p>
          </p:txBody>
        </p:sp>
      </p:grpSp>
      <p:sp>
        <p:nvSpPr>
          <p:cNvPr id="20" name="TextBox 23">
            <a:extLst>
              <a:ext uri="{FF2B5EF4-FFF2-40B4-BE49-F238E27FC236}">
                <a16:creationId xmlns:a16="http://schemas.microsoft.com/office/drawing/2014/main" id="{73B493E7-C450-4DD9-8B5B-39FE2C5DEECF}"/>
              </a:ext>
            </a:extLst>
          </p:cNvPr>
          <p:cNvSpPr txBox="1"/>
          <p:nvPr>
            <p:custDataLst>
              <p:tags r:id="rId4"/>
            </p:custDataLst>
          </p:nvPr>
        </p:nvSpPr>
        <p:spPr>
          <a:xfrm>
            <a:off x="253939" y="6236889"/>
            <a:ext cx="6808711" cy="215444"/>
          </a:xfrm>
          <a:prstGeom prst="rect">
            <a:avLst/>
          </a:prstGeom>
          <a:noFill/>
        </p:spPr>
        <p:txBody>
          <a:bodyPr wrap="square" rtlCol="0">
            <a:spAutoFit/>
          </a:bodyPr>
          <a:lstStyle/>
          <a:p>
            <a:r>
              <a:rPr lang="fr-CA" sz="800"/>
              <a:t>GI : gastro-intestinal; Hb : hémoglobine</a:t>
            </a:r>
          </a:p>
        </p:txBody>
      </p:sp>
      <p:sp>
        <p:nvSpPr>
          <p:cNvPr id="21" name="Rectangle: Rounded Corners 20">
            <a:extLst>
              <a:ext uri="{FF2B5EF4-FFF2-40B4-BE49-F238E27FC236}">
                <a16:creationId xmlns:a16="http://schemas.microsoft.com/office/drawing/2014/main" id="{1098961A-F8E6-170F-9078-7A9F81ECDAD0}"/>
              </a:ext>
            </a:extLst>
          </p:cNvPr>
          <p:cNvSpPr/>
          <p:nvPr/>
        </p:nvSpPr>
        <p:spPr>
          <a:xfrm>
            <a:off x="616780" y="4009583"/>
            <a:ext cx="2181819" cy="154793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Rounded Corners 21">
            <a:extLst>
              <a:ext uri="{FF2B5EF4-FFF2-40B4-BE49-F238E27FC236}">
                <a16:creationId xmlns:a16="http://schemas.microsoft.com/office/drawing/2014/main" id="{CB34B468-CBAB-09A3-83A1-D17A534699B1}"/>
              </a:ext>
            </a:extLst>
          </p:cNvPr>
          <p:cNvSpPr/>
          <p:nvPr/>
        </p:nvSpPr>
        <p:spPr>
          <a:xfrm>
            <a:off x="7641214" y="3076869"/>
            <a:ext cx="1740847" cy="789326"/>
          </a:xfrm>
          <a:prstGeom prst="round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7769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D6F7E-D0CD-B64A-9E70-97C613B4A740}"/>
              </a:ext>
            </a:extLst>
          </p:cNvPr>
          <p:cNvSpPr>
            <a:spLocks noGrp="1"/>
          </p:cNvSpPr>
          <p:nvPr>
            <p:ph type="title"/>
          </p:nvPr>
        </p:nvSpPr>
        <p:spPr/>
        <p:txBody>
          <a:bodyPr wrap="square"/>
          <a:lstStyle/>
          <a:p>
            <a:r>
              <a:rPr lang="fr-CA" noProof="0" dirty="0"/>
              <a:t>L’inflammation perturbe l’homéostasie du fer par stimulation de la synthèse d’hepcidine</a:t>
            </a:r>
          </a:p>
        </p:txBody>
      </p:sp>
      <p:sp>
        <p:nvSpPr>
          <p:cNvPr id="3" name="Footer Placeholder 2">
            <a:extLst>
              <a:ext uri="{FF2B5EF4-FFF2-40B4-BE49-F238E27FC236}">
                <a16:creationId xmlns:a16="http://schemas.microsoft.com/office/drawing/2014/main" id="{60BD1E90-98D0-674F-9527-94C58404E723}"/>
              </a:ext>
            </a:extLst>
          </p:cNvPr>
          <p:cNvSpPr>
            <a:spLocks noGrp="1"/>
          </p:cNvSpPr>
          <p:nvPr>
            <p:ph type="ftr" sz="quarter" idx="11"/>
          </p:nvPr>
        </p:nvSpPr>
        <p:spPr/>
        <p:txBody>
          <a:bodyPr/>
          <a:lstStyle/>
          <a:p>
            <a:r>
              <a:rPr lang="fr-CA" sz="800" dirty="0">
                <a:latin typeface="Arial"/>
                <a:cs typeface="Arial"/>
              </a:rPr>
              <a:t>D’après Mariani R, </a:t>
            </a:r>
            <a:r>
              <a:rPr lang="fr-CA" sz="800" i="1" dirty="0">
                <a:latin typeface="Arial"/>
                <a:cs typeface="Arial"/>
              </a:rPr>
              <a:t>et al. </a:t>
            </a:r>
            <a:r>
              <a:rPr lang="fr-CA" sz="800" i="1" dirty="0" err="1">
                <a:latin typeface="Arial"/>
                <a:cs typeface="Arial"/>
              </a:rPr>
              <a:t>Mediterr</a:t>
            </a:r>
            <a:r>
              <a:rPr lang="fr-CA" sz="800" i="1" dirty="0">
                <a:latin typeface="Arial"/>
                <a:cs typeface="Arial"/>
              </a:rPr>
              <a:t> J </a:t>
            </a:r>
            <a:r>
              <a:rPr lang="fr-CA" sz="800" i="1" dirty="0" err="1">
                <a:latin typeface="Arial"/>
                <a:cs typeface="Arial"/>
              </a:rPr>
              <a:t>Hematol</a:t>
            </a:r>
            <a:r>
              <a:rPr lang="fr-CA" sz="800" i="1" dirty="0">
                <a:latin typeface="Arial"/>
                <a:cs typeface="Arial"/>
              </a:rPr>
              <a:t> Infect Dis.</a:t>
            </a:r>
            <a:r>
              <a:rPr lang="fr-CA" sz="800" dirty="0">
                <a:latin typeface="Arial"/>
                <a:cs typeface="Arial"/>
              </a:rPr>
              <a:t> 2009; 1:e2009006; </a:t>
            </a:r>
            <a:r>
              <a:rPr lang="fr-CA" sz="800" dirty="0" err="1">
                <a:latin typeface="Arial"/>
                <a:cs typeface="Arial"/>
              </a:rPr>
              <a:t>Panwar</a:t>
            </a:r>
            <a:r>
              <a:rPr lang="fr-CA" sz="800" dirty="0">
                <a:latin typeface="Arial"/>
                <a:cs typeface="Arial"/>
              </a:rPr>
              <a:t> B, Gutiérrez OM. </a:t>
            </a:r>
            <a:r>
              <a:rPr lang="fr-CA" sz="800" i="1" dirty="0" err="1">
                <a:latin typeface="Arial"/>
                <a:cs typeface="Arial"/>
              </a:rPr>
              <a:t>Semin</a:t>
            </a:r>
            <a:r>
              <a:rPr lang="fr-CA" sz="800" i="1" dirty="0">
                <a:latin typeface="Arial"/>
                <a:cs typeface="Arial"/>
              </a:rPr>
              <a:t> </a:t>
            </a:r>
            <a:r>
              <a:rPr lang="fr-CA" sz="800" i="1" dirty="0" err="1">
                <a:latin typeface="Arial"/>
                <a:cs typeface="Arial"/>
              </a:rPr>
              <a:t>Nephrol</a:t>
            </a:r>
            <a:r>
              <a:rPr lang="fr-CA" sz="800" i="1" dirty="0">
                <a:latin typeface="Arial"/>
                <a:cs typeface="Arial"/>
              </a:rPr>
              <a:t>.</a:t>
            </a:r>
            <a:r>
              <a:rPr lang="fr-CA" sz="800" dirty="0">
                <a:latin typeface="Arial"/>
                <a:cs typeface="Arial"/>
              </a:rPr>
              <a:t> 2016;36:252-61; </a:t>
            </a:r>
            <a:r>
              <a:rPr lang="fr-CA" sz="800" dirty="0" err="1">
                <a:latin typeface="Arial"/>
                <a:cs typeface="Arial"/>
              </a:rPr>
              <a:t>Kaitha</a:t>
            </a:r>
            <a:r>
              <a:rPr lang="fr-CA" sz="800" dirty="0">
                <a:latin typeface="Arial"/>
                <a:cs typeface="Arial"/>
              </a:rPr>
              <a:t> S, </a:t>
            </a:r>
            <a:r>
              <a:rPr lang="fr-CA" sz="800" i="1" dirty="0">
                <a:latin typeface="Arial"/>
                <a:cs typeface="Arial"/>
              </a:rPr>
              <a:t>et al.</a:t>
            </a:r>
            <a:r>
              <a:rPr lang="fr-CA" sz="800" dirty="0">
                <a:latin typeface="Arial"/>
                <a:cs typeface="Arial"/>
              </a:rPr>
              <a:t> </a:t>
            </a:r>
            <a:r>
              <a:rPr lang="fr-CA" sz="800" i="1" dirty="0">
                <a:latin typeface="Arial"/>
                <a:cs typeface="Arial"/>
              </a:rPr>
              <a:t>World J </a:t>
            </a:r>
            <a:r>
              <a:rPr lang="fr-CA" sz="800" i="1" dirty="0" err="1">
                <a:latin typeface="Arial"/>
                <a:cs typeface="Arial"/>
              </a:rPr>
              <a:t>Gastrointest</a:t>
            </a:r>
            <a:r>
              <a:rPr lang="fr-CA" sz="800" i="1" dirty="0">
                <a:latin typeface="Arial"/>
                <a:cs typeface="Arial"/>
              </a:rPr>
              <a:t> </a:t>
            </a:r>
            <a:r>
              <a:rPr lang="fr-CA" sz="800" i="1" dirty="0" err="1">
                <a:latin typeface="Arial"/>
                <a:cs typeface="Arial"/>
              </a:rPr>
              <a:t>Pathophysiol</a:t>
            </a:r>
            <a:r>
              <a:rPr lang="fr-CA" sz="800" dirty="0">
                <a:latin typeface="Arial"/>
                <a:cs typeface="Arial"/>
              </a:rPr>
              <a:t>. 2015;6:62-72.</a:t>
            </a:r>
          </a:p>
        </p:txBody>
      </p:sp>
      <p:sp>
        <p:nvSpPr>
          <p:cNvPr id="4" name="Slide Number Placeholder 3">
            <a:extLst>
              <a:ext uri="{FF2B5EF4-FFF2-40B4-BE49-F238E27FC236}">
                <a16:creationId xmlns:a16="http://schemas.microsoft.com/office/drawing/2014/main" id="{CBD066E6-AA2E-3E4B-AA24-2D8BB466E41D}"/>
              </a:ext>
            </a:extLst>
          </p:cNvPr>
          <p:cNvSpPr>
            <a:spLocks noGrp="1"/>
          </p:cNvSpPr>
          <p:nvPr>
            <p:ph type="sldNum" sz="quarter" idx="12"/>
          </p:nvPr>
        </p:nvSpPr>
        <p:spPr/>
        <p:txBody>
          <a:bodyPr/>
          <a:lstStyle/>
          <a:p>
            <a:fld id="{145FD570-4AEA-FD41-8C63-786E3D93656E}" type="slidenum">
              <a:rPr lang="en-US" smtClean="0"/>
              <a:t>23</a:t>
            </a:fld>
            <a:endParaRPr lang="en-US" dirty="0"/>
          </a:p>
        </p:txBody>
      </p:sp>
      <p:grpSp>
        <p:nvGrpSpPr>
          <p:cNvPr id="19" name="Group 18">
            <a:extLst>
              <a:ext uri="{FF2B5EF4-FFF2-40B4-BE49-F238E27FC236}">
                <a16:creationId xmlns:a16="http://schemas.microsoft.com/office/drawing/2014/main" id="{1007AF65-3C6A-9F43-86FC-31C4DC7758D2}"/>
              </a:ext>
            </a:extLst>
          </p:cNvPr>
          <p:cNvGrpSpPr/>
          <p:nvPr/>
        </p:nvGrpSpPr>
        <p:grpSpPr>
          <a:xfrm>
            <a:off x="357888" y="1328302"/>
            <a:ext cx="9710491" cy="4155924"/>
            <a:chOff x="-247400" y="225238"/>
            <a:chExt cx="12462381" cy="5887486"/>
          </a:xfrm>
        </p:grpSpPr>
        <p:pic>
          <p:nvPicPr>
            <p:cNvPr id="20" name="Picture 19">
              <a:extLst>
                <a:ext uri="{FF2B5EF4-FFF2-40B4-BE49-F238E27FC236}">
                  <a16:creationId xmlns:a16="http://schemas.microsoft.com/office/drawing/2014/main" id="{EE0F0D85-4EE8-D849-9D07-CC3E62C9B11B}"/>
                </a:ext>
              </a:extLst>
            </p:cNvPr>
            <p:cNvPicPr>
              <a:picLocks noChangeAspect="1"/>
            </p:cNvPicPr>
            <p:nvPr/>
          </p:nvPicPr>
          <p:blipFill>
            <a:blip r:embed="rId3"/>
            <a:srcRect/>
            <a:stretch/>
          </p:blipFill>
          <p:spPr>
            <a:xfrm>
              <a:off x="1091654" y="461783"/>
              <a:ext cx="9614449" cy="5650941"/>
            </a:xfrm>
            <a:prstGeom prst="rect">
              <a:avLst/>
            </a:prstGeom>
          </p:spPr>
        </p:pic>
        <p:sp>
          <p:nvSpPr>
            <p:cNvPr id="23" name="TextBox 22">
              <a:extLst>
                <a:ext uri="{FF2B5EF4-FFF2-40B4-BE49-F238E27FC236}">
                  <a16:creationId xmlns:a16="http://schemas.microsoft.com/office/drawing/2014/main" id="{53CD38D4-76C4-1E48-8008-78048699349D}"/>
                </a:ext>
              </a:extLst>
            </p:cNvPr>
            <p:cNvSpPr txBox="1"/>
            <p:nvPr/>
          </p:nvSpPr>
          <p:spPr>
            <a:xfrm>
              <a:off x="9809314" y="284172"/>
              <a:ext cx="2405667" cy="784821"/>
            </a:xfrm>
            <a:prstGeom prst="rect">
              <a:avLst/>
            </a:prstGeom>
            <a:noFill/>
          </p:spPr>
          <p:txBody>
            <a:bodyPr wrap="square" rtlCol="0">
              <a:spAutoFit/>
            </a:bodyPr>
            <a:lstStyle/>
            <a:p>
              <a:r>
                <a:rPr lang="fr-CA" sz="1400" dirty="0">
                  <a:solidFill>
                    <a:schemeClr val="tx1">
                      <a:lumMod val="85000"/>
                      <a:lumOff val="15000"/>
                    </a:schemeClr>
                  </a:solidFill>
                  <a:latin typeface="Arial" panose="020B0604020202020204" pitchFamily="34" charset="0"/>
                  <a:cs typeface="Arial" panose="020B0604020202020204" pitchFamily="34" charset="0"/>
                </a:rPr>
                <a:t>3</a:t>
              </a:r>
              <a:r>
                <a:rPr lang="fr-CA" sz="1400" baseline="30000" dirty="0">
                  <a:solidFill>
                    <a:schemeClr val="tx1">
                      <a:lumMod val="85000"/>
                      <a:lumOff val="15000"/>
                    </a:schemeClr>
                  </a:solidFill>
                  <a:latin typeface="Arial" panose="020B0604020202020204" pitchFamily="34" charset="0"/>
                  <a:cs typeface="Arial" panose="020B0604020202020204" pitchFamily="34" charset="0"/>
                </a:rPr>
                <a:t>e</a:t>
              </a:r>
              <a:r>
                <a:rPr lang="fr-CA" sz="1400" dirty="0">
                  <a:solidFill>
                    <a:schemeClr val="tx1">
                      <a:lumMod val="85000"/>
                      <a:lumOff val="15000"/>
                    </a:schemeClr>
                  </a:solidFill>
                  <a:latin typeface="Arial" panose="020B0604020202020204" pitchFamily="34" charset="0"/>
                  <a:cs typeface="Arial" panose="020B0604020202020204" pitchFamily="34" charset="0"/>
                </a:rPr>
                <a:t> voie : </a:t>
              </a:r>
              <a:r>
                <a:rPr lang="fr-CA" sz="1600" b="1" dirty="0">
                  <a:solidFill>
                    <a:schemeClr val="tx1">
                      <a:lumMod val="85000"/>
                      <a:lumOff val="15000"/>
                    </a:schemeClr>
                  </a:solidFill>
                  <a:latin typeface="Arial" panose="020B0604020202020204" pitchFamily="34" charset="0"/>
                  <a:cs typeface="Arial" panose="020B0604020202020204" pitchFamily="34" charset="0"/>
                </a:rPr>
                <a:t>entérocytes</a:t>
              </a:r>
            </a:p>
          </p:txBody>
        </p:sp>
        <p:sp>
          <p:nvSpPr>
            <p:cNvPr id="24" name="TextBox 23">
              <a:extLst>
                <a:ext uri="{FF2B5EF4-FFF2-40B4-BE49-F238E27FC236}">
                  <a16:creationId xmlns:a16="http://schemas.microsoft.com/office/drawing/2014/main" id="{ECFAED05-1F68-BC46-992A-26FA245CA809}"/>
                </a:ext>
              </a:extLst>
            </p:cNvPr>
            <p:cNvSpPr txBox="1"/>
            <p:nvPr/>
          </p:nvSpPr>
          <p:spPr>
            <a:xfrm>
              <a:off x="-247400" y="225238"/>
              <a:ext cx="2119703" cy="1552201"/>
            </a:xfrm>
            <a:prstGeom prst="rect">
              <a:avLst/>
            </a:prstGeom>
            <a:noFill/>
          </p:spPr>
          <p:txBody>
            <a:bodyPr wrap="square" rtlCol="0">
              <a:spAutoFit/>
            </a:bodyPr>
            <a:lstStyle/>
            <a:p>
              <a:pPr algn="r"/>
              <a:r>
                <a:rPr lang="fr-CA" sz="1400" dirty="0">
                  <a:solidFill>
                    <a:schemeClr val="tx1">
                      <a:lumMod val="85000"/>
                      <a:lumOff val="15000"/>
                    </a:schemeClr>
                  </a:solidFill>
                  <a:latin typeface="Arial" panose="020B0604020202020204" pitchFamily="34" charset="0"/>
                  <a:cs typeface="Arial" panose="020B0604020202020204" pitchFamily="34" charset="0"/>
                </a:rPr>
                <a:t>1</a:t>
              </a:r>
              <a:r>
                <a:rPr lang="fr-CA" sz="1400" baseline="30000" dirty="0">
                  <a:solidFill>
                    <a:schemeClr val="tx1">
                      <a:lumMod val="85000"/>
                      <a:lumOff val="15000"/>
                    </a:schemeClr>
                  </a:solidFill>
                  <a:latin typeface="Arial" panose="020B0604020202020204" pitchFamily="34" charset="0"/>
                  <a:cs typeface="Arial" panose="020B0604020202020204" pitchFamily="34" charset="0"/>
                </a:rPr>
                <a:t>re</a:t>
              </a:r>
              <a:r>
                <a:rPr lang="fr-CA" sz="1400" dirty="0">
                  <a:solidFill>
                    <a:schemeClr val="tx1">
                      <a:lumMod val="85000"/>
                      <a:lumOff val="15000"/>
                    </a:schemeClr>
                  </a:solidFill>
                  <a:latin typeface="Arial" panose="020B0604020202020204" pitchFamily="34" charset="0"/>
                  <a:cs typeface="Arial" panose="020B0604020202020204" pitchFamily="34" charset="0"/>
                </a:rPr>
                <a:t> voie :</a:t>
              </a:r>
            </a:p>
            <a:p>
              <a:pPr algn="r">
                <a:lnSpc>
                  <a:spcPct val="80000"/>
                </a:lnSpc>
              </a:pPr>
              <a:r>
                <a:rPr lang="fr-CA" sz="1600" b="1" dirty="0">
                  <a:solidFill>
                    <a:schemeClr val="tx1">
                      <a:lumMod val="85000"/>
                      <a:lumOff val="15000"/>
                    </a:schemeClr>
                  </a:solidFill>
                  <a:latin typeface="Arial" panose="020B0604020202020204" pitchFamily="34" charset="0"/>
                  <a:cs typeface="Arial" panose="020B0604020202020204" pitchFamily="34" charset="0"/>
                </a:rPr>
                <a:t>progéniteurs érythroïdes de la moelle osseuse</a:t>
              </a:r>
            </a:p>
          </p:txBody>
        </p:sp>
        <p:sp>
          <p:nvSpPr>
            <p:cNvPr id="25" name="TextBox 24">
              <a:extLst>
                <a:ext uri="{FF2B5EF4-FFF2-40B4-BE49-F238E27FC236}">
                  <a16:creationId xmlns:a16="http://schemas.microsoft.com/office/drawing/2014/main" id="{5D510DC5-D11E-4848-AF63-A587E5193BC9}"/>
                </a:ext>
              </a:extLst>
            </p:cNvPr>
            <p:cNvSpPr txBox="1"/>
            <p:nvPr/>
          </p:nvSpPr>
          <p:spPr>
            <a:xfrm>
              <a:off x="3239810" y="4814174"/>
              <a:ext cx="2195633" cy="784821"/>
            </a:xfrm>
            <a:prstGeom prst="rect">
              <a:avLst/>
            </a:prstGeom>
            <a:noFill/>
          </p:spPr>
          <p:txBody>
            <a:bodyPr wrap="square" rtlCol="0">
              <a:spAutoFit/>
            </a:bodyPr>
            <a:lstStyle/>
            <a:p>
              <a:pPr algn="r"/>
              <a:r>
                <a:rPr lang="fr-CA" sz="1400" dirty="0">
                  <a:solidFill>
                    <a:schemeClr val="tx1">
                      <a:lumMod val="85000"/>
                      <a:lumOff val="15000"/>
                    </a:schemeClr>
                  </a:solidFill>
                  <a:latin typeface="Arial" panose="020B0604020202020204" pitchFamily="34" charset="0"/>
                  <a:cs typeface="Arial" panose="020B0604020202020204" pitchFamily="34" charset="0"/>
                </a:rPr>
                <a:t> 2</a:t>
              </a:r>
              <a:r>
                <a:rPr lang="fr-CA" sz="1400" baseline="30000" dirty="0">
                  <a:solidFill>
                    <a:schemeClr val="tx1">
                      <a:lumMod val="85000"/>
                      <a:lumOff val="15000"/>
                    </a:schemeClr>
                  </a:solidFill>
                  <a:latin typeface="Arial" panose="020B0604020202020204" pitchFamily="34" charset="0"/>
                  <a:cs typeface="Arial" panose="020B0604020202020204" pitchFamily="34" charset="0"/>
                </a:rPr>
                <a:t>e</a:t>
              </a:r>
              <a:r>
                <a:rPr lang="fr-CA" sz="1400" dirty="0">
                  <a:solidFill>
                    <a:schemeClr val="tx1">
                      <a:lumMod val="85000"/>
                      <a:lumOff val="15000"/>
                    </a:schemeClr>
                  </a:solidFill>
                  <a:latin typeface="Arial" panose="020B0604020202020204" pitchFamily="34" charset="0"/>
                  <a:cs typeface="Arial" panose="020B0604020202020204" pitchFamily="34" charset="0"/>
                </a:rPr>
                <a:t> voie :</a:t>
              </a:r>
            </a:p>
            <a:p>
              <a:pPr algn="r"/>
              <a:r>
                <a:rPr lang="fr-CA" sz="1600" b="1" dirty="0">
                  <a:solidFill>
                    <a:schemeClr val="tx1">
                      <a:lumMod val="85000"/>
                      <a:lumOff val="15000"/>
                    </a:schemeClr>
                  </a:solidFill>
                  <a:latin typeface="Arial" panose="020B0604020202020204" pitchFamily="34" charset="0"/>
                  <a:cs typeface="Arial" panose="020B0604020202020204" pitchFamily="34" charset="0"/>
                </a:rPr>
                <a:t>hépatocytes</a:t>
              </a:r>
            </a:p>
          </p:txBody>
        </p:sp>
        <p:sp>
          <p:nvSpPr>
            <p:cNvPr id="26" name="TextBox 25">
              <a:extLst>
                <a:ext uri="{FF2B5EF4-FFF2-40B4-BE49-F238E27FC236}">
                  <a16:creationId xmlns:a16="http://schemas.microsoft.com/office/drawing/2014/main" id="{DF77FB26-B214-734D-807F-BECBED455B5E}"/>
                </a:ext>
              </a:extLst>
            </p:cNvPr>
            <p:cNvSpPr txBox="1"/>
            <p:nvPr/>
          </p:nvSpPr>
          <p:spPr>
            <a:xfrm>
              <a:off x="-247400" y="2661516"/>
              <a:ext cx="1797029" cy="436012"/>
            </a:xfrm>
            <a:prstGeom prst="rect">
              <a:avLst/>
            </a:prstGeom>
            <a:noFill/>
          </p:spPr>
          <p:txBody>
            <a:bodyPr wrap="square" rtlCol="0">
              <a:spAutoFit/>
            </a:bodyPr>
            <a:lstStyle/>
            <a:p>
              <a:pPr algn="r"/>
              <a:r>
                <a:rPr lang="en-US" sz="1400" dirty="0">
                  <a:solidFill>
                    <a:schemeClr val="tx1">
                      <a:lumMod val="85000"/>
                      <a:lumOff val="15000"/>
                    </a:schemeClr>
                  </a:solidFill>
                  <a:latin typeface="Arial" panose="020B0604020202020204" pitchFamily="34" charset="0"/>
                  <a:cs typeface="Arial" panose="020B0604020202020204" pitchFamily="34" charset="0"/>
                </a:rPr>
                <a:t>Macrophage</a:t>
              </a:r>
            </a:p>
          </p:txBody>
        </p:sp>
        <p:sp>
          <p:nvSpPr>
            <p:cNvPr id="27" name="TextBox 26">
              <a:extLst>
                <a:ext uri="{FF2B5EF4-FFF2-40B4-BE49-F238E27FC236}">
                  <a16:creationId xmlns:a16="http://schemas.microsoft.com/office/drawing/2014/main" id="{1896C54A-1AF6-3E4D-B3DE-DFAA0AD40790}"/>
                </a:ext>
              </a:extLst>
            </p:cNvPr>
            <p:cNvSpPr txBox="1"/>
            <p:nvPr/>
          </p:nvSpPr>
          <p:spPr>
            <a:xfrm>
              <a:off x="9838454" y="3800449"/>
              <a:ext cx="2195634" cy="1046428"/>
            </a:xfrm>
            <a:prstGeom prst="rect">
              <a:avLst/>
            </a:prstGeom>
            <a:noFill/>
          </p:spPr>
          <p:txBody>
            <a:bodyPr wrap="square" rtlCol="0">
              <a:spAutoFit/>
            </a:bodyPr>
            <a:lstStyle/>
            <a:p>
              <a:pPr algn="r"/>
              <a:r>
                <a:rPr lang="fr-CA" sz="1400" dirty="0">
                  <a:solidFill>
                    <a:schemeClr val="tx1">
                      <a:lumMod val="85000"/>
                      <a:lumOff val="15000"/>
                    </a:schemeClr>
                  </a:solidFill>
                  <a:latin typeface="Arial" panose="020B0604020202020204" pitchFamily="34" charset="0"/>
                  <a:cs typeface="Arial" panose="020B0604020202020204" pitchFamily="34" charset="0"/>
                </a:rPr>
                <a:t>Pertes obligatoires de fer</a:t>
              </a:r>
            </a:p>
            <a:p>
              <a:pPr algn="r"/>
              <a:r>
                <a:rPr lang="fr-CA" sz="1400" dirty="0">
                  <a:solidFill>
                    <a:schemeClr val="tx1">
                      <a:lumMod val="85000"/>
                      <a:lumOff val="15000"/>
                    </a:schemeClr>
                  </a:solidFill>
                  <a:latin typeface="Arial" panose="020B0604020202020204" pitchFamily="34" charset="0"/>
                  <a:cs typeface="Arial" panose="020B0604020202020204" pitchFamily="34" charset="0"/>
                </a:rPr>
                <a:t>1 mg/jour</a:t>
              </a:r>
            </a:p>
          </p:txBody>
        </p:sp>
        <p:sp>
          <p:nvSpPr>
            <p:cNvPr id="28" name="TextBox 27">
              <a:extLst>
                <a:ext uri="{FF2B5EF4-FFF2-40B4-BE49-F238E27FC236}">
                  <a16:creationId xmlns:a16="http://schemas.microsoft.com/office/drawing/2014/main" id="{66AA7AFF-02C9-D74F-8AE0-1AB8405D7728}"/>
                </a:ext>
              </a:extLst>
            </p:cNvPr>
            <p:cNvSpPr txBox="1"/>
            <p:nvPr/>
          </p:nvSpPr>
          <p:spPr>
            <a:xfrm>
              <a:off x="3530668" y="1436849"/>
              <a:ext cx="2119703" cy="436012"/>
            </a:xfrm>
            <a:prstGeom prst="rect">
              <a:avLst/>
            </a:prstGeom>
            <a:noFill/>
          </p:spPr>
          <p:txBody>
            <a:bodyPr wrap="square" rtlCol="0">
              <a:sp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Globules rouges</a:t>
              </a:r>
            </a:p>
          </p:txBody>
        </p:sp>
        <p:sp>
          <p:nvSpPr>
            <p:cNvPr id="29" name="TextBox 28">
              <a:extLst>
                <a:ext uri="{FF2B5EF4-FFF2-40B4-BE49-F238E27FC236}">
                  <a16:creationId xmlns:a16="http://schemas.microsoft.com/office/drawing/2014/main" id="{6EDCD6B0-E014-BA43-85D2-2E6295385F7E}"/>
                </a:ext>
              </a:extLst>
            </p:cNvPr>
            <p:cNvSpPr txBox="1"/>
            <p:nvPr/>
          </p:nvSpPr>
          <p:spPr>
            <a:xfrm>
              <a:off x="3445856" y="1854038"/>
              <a:ext cx="1861816" cy="436012"/>
            </a:xfrm>
            <a:prstGeom prst="rect">
              <a:avLst/>
            </a:prstGeom>
            <a:noFill/>
          </p:spPr>
          <p:txBody>
            <a:bodyPr wrap="square" rtlCol="0">
              <a:spAutoFit/>
            </a:bodyPr>
            <a:lstStyle/>
            <a:p>
              <a:pPr algn="r"/>
              <a:r>
                <a:rPr lang="en-US" sz="1400" dirty="0">
                  <a:solidFill>
                    <a:schemeClr val="tx1">
                      <a:lumMod val="85000"/>
                      <a:lumOff val="15000"/>
                    </a:schemeClr>
                  </a:solidFill>
                  <a:latin typeface="Arial" panose="020B0604020202020204" pitchFamily="34" charset="0"/>
                  <a:cs typeface="Arial" panose="020B0604020202020204" pitchFamily="34" charset="0"/>
                </a:rPr>
                <a:t>25-30 mg/jour</a:t>
              </a:r>
            </a:p>
          </p:txBody>
        </p:sp>
        <p:sp>
          <p:nvSpPr>
            <p:cNvPr id="30" name="TextBox 29">
              <a:extLst>
                <a:ext uri="{FF2B5EF4-FFF2-40B4-BE49-F238E27FC236}">
                  <a16:creationId xmlns:a16="http://schemas.microsoft.com/office/drawing/2014/main" id="{DC62F11B-F27B-524C-A7AD-0BAF002A8B0F}"/>
                </a:ext>
              </a:extLst>
            </p:cNvPr>
            <p:cNvSpPr txBox="1"/>
            <p:nvPr/>
          </p:nvSpPr>
          <p:spPr>
            <a:xfrm>
              <a:off x="5705546" y="1284243"/>
              <a:ext cx="1513307" cy="741221"/>
            </a:xfrm>
            <a:prstGeom prst="rect">
              <a:avLst/>
            </a:prstGeom>
            <a:noFill/>
          </p:spPr>
          <p:txBody>
            <a:bodyPr wrap="square" rtlCol="0">
              <a:spAutoFit/>
            </a:bodyPr>
            <a:lstStyle/>
            <a:p>
              <a:pPr algn="ctr"/>
              <a:r>
                <a:rPr lang="fr-CA" sz="1400" dirty="0">
                  <a:solidFill>
                    <a:schemeClr val="tx1">
                      <a:lumMod val="85000"/>
                      <a:lumOff val="15000"/>
                    </a:schemeClr>
                  </a:solidFill>
                  <a:latin typeface="Arial" panose="020B0604020202020204" pitchFamily="34" charset="0"/>
                  <a:cs typeface="Arial" panose="020B0604020202020204" pitchFamily="34" charset="0"/>
                </a:rPr>
                <a:t>Transferrine</a:t>
              </a:r>
            </a:p>
            <a:p>
              <a:pPr algn="ctr"/>
              <a:r>
                <a:rPr lang="fr-CA" sz="1400" dirty="0">
                  <a:solidFill>
                    <a:schemeClr val="tx1">
                      <a:lumMod val="85000"/>
                      <a:lumOff val="15000"/>
                    </a:schemeClr>
                  </a:solidFill>
                  <a:latin typeface="Arial" panose="020B0604020202020204" pitchFamily="34" charset="0"/>
                  <a:cs typeface="Arial" panose="020B0604020202020204" pitchFamily="34" charset="0"/>
                </a:rPr>
                <a:t>plasmatique</a:t>
              </a:r>
            </a:p>
          </p:txBody>
        </p:sp>
        <p:sp>
          <p:nvSpPr>
            <p:cNvPr id="31" name="TextBox 30">
              <a:extLst>
                <a:ext uri="{FF2B5EF4-FFF2-40B4-BE49-F238E27FC236}">
                  <a16:creationId xmlns:a16="http://schemas.microsoft.com/office/drawing/2014/main" id="{EBAFB71B-14EB-C748-9643-9F21E9F41C63}"/>
                </a:ext>
              </a:extLst>
            </p:cNvPr>
            <p:cNvSpPr txBox="1"/>
            <p:nvPr/>
          </p:nvSpPr>
          <p:spPr>
            <a:xfrm>
              <a:off x="5812891" y="3029306"/>
              <a:ext cx="1323849" cy="436012"/>
            </a:xfrm>
            <a:prstGeom prst="rect">
              <a:avLst/>
            </a:prstGeom>
            <a:noFill/>
          </p:spPr>
          <p:txBody>
            <a:bodyPr wrap="square" rtlCol="0">
              <a:spAutoFit/>
            </a:bodyPr>
            <a:lstStyle/>
            <a:p>
              <a:pPr algn="ctr"/>
              <a:r>
                <a:rPr lang="en-US" sz="1400" dirty="0">
                  <a:solidFill>
                    <a:schemeClr val="tx1">
                      <a:lumMod val="85000"/>
                      <a:lumOff val="15000"/>
                    </a:schemeClr>
                  </a:solidFill>
                  <a:latin typeface="Arial" panose="020B0604020202020204" pitchFamily="34" charset="0"/>
                  <a:cs typeface="Arial" panose="020B0604020202020204" pitchFamily="34" charset="0"/>
                </a:rPr>
                <a:t>5 mg/jour</a:t>
              </a:r>
            </a:p>
          </p:txBody>
        </p:sp>
        <p:sp>
          <p:nvSpPr>
            <p:cNvPr id="32" name="TextBox 31">
              <a:extLst>
                <a:ext uri="{FF2B5EF4-FFF2-40B4-BE49-F238E27FC236}">
                  <a16:creationId xmlns:a16="http://schemas.microsoft.com/office/drawing/2014/main" id="{9E99632E-90C1-AD41-A435-E29AA8376A81}"/>
                </a:ext>
              </a:extLst>
            </p:cNvPr>
            <p:cNvSpPr txBox="1"/>
            <p:nvPr/>
          </p:nvSpPr>
          <p:spPr>
            <a:xfrm>
              <a:off x="7474296" y="2451868"/>
              <a:ext cx="1025918" cy="741220"/>
            </a:xfrm>
            <a:prstGeom prst="rect">
              <a:avLst/>
            </a:prstGeom>
            <a:noFill/>
          </p:spPr>
          <p:txBody>
            <a:bodyPr wrap="square" rtlCol="0">
              <a:spAutoFit/>
            </a:bodyPr>
            <a:lstStyle/>
            <a:p>
              <a:pPr algn="ctr"/>
              <a:r>
                <a:rPr lang="en-US" sz="1400" dirty="0">
                  <a:solidFill>
                    <a:schemeClr val="tx1">
                      <a:lumMod val="85000"/>
                      <a:lumOff val="15000"/>
                    </a:schemeClr>
                  </a:solidFill>
                  <a:latin typeface="Arial" panose="020B0604020202020204" pitchFamily="34" charset="0"/>
                  <a:cs typeface="Arial" panose="020B0604020202020204" pitchFamily="34" charset="0"/>
                </a:rPr>
                <a:t>1 mg/jour</a:t>
              </a:r>
            </a:p>
          </p:txBody>
        </p:sp>
      </p:grpSp>
      <p:sp>
        <p:nvSpPr>
          <p:cNvPr id="9" name="TextBox 8">
            <a:extLst>
              <a:ext uri="{FF2B5EF4-FFF2-40B4-BE49-F238E27FC236}">
                <a16:creationId xmlns:a16="http://schemas.microsoft.com/office/drawing/2014/main" id="{DB2CB156-E467-6301-8656-1DCF1A8F6B42}"/>
              </a:ext>
            </a:extLst>
          </p:cNvPr>
          <p:cNvSpPr txBox="1"/>
          <p:nvPr/>
        </p:nvSpPr>
        <p:spPr>
          <a:xfrm>
            <a:off x="4880015" y="5314763"/>
            <a:ext cx="3306012" cy="369332"/>
          </a:xfrm>
          <a:prstGeom prst="rect">
            <a:avLst/>
          </a:prstGeom>
          <a:noFill/>
        </p:spPr>
        <p:txBody>
          <a:bodyPr wrap="square" rtlCol="0">
            <a:spAutoFit/>
          </a:bodyPr>
          <a:lstStyle/>
          <a:p>
            <a:r>
              <a:rPr lang="fr-CA" b="1" dirty="0">
                <a:solidFill>
                  <a:schemeClr val="accent6">
                    <a:lumMod val="75000"/>
                  </a:schemeClr>
                </a:solidFill>
                <a:latin typeface="Arial" panose="020B0604020202020204" pitchFamily="34" charset="0"/>
                <a:cs typeface="Arial" panose="020B0604020202020204" pitchFamily="34" charset="0"/>
              </a:rPr>
              <a:t>Hepcidine</a:t>
            </a:r>
          </a:p>
        </p:txBody>
      </p:sp>
      <p:sp>
        <p:nvSpPr>
          <p:cNvPr id="10" name="TextBox 9">
            <a:extLst>
              <a:ext uri="{FF2B5EF4-FFF2-40B4-BE49-F238E27FC236}">
                <a16:creationId xmlns:a16="http://schemas.microsoft.com/office/drawing/2014/main" id="{06DDEB5F-BEBB-9EDD-DBA4-9C9B6A8A0CB1}"/>
              </a:ext>
            </a:extLst>
          </p:cNvPr>
          <p:cNvSpPr txBox="1"/>
          <p:nvPr/>
        </p:nvSpPr>
        <p:spPr>
          <a:xfrm>
            <a:off x="357888" y="5314763"/>
            <a:ext cx="3306012" cy="369332"/>
          </a:xfrm>
          <a:prstGeom prst="rect">
            <a:avLst/>
          </a:prstGeom>
          <a:noFill/>
          <a:ln>
            <a:noFill/>
          </a:ln>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Inflammation, infection</a:t>
            </a:r>
          </a:p>
        </p:txBody>
      </p:sp>
      <p:cxnSp>
        <p:nvCxnSpPr>
          <p:cNvPr id="12" name="Straight Connector 11">
            <a:extLst>
              <a:ext uri="{FF2B5EF4-FFF2-40B4-BE49-F238E27FC236}">
                <a16:creationId xmlns:a16="http://schemas.microsoft.com/office/drawing/2014/main" id="{79A9812D-C386-63B1-9DD0-57735872772E}"/>
              </a:ext>
            </a:extLst>
          </p:cNvPr>
          <p:cNvCxnSpPr>
            <a:cxnSpLocks/>
          </p:cNvCxnSpPr>
          <p:nvPr/>
        </p:nvCxnSpPr>
        <p:spPr>
          <a:xfrm flipV="1">
            <a:off x="6243629" y="5197799"/>
            <a:ext cx="0" cy="603261"/>
          </a:xfrm>
          <a:prstGeom prst="line">
            <a:avLst/>
          </a:prstGeom>
          <a:ln w="50800">
            <a:solidFill>
              <a:schemeClr val="accent6">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B17BFC4-279A-CFFD-067A-9D93DBEB4E61}"/>
              </a:ext>
            </a:extLst>
          </p:cNvPr>
          <p:cNvSpPr txBox="1"/>
          <p:nvPr/>
        </p:nvSpPr>
        <p:spPr>
          <a:xfrm>
            <a:off x="8654552" y="1916322"/>
            <a:ext cx="2545756" cy="646331"/>
          </a:xfrm>
          <a:prstGeom prst="rect">
            <a:avLst/>
          </a:prstGeom>
          <a:noFill/>
        </p:spPr>
        <p:txBody>
          <a:bodyPr wrap="square" rtlCol="0">
            <a:spAutoFit/>
          </a:bodyPr>
          <a:lstStyle/>
          <a:p>
            <a:r>
              <a:rPr lang="fr-CA" b="1" dirty="0">
                <a:solidFill>
                  <a:schemeClr val="accent6">
                    <a:lumMod val="75000"/>
                  </a:schemeClr>
                </a:solidFill>
                <a:latin typeface="Arial" panose="020B0604020202020204" pitchFamily="34" charset="0"/>
                <a:cs typeface="Arial" panose="020B0604020202020204" pitchFamily="34" charset="0"/>
              </a:rPr>
              <a:t>Absorption </a:t>
            </a:r>
            <a:br>
              <a:rPr lang="fr-CA" b="1" dirty="0">
                <a:solidFill>
                  <a:schemeClr val="accent6">
                    <a:lumMod val="75000"/>
                  </a:schemeClr>
                </a:solidFill>
                <a:latin typeface="Arial" panose="020B0604020202020204" pitchFamily="34" charset="0"/>
                <a:cs typeface="Arial" panose="020B0604020202020204" pitchFamily="34" charset="0"/>
              </a:rPr>
            </a:br>
            <a:r>
              <a:rPr lang="fr-CA" b="1" dirty="0">
                <a:solidFill>
                  <a:schemeClr val="accent6">
                    <a:lumMod val="75000"/>
                  </a:schemeClr>
                </a:solidFill>
                <a:latin typeface="Arial" panose="020B0604020202020204" pitchFamily="34" charset="0"/>
                <a:cs typeface="Arial" panose="020B0604020202020204" pitchFamily="34" charset="0"/>
              </a:rPr>
              <a:t>du fer</a:t>
            </a:r>
          </a:p>
        </p:txBody>
      </p:sp>
      <p:sp>
        <p:nvSpPr>
          <p:cNvPr id="33" name="TextBox 32">
            <a:extLst>
              <a:ext uri="{FF2B5EF4-FFF2-40B4-BE49-F238E27FC236}">
                <a16:creationId xmlns:a16="http://schemas.microsoft.com/office/drawing/2014/main" id="{28C09E3F-C0C2-2430-4A20-11168870D838}"/>
              </a:ext>
            </a:extLst>
          </p:cNvPr>
          <p:cNvSpPr txBox="1"/>
          <p:nvPr/>
        </p:nvSpPr>
        <p:spPr>
          <a:xfrm>
            <a:off x="2740238" y="3754285"/>
            <a:ext cx="2545756" cy="646331"/>
          </a:xfrm>
          <a:prstGeom prst="rect">
            <a:avLst/>
          </a:prstGeom>
          <a:noFill/>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Libération</a:t>
            </a:r>
            <a:br>
              <a:rPr lang="en-US" b="1" dirty="0">
                <a:solidFill>
                  <a:schemeClr val="accent6">
                    <a:lumMod val="75000"/>
                  </a:schemeClr>
                </a:solidFill>
                <a:latin typeface="Arial" panose="020B0604020202020204" pitchFamily="34" charset="0"/>
                <a:cs typeface="Arial" panose="020B0604020202020204" pitchFamily="34" charset="0"/>
              </a:rPr>
            </a:br>
            <a:r>
              <a:rPr lang="en-US" b="1" dirty="0">
                <a:solidFill>
                  <a:schemeClr val="accent6">
                    <a:lumMod val="75000"/>
                  </a:schemeClr>
                </a:solidFill>
                <a:latin typeface="Arial" panose="020B0604020202020204" pitchFamily="34" charset="0"/>
                <a:cs typeface="Arial" panose="020B0604020202020204" pitchFamily="34" charset="0"/>
              </a:rPr>
              <a:t>de fer</a:t>
            </a:r>
          </a:p>
        </p:txBody>
      </p:sp>
      <p:cxnSp>
        <p:nvCxnSpPr>
          <p:cNvPr id="35" name="Straight Connector 34">
            <a:extLst>
              <a:ext uri="{FF2B5EF4-FFF2-40B4-BE49-F238E27FC236}">
                <a16:creationId xmlns:a16="http://schemas.microsoft.com/office/drawing/2014/main" id="{074BDF15-62A3-CBDD-83E3-14BE6E4C7394}"/>
              </a:ext>
            </a:extLst>
          </p:cNvPr>
          <p:cNvCxnSpPr>
            <a:cxnSpLocks/>
          </p:cNvCxnSpPr>
          <p:nvPr/>
        </p:nvCxnSpPr>
        <p:spPr>
          <a:xfrm rot="10800000" flipV="1">
            <a:off x="10523248" y="1892290"/>
            <a:ext cx="0" cy="603261"/>
          </a:xfrm>
          <a:prstGeom prst="line">
            <a:avLst/>
          </a:prstGeom>
          <a:ln w="50800">
            <a:solidFill>
              <a:schemeClr val="accent6">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pic>
        <p:nvPicPr>
          <p:cNvPr id="37" name="Graphic 36" descr="Bone with solid fill">
            <a:extLst>
              <a:ext uri="{FF2B5EF4-FFF2-40B4-BE49-F238E27FC236}">
                <a16:creationId xmlns:a16="http://schemas.microsoft.com/office/drawing/2014/main" id="{3F7EC2B4-9C8C-9183-8BC2-722E78F79B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5851" y="5042229"/>
            <a:ext cx="914400" cy="914400"/>
          </a:xfrm>
          <a:prstGeom prst="rect">
            <a:avLst/>
          </a:prstGeom>
        </p:spPr>
      </p:pic>
      <p:cxnSp>
        <p:nvCxnSpPr>
          <p:cNvPr id="38" name="Straight Connector 37">
            <a:extLst>
              <a:ext uri="{FF2B5EF4-FFF2-40B4-BE49-F238E27FC236}">
                <a16:creationId xmlns:a16="http://schemas.microsoft.com/office/drawing/2014/main" id="{3A12BE43-C90F-4669-D5DA-5F45CBEC0403}"/>
              </a:ext>
            </a:extLst>
          </p:cNvPr>
          <p:cNvCxnSpPr>
            <a:cxnSpLocks/>
          </p:cNvCxnSpPr>
          <p:nvPr/>
        </p:nvCxnSpPr>
        <p:spPr>
          <a:xfrm rot="10800000" flipV="1">
            <a:off x="4235136" y="3668368"/>
            <a:ext cx="0" cy="603261"/>
          </a:xfrm>
          <a:prstGeom prst="line">
            <a:avLst/>
          </a:prstGeom>
          <a:ln w="50800">
            <a:solidFill>
              <a:schemeClr val="accent6">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014F86C-8D44-9895-C875-03062D937F7B}"/>
              </a:ext>
            </a:extLst>
          </p:cNvPr>
          <p:cNvSpPr txBox="1"/>
          <p:nvPr/>
        </p:nvSpPr>
        <p:spPr>
          <a:xfrm>
            <a:off x="9369614" y="5176263"/>
            <a:ext cx="2237299" cy="646331"/>
          </a:xfrm>
          <a:prstGeom prst="rect">
            <a:avLst/>
          </a:prstGeom>
          <a:noFill/>
        </p:spPr>
        <p:txBody>
          <a:bodyPr wrap="square" rtlCol="0">
            <a:spAutoFit/>
          </a:bodyPr>
          <a:lstStyle/>
          <a:p>
            <a:r>
              <a:rPr lang="fr-CA" b="1" dirty="0">
                <a:solidFill>
                  <a:schemeClr val="accent6">
                    <a:lumMod val="75000"/>
                  </a:schemeClr>
                </a:solidFill>
                <a:latin typeface="Arial" panose="020B0604020202020204" pitchFamily="34" charset="0"/>
                <a:cs typeface="Arial" panose="020B0604020202020204" pitchFamily="34" charset="0"/>
              </a:rPr>
              <a:t>Érythropoïèse</a:t>
            </a:r>
            <a:br>
              <a:rPr lang="fr-CA" b="1" dirty="0">
                <a:solidFill>
                  <a:schemeClr val="accent6">
                    <a:lumMod val="75000"/>
                  </a:schemeClr>
                </a:solidFill>
                <a:latin typeface="Arial" panose="020B0604020202020204" pitchFamily="34" charset="0"/>
                <a:cs typeface="Arial" panose="020B0604020202020204" pitchFamily="34" charset="0"/>
              </a:rPr>
            </a:br>
            <a:r>
              <a:rPr lang="fr-CA" b="1" dirty="0">
                <a:solidFill>
                  <a:schemeClr val="accent6">
                    <a:lumMod val="75000"/>
                  </a:schemeClr>
                </a:solidFill>
                <a:latin typeface="Arial" panose="020B0604020202020204" pitchFamily="34" charset="0"/>
                <a:cs typeface="Arial" panose="020B0604020202020204" pitchFamily="34" charset="0"/>
              </a:rPr>
              <a:t>déficitaire en fer</a:t>
            </a:r>
          </a:p>
        </p:txBody>
      </p:sp>
      <p:cxnSp>
        <p:nvCxnSpPr>
          <p:cNvPr id="41" name="Straight Connector 40">
            <a:extLst>
              <a:ext uri="{FF2B5EF4-FFF2-40B4-BE49-F238E27FC236}">
                <a16:creationId xmlns:a16="http://schemas.microsoft.com/office/drawing/2014/main" id="{070A1FF3-BB1D-EFE4-1CA0-82DB840F8CB6}"/>
              </a:ext>
            </a:extLst>
          </p:cNvPr>
          <p:cNvCxnSpPr>
            <a:cxnSpLocks/>
          </p:cNvCxnSpPr>
          <p:nvPr/>
        </p:nvCxnSpPr>
        <p:spPr>
          <a:xfrm>
            <a:off x="3148396" y="5499429"/>
            <a:ext cx="1637474" cy="0"/>
          </a:xfrm>
          <a:prstGeom prst="line">
            <a:avLst/>
          </a:prstGeom>
          <a:ln w="381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5A6F81A-BB31-9605-85DD-BABDF709961F}"/>
              </a:ext>
            </a:extLst>
          </p:cNvPr>
          <p:cNvCxnSpPr>
            <a:cxnSpLocks/>
          </p:cNvCxnSpPr>
          <p:nvPr/>
        </p:nvCxnSpPr>
        <p:spPr>
          <a:xfrm>
            <a:off x="6549010" y="5499429"/>
            <a:ext cx="1637474" cy="0"/>
          </a:xfrm>
          <a:prstGeom prst="line">
            <a:avLst/>
          </a:prstGeom>
          <a:ln w="38100">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2F3D3DD-6CAB-F0B4-2D59-7D206142935C}"/>
              </a:ext>
            </a:extLst>
          </p:cNvPr>
          <p:cNvSpPr txBox="1"/>
          <p:nvPr/>
        </p:nvSpPr>
        <p:spPr>
          <a:xfrm>
            <a:off x="7812782" y="1825524"/>
            <a:ext cx="720358" cy="584775"/>
          </a:xfrm>
          <a:prstGeom prst="rect">
            <a:avLst/>
          </a:prstGeom>
          <a:noFill/>
        </p:spPr>
        <p:txBody>
          <a:bodyPr wrap="square" rtlCol="0">
            <a:spAutoFit/>
          </a:bodyPr>
          <a:lstStyle/>
          <a:p>
            <a:r>
              <a:rPr lang="en-US" sz="3200" b="1" dirty="0">
                <a:solidFill>
                  <a:schemeClr val="accent6">
                    <a:lumMod val="75000"/>
                  </a:schemeClr>
                </a:solidFill>
                <a:latin typeface="Arial" panose="020B0604020202020204" pitchFamily="34" charset="0"/>
                <a:cs typeface="Arial" panose="020B0604020202020204" pitchFamily="34" charset="0"/>
              </a:rPr>
              <a:t>X</a:t>
            </a:r>
          </a:p>
        </p:txBody>
      </p:sp>
      <p:sp>
        <p:nvSpPr>
          <p:cNvPr id="44" name="TextBox 43">
            <a:extLst>
              <a:ext uri="{FF2B5EF4-FFF2-40B4-BE49-F238E27FC236}">
                <a16:creationId xmlns:a16="http://schemas.microsoft.com/office/drawing/2014/main" id="{6EFF8E2D-3F6B-386C-2BA9-FAA0CBE69E4E}"/>
              </a:ext>
            </a:extLst>
          </p:cNvPr>
          <p:cNvSpPr txBox="1"/>
          <p:nvPr/>
        </p:nvSpPr>
        <p:spPr>
          <a:xfrm>
            <a:off x="3658715" y="3181016"/>
            <a:ext cx="720358" cy="584775"/>
          </a:xfrm>
          <a:prstGeom prst="rect">
            <a:avLst/>
          </a:prstGeom>
          <a:noFill/>
        </p:spPr>
        <p:txBody>
          <a:bodyPr wrap="square" rtlCol="0">
            <a:spAutoFit/>
          </a:bodyPr>
          <a:lstStyle/>
          <a:p>
            <a:r>
              <a:rPr lang="en-US" sz="3200" b="1" dirty="0">
                <a:solidFill>
                  <a:schemeClr val="accent6">
                    <a:lumMod val="75000"/>
                  </a:schemeClr>
                </a:solidFill>
                <a:latin typeface="Arial" panose="020B0604020202020204" pitchFamily="34" charset="0"/>
                <a:cs typeface="Arial" panose="020B0604020202020204" pitchFamily="34" charset="0"/>
              </a:rPr>
              <a:t>X</a:t>
            </a:r>
          </a:p>
        </p:txBody>
      </p:sp>
    </p:spTree>
    <p:extLst>
      <p:ext uri="{BB962C8B-B14F-4D97-AF65-F5344CB8AC3E}">
        <p14:creationId xmlns:p14="http://schemas.microsoft.com/office/powerpoint/2010/main" val="372375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p:bldP spid="33" grpId="0"/>
      <p:bldP spid="39" grpId="0"/>
      <p:bldP spid="43" grpId="0"/>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5762-314D-3878-F557-4572F418E25E}"/>
              </a:ext>
            </a:extLst>
          </p:cNvPr>
          <p:cNvSpPr>
            <a:spLocks noGrp="1"/>
          </p:cNvSpPr>
          <p:nvPr>
            <p:ph type="title"/>
          </p:nvPr>
        </p:nvSpPr>
        <p:spPr/>
        <p:txBody>
          <a:bodyPr/>
          <a:lstStyle/>
          <a:p>
            <a:r>
              <a:rPr lang="fr-CA" dirty="0"/>
              <a:t>Ferriprive versus inflammatoire</a:t>
            </a:r>
            <a:endParaRPr lang="en-CA" dirty="0"/>
          </a:p>
        </p:txBody>
      </p:sp>
      <p:sp>
        <p:nvSpPr>
          <p:cNvPr id="3" name="Footer Placeholder 2">
            <a:extLst>
              <a:ext uri="{FF2B5EF4-FFF2-40B4-BE49-F238E27FC236}">
                <a16:creationId xmlns:a16="http://schemas.microsoft.com/office/drawing/2014/main" id="{51D68EE8-6088-4971-58F6-C4CB36908E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F3C617-ACE9-1E0D-7E21-BAA5C07F4EB8}"/>
              </a:ext>
            </a:extLst>
          </p:cNvPr>
          <p:cNvSpPr>
            <a:spLocks noGrp="1"/>
          </p:cNvSpPr>
          <p:nvPr>
            <p:ph type="sldNum" sz="quarter" idx="12"/>
          </p:nvPr>
        </p:nvSpPr>
        <p:spPr/>
        <p:txBody>
          <a:bodyPr/>
          <a:lstStyle/>
          <a:p>
            <a:fld id="{145FD570-4AEA-FD41-8C63-786E3D93656E}" type="slidenum">
              <a:rPr lang="en-US" smtClean="0"/>
              <a:t>24</a:t>
            </a:fld>
            <a:endParaRPr lang="en-US"/>
          </a:p>
        </p:txBody>
      </p:sp>
      <p:graphicFrame>
        <p:nvGraphicFramePr>
          <p:cNvPr id="5" name="Table 5">
            <a:extLst>
              <a:ext uri="{FF2B5EF4-FFF2-40B4-BE49-F238E27FC236}">
                <a16:creationId xmlns:a16="http://schemas.microsoft.com/office/drawing/2014/main" id="{EFE914FC-9440-3330-00D9-459319499267}"/>
              </a:ext>
            </a:extLst>
          </p:cNvPr>
          <p:cNvGraphicFramePr>
            <a:graphicFrameLocks/>
          </p:cNvGraphicFramePr>
          <p:nvPr>
            <p:extLst>
              <p:ext uri="{D42A27DB-BD31-4B8C-83A1-F6EECF244321}">
                <p14:modId xmlns:p14="http://schemas.microsoft.com/office/powerpoint/2010/main" val="3406436249"/>
              </p:ext>
            </p:extLst>
          </p:nvPr>
        </p:nvGraphicFramePr>
        <p:xfrm>
          <a:off x="1534160" y="1575337"/>
          <a:ext cx="8564880" cy="4236928"/>
        </p:xfrm>
        <a:graphic>
          <a:graphicData uri="http://schemas.openxmlformats.org/drawingml/2006/table">
            <a:tbl>
              <a:tblPr firstRow="1" bandRow="1">
                <a:tableStyleId>{5C22544A-7EE6-4342-B048-85BDC9FD1C3A}</a:tableStyleId>
              </a:tblPr>
              <a:tblGrid>
                <a:gridCol w="2854960">
                  <a:extLst>
                    <a:ext uri="{9D8B030D-6E8A-4147-A177-3AD203B41FA5}">
                      <a16:colId xmlns:a16="http://schemas.microsoft.com/office/drawing/2014/main" val="2312126957"/>
                    </a:ext>
                  </a:extLst>
                </a:gridCol>
                <a:gridCol w="2854960">
                  <a:extLst>
                    <a:ext uri="{9D8B030D-6E8A-4147-A177-3AD203B41FA5}">
                      <a16:colId xmlns:a16="http://schemas.microsoft.com/office/drawing/2014/main" val="1340991801"/>
                    </a:ext>
                  </a:extLst>
                </a:gridCol>
                <a:gridCol w="2854960">
                  <a:extLst>
                    <a:ext uri="{9D8B030D-6E8A-4147-A177-3AD203B41FA5}">
                      <a16:colId xmlns:a16="http://schemas.microsoft.com/office/drawing/2014/main" val="2506554776"/>
                    </a:ext>
                  </a:extLst>
                </a:gridCol>
              </a:tblGrid>
              <a:tr h="511847">
                <a:tc>
                  <a:txBody>
                    <a:bodyPr/>
                    <a:lstStyle/>
                    <a:p>
                      <a:endParaRPr lang="en-CA" sz="2000"/>
                    </a:p>
                  </a:txBody>
                  <a:tcPr/>
                </a:tc>
                <a:tc>
                  <a:txBody>
                    <a:bodyPr/>
                    <a:lstStyle/>
                    <a:p>
                      <a:pPr algn="ctr"/>
                      <a:r>
                        <a:rPr lang="en-CA" sz="2000" b="1" dirty="0" err="1"/>
                        <a:t>Ferriprive</a:t>
                      </a:r>
                      <a:endParaRPr lang="en-CA" sz="2000" b="1" dirty="0"/>
                    </a:p>
                  </a:txBody>
                  <a:tcPr/>
                </a:tc>
                <a:tc>
                  <a:txBody>
                    <a:bodyPr/>
                    <a:lstStyle/>
                    <a:p>
                      <a:pPr algn="ctr"/>
                      <a:r>
                        <a:rPr lang="en-CA" sz="2000" b="1" dirty="0" err="1"/>
                        <a:t>Inflammatoire</a:t>
                      </a:r>
                      <a:endParaRPr lang="en-CA" sz="2000" b="1" dirty="0"/>
                    </a:p>
                  </a:txBody>
                  <a:tcPr/>
                </a:tc>
                <a:extLst>
                  <a:ext uri="{0D108BD9-81ED-4DB2-BD59-A6C34878D82A}">
                    <a16:rowId xmlns:a16="http://schemas.microsoft.com/office/drawing/2014/main" val="203897646"/>
                  </a:ext>
                </a:extLst>
              </a:tr>
              <a:tr h="670807">
                <a:tc>
                  <a:txBody>
                    <a:bodyPr/>
                    <a:lstStyle/>
                    <a:p>
                      <a:r>
                        <a:rPr lang="en-CA" sz="2000" b="1" dirty="0"/>
                        <a:t>Fer</a:t>
                      </a:r>
                    </a:p>
                  </a:txBody>
                  <a:tcPr/>
                </a:tc>
                <a:tc>
                  <a:txBody>
                    <a:bodyPr/>
                    <a:lstStyle/>
                    <a:p>
                      <a:pPr algn="ctr"/>
                      <a:r>
                        <a:rPr lang="en-CA" sz="2000" dirty="0"/>
                        <a:t>↓</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2000" dirty="0"/>
                        <a:t>↓</a:t>
                      </a:r>
                    </a:p>
                    <a:p>
                      <a:pPr algn="ctr"/>
                      <a:endParaRPr lang="en-CA" sz="2000" dirty="0"/>
                    </a:p>
                  </a:txBody>
                  <a:tcPr/>
                </a:tc>
                <a:extLst>
                  <a:ext uri="{0D108BD9-81ED-4DB2-BD59-A6C34878D82A}">
                    <a16:rowId xmlns:a16="http://schemas.microsoft.com/office/drawing/2014/main" val="2059835565"/>
                  </a:ext>
                </a:extLst>
              </a:tr>
              <a:tr h="511847">
                <a:tc>
                  <a:txBody>
                    <a:bodyPr/>
                    <a:lstStyle/>
                    <a:p>
                      <a:r>
                        <a:rPr lang="en-CA" sz="2000" b="1" dirty="0" err="1"/>
                        <a:t>Transferrine</a:t>
                      </a:r>
                      <a:r>
                        <a:rPr lang="en-CA" sz="2000" b="1" dirty="0"/>
                        <a:t> (TIBC)</a:t>
                      </a:r>
                    </a:p>
                  </a:txBody>
                  <a:tcPr/>
                </a:tc>
                <a:tc>
                  <a:txBody>
                    <a:bodyPr/>
                    <a:lstStyle/>
                    <a:p>
                      <a:pPr algn="ctr"/>
                      <a:r>
                        <a:rPr lang="en-CA" sz="2000" dirty="0"/>
                        <a:t>↑</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2000" dirty="0"/>
                        <a:t>↓</a:t>
                      </a:r>
                    </a:p>
                  </a:txBody>
                  <a:tcPr/>
                </a:tc>
                <a:extLst>
                  <a:ext uri="{0D108BD9-81ED-4DB2-BD59-A6C34878D82A}">
                    <a16:rowId xmlns:a16="http://schemas.microsoft.com/office/drawing/2014/main" val="766501081"/>
                  </a:ext>
                </a:extLst>
              </a:tr>
              <a:tr h="670807">
                <a:tc>
                  <a:txBody>
                    <a:bodyPr/>
                    <a:lstStyle/>
                    <a:p>
                      <a:r>
                        <a:rPr lang="en-CA" sz="2000" b="1" dirty="0"/>
                        <a:t>Saturation (</a:t>
                      </a:r>
                      <a:r>
                        <a:rPr lang="en-CA" sz="2000" b="1" dirty="0" err="1"/>
                        <a:t>fer</a:t>
                      </a:r>
                      <a:r>
                        <a:rPr lang="en-CA" sz="2000" b="1" dirty="0"/>
                        <a:t>/TIBC)</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2000" dirty="0"/>
                        <a:t>↓↓</a:t>
                      </a:r>
                    </a:p>
                    <a:p>
                      <a:pPr algn="ctr"/>
                      <a:endParaRPr lang="en-CA" sz="2000" dirty="0"/>
                    </a:p>
                  </a:txBody>
                  <a:tcPr/>
                </a:tc>
                <a:tc>
                  <a:txBody>
                    <a:bodyPr/>
                    <a:lstStyle/>
                    <a:p>
                      <a:pPr algn="ctr"/>
                      <a:r>
                        <a:rPr lang="en-CA" sz="2000" dirty="0"/>
                        <a:t>Presque </a:t>
                      </a:r>
                      <a:r>
                        <a:rPr lang="en-CA" sz="2000" dirty="0" err="1"/>
                        <a:t>normale</a:t>
                      </a:r>
                      <a:endParaRPr lang="en-CA" sz="2000" dirty="0"/>
                    </a:p>
                  </a:txBody>
                  <a:tcPr/>
                </a:tc>
                <a:extLst>
                  <a:ext uri="{0D108BD9-81ED-4DB2-BD59-A6C34878D82A}">
                    <a16:rowId xmlns:a16="http://schemas.microsoft.com/office/drawing/2014/main" val="3730558904"/>
                  </a:ext>
                </a:extLst>
              </a:tr>
              <a:tr h="511847">
                <a:tc>
                  <a:txBody>
                    <a:bodyPr/>
                    <a:lstStyle/>
                    <a:p>
                      <a:r>
                        <a:rPr lang="en-CA" sz="2000" b="1" dirty="0" err="1"/>
                        <a:t>Ferritine</a:t>
                      </a:r>
                      <a:endParaRPr lang="en-CA" sz="2000" b="1"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2000" dirty="0"/>
                        <a:t>↓↓</a:t>
                      </a:r>
                    </a:p>
                  </a:txBody>
                  <a:tcPr/>
                </a:tc>
                <a:tc>
                  <a:txBody>
                    <a:bodyPr/>
                    <a:lstStyle/>
                    <a:p>
                      <a:pPr algn="ctr"/>
                      <a:r>
                        <a:rPr lang="en-CA" sz="2000" dirty="0"/>
                        <a:t>↑↑</a:t>
                      </a:r>
                    </a:p>
                  </a:txBody>
                  <a:tcPr/>
                </a:tc>
                <a:extLst>
                  <a:ext uri="{0D108BD9-81ED-4DB2-BD59-A6C34878D82A}">
                    <a16:rowId xmlns:a16="http://schemas.microsoft.com/office/drawing/2014/main" val="1948563331"/>
                  </a:ext>
                </a:extLst>
              </a:tr>
              <a:tr h="1299307">
                <a:tc>
                  <a:txBody>
                    <a:bodyPr/>
                    <a:lstStyle/>
                    <a:p>
                      <a:r>
                        <a:rPr lang="en-CA" sz="2000" b="1" dirty="0" err="1"/>
                        <a:t>Marqueurs</a:t>
                      </a:r>
                      <a:r>
                        <a:rPr lang="en-CA" sz="2000" b="1" dirty="0"/>
                        <a:t> </a:t>
                      </a:r>
                      <a:r>
                        <a:rPr lang="en-CA" sz="2000" b="1" dirty="0" err="1"/>
                        <a:t>inflammatoire</a:t>
                      </a:r>
                      <a:r>
                        <a:rPr lang="en-CA" sz="2000" b="1" dirty="0"/>
                        <a:t> (ex CRP)</a:t>
                      </a:r>
                    </a:p>
                  </a:txBody>
                  <a:tcPr/>
                </a:tc>
                <a:tc>
                  <a:txBody>
                    <a:bodyPr/>
                    <a:lstStyle/>
                    <a:p>
                      <a:pPr algn="ctr"/>
                      <a:r>
                        <a:rPr lang="en-CA" sz="2000" dirty="0" err="1"/>
                        <a:t>Normaux</a:t>
                      </a:r>
                      <a:endParaRPr lang="en-CA" sz="20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2000" dirty="0"/>
                        <a:t>↑↑</a:t>
                      </a:r>
                    </a:p>
                    <a:p>
                      <a:pPr algn="ctr"/>
                      <a:endParaRPr lang="en-CA" sz="2000" dirty="0"/>
                    </a:p>
                  </a:txBody>
                  <a:tcPr/>
                </a:tc>
                <a:extLst>
                  <a:ext uri="{0D108BD9-81ED-4DB2-BD59-A6C34878D82A}">
                    <a16:rowId xmlns:a16="http://schemas.microsoft.com/office/drawing/2014/main" val="2368931512"/>
                  </a:ext>
                </a:extLst>
              </a:tr>
            </a:tbl>
          </a:graphicData>
        </a:graphic>
      </p:graphicFrame>
    </p:spTree>
    <p:extLst>
      <p:ext uri="{BB962C8B-B14F-4D97-AF65-F5344CB8AC3E}">
        <p14:creationId xmlns:p14="http://schemas.microsoft.com/office/powerpoint/2010/main" val="3126130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3CEEC-89F0-7742-92B6-67975B894A7F}"/>
              </a:ext>
            </a:extLst>
          </p:cNvPr>
          <p:cNvSpPr>
            <a:spLocks noGrp="1"/>
          </p:cNvSpPr>
          <p:nvPr>
            <p:ph type="title"/>
          </p:nvPr>
        </p:nvSpPr>
        <p:spPr>
          <a:xfrm>
            <a:off x="334963" y="20176"/>
            <a:ext cx="10644187" cy="1235868"/>
          </a:xfrm>
        </p:spPr>
        <p:txBody>
          <a:bodyPr wrap="square"/>
          <a:lstStyle/>
          <a:p>
            <a:r>
              <a:rPr lang="fr-CA" dirty="0"/>
              <a:t>Épidémiologie de l’anémie, de la carence en fer et de l’anémie ferriprive</a:t>
            </a:r>
          </a:p>
        </p:txBody>
      </p:sp>
      <p:sp>
        <p:nvSpPr>
          <p:cNvPr id="3" name="Footer Placeholder 2">
            <a:extLst>
              <a:ext uri="{FF2B5EF4-FFF2-40B4-BE49-F238E27FC236}">
                <a16:creationId xmlns:a16="http://schemas.microsoft.com/office/drawing/2014/main" id="{79827F32-2121-8040-86FF-B9E4917B7DE0}"/>
              </a:ext>
            </a:extLst>
          </p:cNvPr>
          <p:cNvSpPr>
            <a:spLocks noGrp="1"/>
          </p:cNvSpPr>
          <p:nvPr>
            <p:ph type="ftr" sz="quarter" idx="11"/>
          </p:nvPr>
        </p:nvSpPr>
        <p:spPr/>
        <p:txBody>
          <a:bodyPr/>
          <a:lstStyle/>
          <a:p>
            <a:pPr>
              <a:lnSpc>
                <a:spcPct val="110000"/>
              </a:lnSpc>
              <a:spcBef>
                <a:spcPts val="0"/>
              </a:spcBef>
            </a:pPr>
            <a:r>
              <a:rPr lang="fr-CA" dirty="0"/>
              <a:t>Tableaux et références d’après Lopez A, </a:t>
            </a:r>
            <a:r>
              <a:rPr lang="fr-CA" i="1" dirty="0"/>
              <a:t>et al</a:t>
            </a:r>
            <a:r>
              <a:rPr lang="fr-CA" dirty="0"/>
              <a:t>. </a:t>
            </a:r>
            <a:r>
              <a:rPr lang="fr-CA" i="1" dirty="0"/>
              <a:t>Lancet. </a:t>
            </a:r>
            <a:r>
              <a:rPr lang="fr-CA" dirty="0"/>
              <a:t>2016;387:907-16.</a:t>
            </a:r>
          </a:p>
          <a:p>
            <a:pPr>
              <a:lnSpc>
                <a:spcPct val="110000"/>
              </a:lnSpc>
              <a:spcBef>
                <a:spcPts val="0"/>
              </a:spcBef>
            </a:pPr>
            <a:r>
              <a:rPr lang="fr-CA" dirty="0"/>
              <a:t>La liste complète des références se trouve dans les notes du conférencier.</a:t>
            </a:r>
          </a:p>
        </p:txBody>
      </p:sp>
      <p:sp>
        <p:nvSpPr>
          <p:cNvPr id="4" name="Slide Number Placeholder 3">
            <a:extLst>
              <a:ext uri="{FF2B5EF4-FFF2-40B4-BE49-F238E27FC236}">
                <a16:creationId xmlns:a16="http://schemas.microsoft.com/office/drawing/2014/main" id="{4FE71EC8-F43A-D447-8E62-B4FC1BC49A86}"/>
              </a:ext>
            </a:extLst>
          </p:cNvPr>
          <p:cNvSpPr>
            <a:spLocks noGrp="1"/>
          </p:cNvSpPr>
          <p:nvPr>
            <p:ph type="sldNum" sz="quarter" idx="12"/>
          </p:nvPr>
        </p:nvSpPr>
        <p:spPr/>
        <p:txBody>
          <a:bodyPr/>
          <a:lstStyle/>
          <a:p>
            <a:fld id="{145FD570-4AEA-FD41-8C63-786E3D93656E}" type="slidenum">
              <a:rPr lang="fr-CA" smtClean="0"/>
              <a:t>25</a:t>
            </a:fld>
            <a:endParaRPr lang="fr-CA" dirty="0"/>
          </a:p>
        </p:txBody>
      </p:sp>
      <p:graphicFrame>
        <p:nvGraphicFramePr>
          <p:cNvPr id="6" name="Table 8">
            <a:extLst>
              <a:ext uri="{FF2B5EF4-FFF2-40B4-BE49-F238E27FC236}">
                <a16:creationId xmlns:a16="http://schemas.microsoft.com/office/drawing/2014/main" id="{F58E804E-C681-3749-AFA0-D82071F8EC9B}"/>
              </a:ext>
            </a:extLst>
          </p:cNvPr>
          <p:cNvGraphicFramePr>
            <a:graphicFrameLocks noGrp="1"/>
          </p:cNvGraphicFramePr>
          <p:nvPr>
            <p:extLst>
              <p:ext uri="{D42A27DB-BD31-4B8C-83A1-F6EECF244321}">
                <p14:modId xmlns:p14="http://schemas.microsoft.com/office/powerpoint/2010/main" val="3962910982"/>
              </p:ext>
            </p:extLst>
          </p:nvPr>
        </p:nvGraphicFramePr>
        <p:xfrm>
          <a:off x="231788" y="1334209"/>
          <a:ext cx="6430440" cy="4922014"/>
        </p:xfrm>
        <a:graphic>
          <a:graphicData uri="http://schemas.openxmlformats.org/drawingml/2006/table">
            <a:tbl>
              <a:tblPr firstRow="1" bandRow="1">
                <a:tableStyleId>{69012ECD-51FC-41F1-AA8D-1B2483CD663E}</a:tableStyleId>
              </a:tblPr>
              <a:tblGrid>
                <a:gridCol w="1058340">
                  <a:extLst>
                    <a:ext uri="{9D8B030D-6E8A-4147-A177-3AD203B41FA5}">
                      <a16:colId xmlns:a16="http://schemas.microsoft.com/office/drawing/2014/main" val="3836014321"/>
                    </a:ext>
                  </a:extLst>
                </a:gridCol>
                <a:gridCol w="2959100">
                  <a:extLst>
                    <a:ext uri="{9D8B030D-6E8A-4147-A177-3AD203B41FA5}">
                      <a16:colId xmlns:a16="http://schemas.microsoft.com/office/drawing/2014/main" val="1536387313"/>
                    </a:ext>
                  </a:extLst>
                </a:gridCol>
                <a:gridCol w="1168400">
                  <a:extLst>
                    <a:ext uri="{9D8B030D-6E8A-4147-A177-3AD203B41FA5}">
                      <a16:colId xmlns:a16="http://schemas.microsoft.com/office/drawing/2014/main" val="2923026635"/>
                    </a:ext>
                  </a:extLst>
                </a:gridCol>
                <a:gridCol w="1244600">
                  <a:extLst>
                    <a:ext uri="{9D8B030D-6E8A-4147-A177-3AD203B41FA5}">
                      <a16:colId xmlns:a16="http://schemas.microsoft.com/office/drawing/2014/main" val="2077629149"/>
                    </a:ext>
                  </a:extLst>
                </a:gridCol>
              </a:tblGrid>
              <a:tr h="274254">
                <a:tc>
                  <a:txBody>
                    <a:bodyPr/>
                    <a:lstStyle/>
                    <a:p>
                      <a:endParaRPr lang="en-CA" sz="1200" dirty="0">
                        <a:solidFill>
                          <a:schemeClr val="bg1"/>
                        </a:solidFill>
                        <a:latin typeface="Arial" panose="020B0604020202020204" pitchFamily="34" charset="0"/>
                        <a:cs typeface="Arial" panose="020B0604020202020204" pitchFamily="34" charset="0"/>
                      </a:endParaRPr>
                    </a:p>
                  </a:txBody>
                  <a:tcPr>
                    <a:solidFill>
                      <a:srgbClr val="002060"/>
                    </a:solidFill>
                  </a:tcPr>
                </a:tc>
                <a:tc>
                  <a:txBody>
                    <a:bodyPr/>
                    <a:lstStyle/>
                    <a:p>
                      <a:r>
                        <a:rPr lang="en-US" sz="1400" dirty="0">
                          <a:solidFill>
                            <a:schemeClr val="bg1"/>
                          </a:solidFill>
                          <a:latin typeface="Arial" panose="020B0604020202020204" pitchFamily="34" charset="0"/>
                          <a:cs typeface="Arial" panose="020B0604020202020204" pitchFamily="34" charset="0"/>
                        </a:rPr>
                        <a:t>Population</a:t>
                      </a:r>
                      <a:endParaRPr lang="en-CA" sz="1400" dirty="0">
                        <a:solidFill>
                          <a:schemeClr val="bg1"/>
                        </a:solidFill>
                        <a:latin typeface="Arial" panose="020B0604020202020204" pitchFamily="34" charset="0"/>
                        <a:cs typeface="Arial" panose="020B0604020202020204" pitchFamily="34" charset="0"/>
                      </a:endParaRPr>
                    </a:p>
                  </a:txBody>
                  <a:tcPr anchor="ctr">
                    <a:solidFill>
                      <a:srgbClr val="002060"/>
                    </a:solidFill>
                  </a:tcPr>
                </a:tc>
                <a:tc>
                  <a:txBody>
                    <a:bodyPr/>
                    <a:lstStyle/>
                    <a:p>
                      <a:pPr algn="ctr"/>
                      <a:r>
                        <a:rPr lang="fr-CA" sz="1400" noProof="0" dirty="0">
                          <a:solidFill>
                            <a:schemeClr val="bg1"/>
                          </a:solidFill>
                          <a:latin typeface="Arial"/>
                          <a:cs typeface="Arial"/>
                        </a:rPr>
                        <a:t>Population à l’étude</a:t>
                      </a:r>
                    </a:p>
                  </a:txBody>
                  <a:tcPr anchor="ctr">
                    <a:solidFill>
                      <a:srgbClr val="002060"/>
                    </a:solidFill>
                  </a:tcPr>
                </a:tc>
                <a:tc>
                  <a:txBody>
                    <a:bodyPr/>
                    <a:lstStyle/>
                    <a:p>
                      <a:pPr algn="ctr"/>
                      <a:r>
                        <a:rPr lang="fr-CA" sz="1400" noProof="0" dirty="0">
                          <a:solidFill>
                            <a:schemeClr val="bg1"/>
                          </a:solidFill>
                          <a:latin typeface="Arial"/>
                          <a:cs typeface="Arial"/>
                        </a:rPr>
                        <a:t>Prévalence</a:t>
                      </a:r>
                    </a:p>
                  </a:txBody>
                  <a:tcPr>
                    <a:solidFill>
                      <a:srgbClr val="002060"/>
                    </a:solidFill>
                  </a:tcPr>
                </a:tc>
                <a:extLst>
                  <a:ext uri="{0D108BD9-81ED-4DB2-BD59-A6C34878D82A}">
                    <a16:rowId xmlns:a16="http://schemas.microsoft.com/office/drawing/2014/main" val="3253934756"/>
                  </a:ext>
                </a:extLst>
              </a:tr>
              <a:tr h="314561">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595959"/>
                          </a:solidFill>
                          <a:latin typeface="Arial" panose="020B0604020202020204" pitchFamily="34" charset="0"/>
                          <a:cs typeface="Arial" panose="020B0604020202020204" pitchFamily="34" charset="0"/>
                        </a:rPr>
                        <a:t>Anémie</a:t>
                      </a:r>
                      <a:r>
                        <a:rPr lang="en-US" sz="1300" b="1" baseline="30000" dirty="0">
                          <a:solidFill>
                            <a:srgbClr val="595959"/>
                          </a:solidFill>
                          <a:latin typeface="Arial" panose="020B0604020202020204" pitchFamily="34" charset="0"/>
                          <a:cs typeface="Arial" panose="020B0604020202020204" pitchFamily="34" charset="0"/>
                        </a:rPr>
                        <a:t>1-3,9</a:t>
                      </a:r>
                      <a:endParaRPr lang="en-CA" sz="1300" b="1" baseline="30000" dirty="0">
                        <a:solidFill>
                          <a:srgbClr val="595959"/>
                        </a:solidFill>
                        <a:latin typeface="Arial" panose="020B0604020202020204" pitchFamily="34" charset="0"/>
                        <a:cs typeface="Arial" panose="020B0604020202020204" pitchFamily="34" charset="0"/>
                      </a:endParaRPr>
                    </a:p>
                  </a:txBody>
                  <a:tcPr anchor="ctr">
                    <a:lnB w="12700" cap="flat" cmpd="sng" algn="ctr">
                      <a:solidFill>
                        <a:schemeClr val="bg2"/>
                      </a:solidFill>
                      <a:prstDash val="solid"/>
                      <a:round/>
                      <a:headEnd type="none" w="med" len="med"/>
                      <a:tailEnd type="none" w="med" len="med"/>
                    </a:lnB>
                    <a:solidFill>
                      <a:schemeClr val="bg2"/>
                    </a:solidFill>
                  </a:tcPr>
                </a:tc>
                <a:tc>
                  <a:txBody>
                    <a:bodyPr/>
                    <a:lstStyle/>
                    <a:p>
                      <a:r>
                        <a:rPr lang="en-US" sz="1300" dirty="0">
                          <a:latin typeface="Arial" panose="020B0604020202020204" pitchFamily="34" charset="0"/>
                          <a:cs typeface="Arial" panose="020B0604020202020204" pitchFamily="34" charset="0"/>
                        </a:rPr>
                        <a:t>Population </a:t>
                      </a:r>
                      <a:r>
                        <a:rPr lang="en-US" sz="1300" dirty="0" err="1">
                          <a:latin typeface="Arial" panose="020B0604020202020204" pitchFamily="34" charset="0"/>
                          <a:cs typeface="Arial" panose="020B0604020202020204" pitchFamily="34" charset="0"/>
                        </a:rPr>
                        <a:t>générale</a:t>
                      </a:r>
                      <a:endParaRPr lang="en-US" sz="1300" dirty="0">
                        <a:latin typeface="Arial" panose="020B0604020202020204" pitchFamily="34" charset="0"/>
                        <a:cs typeface="Arial" panose="020B0604020202020204" pitchFamily="34" charset="0"/>
                      </a:endParaRPr>
                    </a:p>
                  </a:txBody>
                  <a:tcPr>
                    <a:solidFill>
                      <a:schemeClr val="bg2"/>
                    </a:solidFill>
                  </a:tcPr>
                </a:tc>
                <a:tc rowSpan="5">
                  <a:txBody>
                    <a:bodyPr/>
                    <a:lstStyle/>
                    <a:p>
                      <a:pPr algn="ctr"/>
                      <a:r>
                        <a:rPr lang="en-CA" sz="1300" dirty="0">
                          <a:latin typeface="Arial" panose="020B0604020202020204" pitchFamily="34" charset="0"/>
                          <a:cs typeface="Arial" panose="020B0604020202020204" pitchFamily="34" charset="0"/>
                        </a:rPr>
                        <a:t>Population </a:t>
                      </a:r>
                      <a:r>
                        <a:rPr lang="en-CA" sz="1300" dirty="0" err="1">
                          <a:latin typeface="Arial" panose="020B0604020202020204" pitchFamily="34" charset="0"/>
                          <a:cs typeface="Arial" panose="020B0604020202020204" pitchFamily="34" charset="0"/>
                        </a:rPr>
                        <a:t>mondiale</a:t>
                      </a:r>
                      <a:endParaRPr lang="en-CA" sz="1300" dirty="0">
                        <a:latin typeface="Arial" panose="020B0604020202020204" pitchFamily="34" charset="0"/>
                        <a:cs typeface="Arial" panose="020B0604020202020204" pitchFamily="34" charset="0"/>
                      </a:endParaRPr>
                    </a:p>
                  </a:txBody>
                  <a:tcPr anchor="ctr">
                    <a:solidFill>
                      <a:schemeClr val="bg2"/>
                    </a:solidFill>
                  </a:tcPr>
                </a:tc>
                <a:tc>
                  <a:txBody>
                    <a:bodyPr/>
                    <a:lstStyle/>
                    <a:p>
                      <a:pPr marL="0" indent="0" algn="ctr">
                        <a:buFont typeface="Arial" panose="020B0604020202020204" pitchFamily="34" charset="0"/>
                        <a:buNone/>
                      </a:pPr>
                      <a:r>
                        <a:rPr lang="en-CA" sz="1300" b="0" u="none" dirty="0">
                          <a:solidFill>
                            <a:srgbClr val="595959"/>
                          </a:solidFill>
                          <a:latin typeface="Arial" panose="020B0604020202020204" pitchFamily="34" charset="0"/>
                          <a:cs typeface="Arial" panose="020B0604020202020204" pitchFamily="34" charset="0"/>
                        </a:rPr>
                        <a:t>32,9 %</a:t>
                      </a:r>
                    </a:p>
                  </a:txBody>
                  <a:tcPr>
                    <a:solidFill>
                      <a:schemeClr val="bg2"/>
                    </a:solidFill>
                  </a:tcPr>
                </a:tc>
                <a:extLst>
                  <a:ext uri="{0D108BD9-81ED-4DB2-BD59-A6C34878D82A}">
                    <a16:rowId xmlns:a16="http://schemas.microsoft.com/office/drawing/2014/main" val="2851225857"/>
                  </a:ext>
                </a:extLst>
              </a:tr>
              <a:tr h="314561">
                <a:tc vMerge="1">
                  <a:txBody>
                    <a:bodyPr/>
                    <a:lstStyle/>
                    <a:p>
                      <a:endParaRPr lang="en-CA" sz="140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B w="12700" cap="flat" cmpd="sng" algn="ctr">
                      <a:solidFill>
                        <a:srgbClr val="A4A5A4"/>
                      </a:solidFill>
                      <a:prstDash val="solid"/>
                      <a:round/>
                      <a:headEnd type="none" w="med" len="med"/>
                      <a:tailEnd type="none" w="med" len="med"/>
                    </a:lnB>
                    <a:solidFill>
                      <a:srgbClr val="EFECEC"/>
                    </a:solidFill>
                  </a:tcPr>
                </a:tc>
                <a:tc>
                  <a:txBody>
                    <a:bodyPr/>
                    <a:lstStyle/>
                    <a:p>
                      <a:r>
                        <a:rPr lang="en-CA" sz="1300" dirty="0">
                          <a:latin typeface="Arial" panose="020B0604020202020204" pitchFamily="34" charset="0"/>
                          <a:cs typeface="Arial" panose="020B0604020202020204" pitchFamily="34" charset="0"/>
                        </a:rPr>
                        <a:t>Femmes non enceintes (15 </a:t>
                      </a:r>
                      <a:r>
                        <a:rPr lang="en-CA" sz="1300" dirty="0" err="1">
                          <a:latin typeface="Arial" panose="020B0604020202020204" pitchFamily="34" charset="0"/>
                          <a:cs typeface="Arial" panose="020B0604020202020204" pitchFamily="34" charset="0"/>
                        </a:rPr>
                        <a:t>à</a:t>
                      </a:r>
                      <a:r>
                        <a:rPr lang="en-CA" sz="1300" dirty="0">
                          <a:latin typeface="Arial" panose="020B0604020202020204" pitchFamily="34" charset="0"/>
                          <a:cs typeface="Arial" panose="020B0604020202020204" pitchFamily="34" charset="0"/>
                        </a:rPr>
                        <a:t> 49 </a:t>
                      </a:r>
                      <a:r>
                        <a:rPr lang="en-CA" sz="1300" dirty="0" err="1">
                          <a:latin typeface="Arial" panose="020B0604020202020204" pitchFamily="34" charset="0"/>
                          <a:cs typeface="Arial" panose="020B0604020202020204" pitchFamily="34" charset="0"/>
                        </a:rPr>
                        <a:t>ans</a:t>
                      </a:r>
                      <a:r>
                        <a:rPr lang="en-CA" sz="1300" dirty="0">
                          <a:latin typeface="Arial" panose="020B0604020202020204" pitchFamily="34" charset="0"/>
                          <a:cs typeface="Arial" panose="020B0604020202020204" pitchFamily="34" charset="0"/>
                        </a:rPr>
                        <a:t>)</a:t>
                      </a:r>
                    </a:p>
                  </a:txBody>
                  <a:tcPr>
                    <a:lnL>
                      <a:noFill/>
                    </a:lnL>
                    <a:solidFill>
                      <a:schemeClr val="bg2"/>
                    </a:solidFill>
                  </a:tcPr>
                </a:tc>
                <a:tc vMerge="1">
                  <a:txBody>
                    <a:bodyPr/>
                    <a:lstStyle/>
                    <a:p>
                      <a:endParaRPr lang="en-CA" sz="140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B w="12700" cap="flat" cmpd="sng" algn="ctr">
                      <a:solidFill>
                        <a:srgbClr val="A4A5A4"/>
                      </a:solidFill>
                      <a:prstDash val="solid"/>
                      <a:round/>
                      <a:headEnd type="none" w="med" len="med"/>
                      <a:tailEnd type="none" w="med" len="med"/>
                    </a:lnB>
                    <a:solidFill>
                      <a:srgbClr val="EFECEC"/>
                    </a:solidFill>
                  </a:tcPr>
                </a:tc>
                <a:tc>
                  <a:txBody>
                    <a:bodyPr/>
                    <a:lstStyle/>
                    <a:p>
                      <a:pPr marL="0" indent="0" algn="ctr">
                        <a:buFont typeface="Arial" panose="020B0604020202020204" pitchFamily="34" charset="0"/>
                        <a:buNone/>
                      </a:pPr>
                      <a:r>
                        <a:rPr lang="en-CA" sz="1300" b="0" u="none" dirty="0">
                          <a:solidFill>
                            <a:srgbClr val="595959"/>
                          </a:solidFill>
                          <a:latin typeface="Arial" panose="020B0604020202020204" pitchFamily="34" charset="0"/>
                          <a:cs typeface="Arial" panose="020B0604020202020204" pitchFamily="34" charset="0"/>
                        </a:rPr>
                        <a:t>29,0 %</a:t>
                      </a:r>
                    </a:p>
                  </a:txBody>
                  <a:tcPr>
                    <a:lnL>
                      <a:noFill/>
                    </a:lnL>
                    <a:solidFill>
                      <a:schemeClr val="bg2"/>
                    </a:solidFill>
                  </a:tcPr>
                </a:tc>
                <a:extLst>
                  <a:ext uri="{0D108BD9-81ED-4DB2-BD59-A6C34878D82A}">
                    <a16:rowId xmlns:a16="http://schemas.microsoft.com/office/drawing/2014/main" val="2179011428"/>
                  </a:ext>
                </a:extLst>
              </a:tr>
              <a:tr h="314561">
                <a:tc vMerge="1">
                  <a:txBody>
                    <a:bodyPr/>
                    <a:lstStyle/>
                    <a:p>
                      <a:endParaRPr lang="en-CA" sz="140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EFECEC"/>
                    </a:solidFill>
                  </a:tcPr>
                </a:tc>
                <a:tc>
                  <a:txBody>
                    <a:bodyPr/>
                    <a:lstStyle/>
                    <a:p>
                      <a:r>
                        <a:rPr lang="en-CA" sz="1300" dirty="0">
                          <a:latin typeface="Arial" panose="020B0604020202020204" pitchFamily="34" charset="0"/>
                          <a:cs typeface="Arial" panose="020B0604020202020204" pitchFamily="34" charset="0"/>
                        </a:rPr>
                        <a:t>Femmes enceintes (15 </a:t>
                      </a:r>
                      <a:r>
                        <a:rPr lang="en-CA" sz="1300" dirty="0" err="1">
                          <a:latin typeface="Arial" panose="020B0604020202020204" pitchFamily="34" charset="0"/>
                          <a:cs typeface="Arial" panose="020B0604020202020204" pitchFamily="34" charset="0"/>
                        </a:rPr>
                        <a:t>à</a:t>
                      </a:r>
                      <a:r>
                        <a:rPr lang="en-CA" sz="1300" dirty="0">
                          <a:latin typeface="Arial" panose="020B0604020202020204" pitchFamily="34" charset="0"/>
                          <a:cs typeface="Arial" panose="020B0604020202020204" pitchFamily="34" charset="0"/>
                        </a:rPr>
                        <a:t> 49 </a:t>
                      </a:r>
                      <a:r>
                        <a:rPr lang="en-CA" sz="1300" dirty="0" err="1">
                          <a:latin typeface="Arial" panose="020B0604020202020204" pitchFamily="34" charset="0"/>
                          <a:cs typeface="Arial" panose="020B0604020202020204" pitchFamily="34" charset="0"/>
                        </a:rPr>
                        <a:t>ans</a:t>
                      </a:r>
                      <a:r>
                        <a:rPr lang="en-CA" sz="1300" dirty="0">
                          <a:latin typeface="Arial" panose="020B0604020202020204" pitchFamily="34" charset="0"/>
                          <a:cs typeface="Arial" panose="020B0604020202020204" pitchFamily="34" charset="0"/>
                        </a:rPr>
                        <a:t>)</a:t>
                      </a:r>
                    </a:p>
                  </a:txBody>
                  <a:tcPr>
                    <a:solidFill>
                      <a:schemeClr val="bg2"/>
                    </a:solidFill>
                  </a:tcPr>
                </a:tc>
                <a:tc vMerge="1">
                  <a:txBody>
                    <a:bodyPr/>
                    <a:lstStyle/>
                    <a:p>
                      <a:endParaRPr lang="en-CA" sz="14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EFECEC"/>
                    </a:solidFill>
                  </a:tcPr>
                </a:tc>
                <a:tc>
                  <a:txBody>
                    <a:bodyPr/>
                    <a:lstStyle/>
                    <a:p>
                      <a:pPr marL="0" indent="0" algn="ctr">
                        <a:buFont typeface="Arial" panose="020B0604020202020204" pitchFamily="34" charset="0"/>
                        <a:buNone/>
                      </a:pPr>
                      <a:r>
                        <a:rPr lang="en-CA" sz="1300" b="0" u="none" dirty="0">
                          <a:solidFill>
                            <a:srgbClr val="595959"/>
                          </a:solidFill>
                          <a:latin typeface="Arial" panose="020B0604020202020204" pitchFamily="34" charset="0"/>
                          <a:cs typeface="Arial" panose="020B0604020202020204" pitchFamily="34" charset="0"/>
                        </a:rPr>
                        <a:t>38,0 %</a:t>
                      </a:r>
                    </a:p>
                  </a:txBody>
                  <a:tcPr>
                    <a:solidFill>
                      <a:schemeClr val="bg2"/>
                    </a:solidFill>
                  </a:tcPr>
                </a:tc>
                <a:extLst>
                  <a:ext uri="{0D108BD9-81ED-4DB2-BD59-A6C34878D82A}">
                    <a16:rowId xmlns:a16="http://schemas.microsoft.com/office/drawing/2014/main" val="300360656"/>
                  </a:ext>
                </a:extLst>
              </a:tr>
              <a:tr h="314561">
                <a:tc vMerge="1">
                  <a:txBody>
                    <a:bodyPr/>
                    <a:lstStyle/>
                    <a:p>
                      <a:endParaRPr lang="en-CA" sz="140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EFECEC"/>
                    </a:solidFill>
                  </a:tcPr>
                </a:tc>
                <a:tc>
                  <a:txBody>
                    <a:bodyPr/>
                    <a:lstStyle/>
                    <a:p>
                      <a:r>
                        <a:rPr lang="en-CA" sz="1300" dirty="0">
                          <a:latin typeface="Arial" panose="020B0604020202020204" pitchFamily="34" charset="0"/>
                          <a:cs typeface="Arial" panose="020B0604020202020204" pitchFamily="34" charset="0"/>
                        </a:rPr>
                        <a:t>Hommes (15 </a:t>
                      </a:r>
                      <a:r>
                        <a:rPr lang="en-CA" sz="1300" dirty="0" err="1">
                          <a:latin typeface="Arial" panose="020B0604020202020204" pitchFamily="34" charset="0"/>
                          <a:cs typeface="Arial" panose="020B0604020202020204" pitchFamily="34" charset="0"/>
                        </a:rPr>
                        <a:t>à</a:t>
                      </a:r>
                      <a:r>
                        <a:rPr lang="en-CA" sz="1300" dirty="0">
                          <a:latin typeface="Arial" panose="020B0604020202020204" pitchFamily="34" charset="0"/>
                          <a:cs typeface="Arial" panose="020B0604020202020204" pitchFamily="34" charset="0"/>
                        </a:rPr>
                        <a:t> 60 </a:t>
                      </a:r>
                      <a:r>
                        <a:rPr lang="en-CA" sz="1300" dirty="0" err="1">
                          <a:latin typeface="Arial" panose="020B0604020202020204" pitchFamily="34" charset="0"/>
                          <a:cs typeface="Arial" panose="020B0604020202020204" pitchFamily="34" charset="0"/>
                        </a:rPr>
                        <a:t>ans</a:t>
                      </a:r>
                      <a:r>
                        <a:rPr lang="en-CA" sz="1300" dirty="0">
                          <a:latin typeface="Arial" panose="020B0604020202020204" pitchFamily="34" charset="0"/>
                          <a:cs typeface="Arial" panose="020B0604020202020204" pitchFamily="34" charset="0"/>
                        </a:rPr>
                        <a:t>)</a:t>
                      </a:r>
                    </a:p>
                  </a:txBody>
                  <a:tcPr>
                    <a:solidFill>
                      <a:schemeClr val="bg2"/>
                    </a:solidFill>
                  </a:tcPr>
                </a:tc>
                <a:tc vMerge="1">
                  <a:txBody>
                    <a:bodyPr/>
                    <a:lstStyle/>
                    <a:p>
                      <a:endParaRPr lang="en-CA" sz="14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EFECEC"/>
                    </a:solidFill>
                  </a:tcPr>
                </a:tc>
                <a:tc>
                  <a:txBody>
                    <a:bodyPr/>
                    <a:lstStyle/>
                    <a:p>
                      <a:pPr marL="0" indent="0" algn="ctr">
                        <a:buFont typeface="Arial" panose="020B0604020202020204" pitchFamily="34" charset="0"/>
                        <a:buNone/>
                      </a:pPr>
                      <a:r>
                        <a:rPr lang="en-CA" sz="1300" b="0" u="none" dirty="0">
                          <a:solidFill>
                            <a:srgbClr val="595959"/>
                          </a:solidFill>
                          <a:latin typeface="Arial" panose="020B0604020202020204" pitchFamily="34" charset="0"/>
                          <a:cs typeface="Arial" panose="020B0604020202020204" pitchFamily="34" charset="0"/>
                        </a:rPr>
                        <a:t>12,7 %</a:t>
                      </a:r>
                    </a:p>
                  </a:txBody>
                  <a:tcPr>
                    <a:solidFill>
                      <a:schemeClr val="bg2"/>
                    </a:solidFill>
                  </a:tcPr>
                </a:tc>
                <a:extLst>
                  <a:ext uri="{0D108BD9-81ED-4DB2-BD59-A6C34878D82A}">
                    <a16:rowId xmlns:a16="http://schemas.microsoft.com/office/drawing/2014/main" val="1840561529"/>
                  </a:ext>
                </a:extLst>
              </a:tr>
              <a:tr h="314561">
                <a:tc vMerge="1">
                  <a:txBody>
                    <a:bodyPr/>
                    <a:lstStyle/>
                    <a:p>
                      <a:endParaRPr lang="en-CA" sz="140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rgbClr val="A4A5A4"/>
                      </a:solidFill>
                      <a:prstDash val="solid"/>
                      <a:round/>
                      <a:headEnd type="none" w="med" len="med"/>
                      <a:tailEnd type="none" w="med" len="med"/>
                    </a:lnB>
                    <a:solidFill>
                      <a:srgbClr val="EFECEC"/>
                    </a:solidFill>
                  </a:tcPr>
                </a:tc>
                <a:tc>
                  <a:txBody>
                    <a:bodyPr/>
                    <a:lstStyle/>
                    <a:p>
                      <a:r>
                        <a:rPr lang="en-CA" sz="1300" dirty="0" err="1">
                          <a:latin typeface="Arial" panose="020B0604020202020204" pitchFamily="34" charset="0"/>
                          <a:cs typeface="Arial" panose="020B0604020202020204" pitchFamily="34" charset="0"/>
                        </a:rPr>
                        <a:t>Personnes</a:t>
                      </a:r>
                      <a:r>
                        <a:rPr lang="en-CA" sz="1300" dirty="0">
                          <a:latin typeface="Arial" panose="020B0604020202020204" pitchFamily="34" charset="0"/>
                          <a:cs typeface="Arial" panose="020B0604020202020204" pitchFamily="34" charset="0"/>
                        </a:rPr>
                        <a:t> </a:t>
                      </a:r>
                      <a:r>
                        <a:rPr lang="en-CA" sz="1300" dirty="0" err="1">
                          <a:latin typeface="Arial" panose="020B0604020202020204" pitchFamily="34" charset="0"/>
                          <a:cs typeface="Arial" panose="020B0604020202020204" pitchFamily="34" charset="0"/>
                        </a:rPr>
                        <a:t>âgées</a:t>
                      </a:r>
                      <a:r>
                        <a:rPr lang="en-CA" sz="1300" dirty="0">
                          <a:latin typeface="Arial" panose="020B0604020202020204" pitchFamily="34" charset="0"/>
                          <a:cs typeface="Arial" panose="020B0604020202020204" pitchFamily="34" charset="0"/>
                        </a:rPr>
                        <a:t> (&gt; 60 </a:t>
                      </a:r>
                      <a:r>
                        <a:rPr lang="en-CA" sz="1300" dirty="0" err="1">
                          <a:latin typeface="Arial" panose="020B0604020202020204" pitchFamily="34" charset="0"/>
                          <a:cs typeface="Arial" panose="020B0604020202020204" pitchFamily="34" charset="0"/>
                        </a:rPr>
                        <a:t>ans</a:t>
                      </a:r>
                      <a:r>
                        <a:rPr lang="en-CA" sz="1300" dirty="0">
                          <a:latin typeface="Arial" panose="020B0604020202020204" pitchFamily="34" charset="0"/>
                          <a:cs typeface="Arial" panose="020B0604020202020204" pitchFamily="34" charset="0"/>
                        </a:rPr>
                        <a:t>)</a:t>
                      </a:r>
                    </a:p>
                  </a:txBody>
                  <a:tcPr>
                    <a:lnL>
                      <a:noFill/>
                    </a:lnL>
                    <a:solidFill>
                      <a:schemeClr val="bg2"/>
                    </a:solidFill>
                  </a:tcPr>
                </a:tc>
                <a:tc vMerge="1">
                  <a:txBody>
                    <a:bodyPr/>
                    <a:lstStyle/>
                    <a:p>
                      <a:endParaRPr lang="en-CA" sz="140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B w="19050" cap="flat" cmpd="sng" algn="ctr">
                      <a:solidFill>
                        <a:srgbClr val="A4A5A4"/>
                      </a:solidFill>
                      <a:prstDash val="solid"/>
                      <a:round/>
                      <a:headEnd type="none" w="med" len="med"/>
                      <a:tailEnd type="none" w="med" len="med"/>
                    </a:lnB>
                    <a:solidFill>
                      <a:srgbClr val="EFECEC"/>
                    </a:solidFill>
                  </a:tcPr>
                </a:tc>
                <a:tc>
                  <a:txBody>
                    <a:bodyPr/>
                    <a:lstStyle/>
                    <a:p>
                      <a:pPr marL="0" indent="0" algn="ctr">
                        <a:buFont typeface="Arial" panose="020B0604020202020204" pitchFamily="34" charset="0"/>
                        <a:buNone/>
                      </a:pPr>
                      <a:r>
                        <a:rPr lang="en-CA" sz="1300" b="0" u="none" dirty="0">
                          <a:solidFill>
                            <a:srgbClr val="595959"/>
                          </a:solidFill>
                          <a:latin typeface="Arial" panose="020B0604020202020204" pitchFamily="34" charset="0"/>
                          <a:cs typeface="Arial" panose="020B0604020202020204" pitchFamily="34" charset="0"/>
                        </a:rPr>
                        <a:t>23,9 %</a:t>
                      </a:r>
                    </a:p>
                  </a:txBody>
                  <a:tcPr>
                    <a:lnL>
                      <a:noFill/>
                    </a:lnL>
                    <a:solidFill>
                      <a:schemeClr val="bg2"/>
                    </a:solidFill>
                  </a:tcPr>
                </a:tc>
                <a:extLst>
                  <a:ext uri="{0D108BD9-81ED-4DB2-BD59-A6C34878D82A}">
                    <a16:rowId xmlns:a16="http://schemas.microsoft.com/office/drawing/2014/main" val="3919492516"/>
                  </a:ext>
                </a:extLst>
              </a:tr>
              <a:tr h="3145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300" b="1" baseline="30000" dirty="0">
                        <a:solidFill>
                          <a:srgbClr val="595959"/>
                        </a:solidFill>
                        <a:latin typeface="Arial" panose="020B0604020202020204" pitchFamily="34" charset="0"/>
                        <a:cs typeface="Arial" panose="020B0604020202020204" pitchFamily="34" charset="0"/>
                      </a:endParaRPr>
                    </a:p>
                  </a:txBody>
                  <a:tcPr anchor="ctr">
                    <a:lnT w="12700" cap="flat" cmpd="sng" algn="ctr">
                      <a:solidFill>
                        <a:schemeClr val="bg2"/>
                      </a:solidFill>
                      <a:prstDash val="solid"/>
                      <a:round/>
                      <a:headEnd type="none" w="med" len="med"/>
                      <a:tailEnd type="none" w="med" len="med"/>
                    </a:lnT>
                    <a:solidFill>
                      <a:schemeClr val="bg2"/>
                    </a:solidFill>
                  </a:tcPr>
                </a:tc>
                <a:tc>
                  <a:txBody>
                    <a:bodyPr/>
                    <a:lstStyle/>
                    <a:p>
                      <a:r>
                        <a:rPr lang="en-CA" sz="1300" dirty="0">
                          <a:latin typeface="Arial" panose="020B0604020202020204" pitchFamily="34" charset="0"/>
                          <a:cs typeface="Arial" panose="020B0604020202020204" pitchFamily="34" charset="0"/>
                        </a:rPr>
                        <a:t>Jeunes </a:t>
                      </a:r>
                      <a:r>
                        <a:rPr lang="en-CA" sz="1300" dirty="0" err="1">
                          <a:latin typeface="Arial" panose="020B0604020202020204" pitchFamily="34" charset="0"/>
                          <a:cs typeface="Arial" panose="020B0604020202020204" pitchFamily="34" charset="0"/>
                        </a:rPr>
                        <a:t>autochtones</a:t>
                      </a:r>
                      <a:r>
                        <a:rPr lang="en-CA" sz="1300" dirty="0">
                          <a:latin typeface="Arial" panose="020B0604020202020204" pitchFamily="34" charset="0"/>
                          <a:cs typeface="Arial" panose="020B0604020202020204" pitchFamily="34" charset="0"/>
                        </a:rPr>
                        <a:t> (3-19 </a:t>
                      </a:r>
                      <a:r>
                        <a:rPr lang="en-CA" sz="1300" dirty="0" err="1">
                          <a:latin typeface="Arial" panose="020B0604020202020204" pitchFamily="34" charset="0"/>
                          <a:cs typeface="Arial" panose="020B0604020202020204" pitchFamily="34" charset="0"/>
                        </a:rPr>
                        <a:t>ans</a:t>
                      </a:r>
                      <a:r>
                        <a:rPr lang="en-CA" sz="1300" dirty="0">
                          <a:latin typeface="Arial" panose="020B0604020202020204" pitchFamily="34" charset="0"/>
                          <a:cs typeface="Arial" panose="020B0604020202020204" pitchFamily="34" charset="0"/>
                        </a:rPr>
                        <a:t>)</a:t>
                      </a:r>
                    </a:p>
                  </a:txBody>
                  <a:tcPr>
                    <a:solidFill>
                      <a:schemeClr val="bg2"/>
                    </a:solidFill>
                  </a:tcPr>
                </a:tc>
                <a:tc>
                  <a:txBody>
                    <a:bodyPr/>
                    <a:lstStyle/>
                    <a:p>
                      <a:pPr algn="ctr"/>
                      <a:r>
                        <a:rPr lang="en-CA" sz="1300" dirty="0">
                          <a:latin typeface="Arial" panose="020B0604020202020204" pitchFamily="34" charset="0"/>
                          <a:cs typeface="Arial" panose="020B0604020202020204" pitchFamily="34" charset="0"/>
                        </a:rPr>
                        <a:t>Canada</a:t>
                      </a:r>
                    </a:p>
                  </a:txBody>
                  <a:tcPr anchor="ctr">
                    <a:solidFill>
                      <a:schemeClr val="bg2"/>
                    </a:solidFill>
                  </a:tcPr>
                </a:tc>
                <a:tc>
                  <a:txBody>
                    <a:bodyPr/>
                    <a:lstStyle/>
                    <a:p>
                      <a:pPr marL="0" indent="0" algn="ctr" defTabSz="914400" rtl="0" eaLnBrk="1" latinLnBrk="0" hangingPunct="1">
                        <a:buFont typeface="Arial" panose="020B0604020202020204" pitchFamily="34" charset="0"/>
                        <a:buNone/>
                      </a:pPr>
                      <a:r>
                        <a:rPr lang="en-CA" sz="1300" b="0" u="none" dirty="0">
                          <a:solidFill>
                            <a:srgbClr val="595959"/>
                          </a:solidFill>
                          <a:latin typeface="Arial" panose="020B0604020202020204" pitchFamily="34" charset="0"/>
                          <a:cs typeface="Arial" panose="020B0604020202020204" pitchFamily="34" charset="0"/>
                        </a:rPr>
                        <a:t>16,8 %</a:t>
                      </a:r>
                    </a:p>
                  </a:txBody>
                  <a:tcPr>
                    <a:solidFill>
                      <a:schemeClr val="bg2"/>
                    </a:solidFill>
                  </a:tcPr>
                </a:tc>
                <a:extLst>
                  <a:ext uri="{0D108BD9-81ED-4DB2-BD59-A6C34878D82A}">
                    <a16:rowId xmlns:a16="http://schemas.microsoft.com/office/drawing/2014/main" val="3231260486"/>
                  </a:ext>
                </a:extLst>
              </a:tr>
              <a:tr h="314561">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noProof="0" dirty="0">
                          <a:solidFill>
                            <a:srgbClr val="595959"/>
                          </a:solidFill>
                          <a:latin typeface="Arial"/>
                          <a:cs typeface="Arial"/>
                        </a:rPr>
                        <a:t>Carence en fer</a:t>
                      </a:r>
                      <a:r>
                        <a:rPr lang="en-US" sz="1300" b="1" baseline="30000" dirty="0">
                          <a:solidFill>
                            <a:srgbClr val="595959"/>
                          </a:solidFill>
                          <a:latin typeface="Arial" panose="020B0604020202020204" pitchFamily="34" charset="0"/>
                          <a:cs typeface="Arial" panose="020B0604020202020204" pitchFamily="34" charset="0"/>
                        </a:rPr>
                        <a:t>4-6,9-11</a:t>
                      </a:r>
                      <a:endParaRPr lang="en-CA" sz="1300" b="1" baseline="30000" dirty="0">
                        <a:solidFill>
                          <a:srgbClr val="595959"/>
                        </a:solidFill>
                        <a:latin typeface="Arial" panose="020B0604020202020204" pitchFamily="34" charset="0"/>
                        <a:cs typeface="Arial" panose="020B0604020202020204" pitchFamily="34" charset="0"/>
                      </a:endParaRPr>
                    </a:p>
                  </a:txBody>
                  <a:tcPr anchor="ctr">
                    <a:lnB w="12700" cap="flat" cmpd="sng" algn="ctr">
                      <a:solidFill>
                        <a:schemeClr val="bg2"/>
                      </a:solidFill>
                      <a:prstDash val="solid"/>
                      <a:round/>
                      <a:headEnd type="none" w="med" len="med"/>
                      <a:tailEnd type="none" w="med" len="med"/>
                    </a:lnB>
                    <a:solidFill>
                      <a:schemeClr val="bg2"/>
                    </a:solidFill>
                  </a:tcPr>
                </a:tc>
                <a:tc>
                  <a:txBody>
                    <a:bodyPr/>
                    <a:lstStyle/>
                    <a:p>
                      <a:r>
                        <a:rPr lang="fr-CA" sz="1300" noProof="0">
                          <a:latin typeface="Arial"/>
                          <a:cs typeface="Arial"/>
                        </a:rPr>
                        <a:t>Enfants (&lt; 2 ans)</a:t>
                      </a:r>
                    </a:p>
                  </a:txBody>
                  <a:tcPr>
                    <a:solidFill>
                      <a:schemeClr val="bg2"/>
                    </a:solidFill>
                  </a:tcPr>
                </a:tc>
                <a:tc rowSpan="5">
                  <a:txBody>
                    <a:bodyPr/>
                    <a:lstStyle/>
                    <a:p>
                      <a:pPr algn="ctr"/>
                      <a:r>
                        <a:rPr lang="en-CA" sz="1300" dirty="0">
                          <a:latin typeface="Arial" panose="020B0604020202020204" pitchFamily="34" charset="0"/>
                          <a:cs typeface="Arial" panose="020B0604020202020204" pitchFamily="34" charset="0"/>
                        </a:rPr>
                        <a:t>É.-U.</a:t>
                      </a:r>
                    </a:p>
                  </a:txBody>
                  <a:tcPr anchor="ctr">
                    <a:solidFill>
                      <a:schemeClr val="bg2"/>
                    </a:solidFill>
                  </a:tcPr>
                </a:tc>
                <a:tc>
                  <a:txBody>
                    <a:bodyPr/>
                    <a:lstStyle/>
                    <a:p>
                      <a:pPr marL="0" indent="0" algn="ctr">
                        <a:buFont typeface="Arial" panose="020B0604020202020204" pitchFamily="34" charset="0"/>
                        <a:buNone/>
                      </a:pPr>
                      <a:r>
                        <a:rPr lang="en-CA" sz="1300" b="0" u="none" dirty="0">
                          <a:solidFill>
                            <a:srgbClr val="595959"/>
                          </a:solidFill>
                          <a:latin typeface="Arial" panose="020B0604020202020204" pitchFamily="34" charset="0"/>
                          <a:cs typeface="Arial" panose="020B0604020202020204" pitchFamily="34" charset="0"/>
                        </a:rPr>
                        <a:t>9,0 %</a:t>
                      </a:r>
                    </a:p>
                  </a:txBody>
                  <a:tcPr>
                    <a:solidFill>
                      <a:schemeClr val="bg2"/>
                    </a:solidFill>
                  </a:tcPr>
                </a:tc>
                <a:extLst>
                  <a:ext uri="{0D108BD9-81ED-4DB2-BD59-A6C34878D82A}">
                    <a16:rowId xmlns:a16="http://schemas.microsoft.com/office/drawing/2014/main" val="3779747638"/>
                  </a:ext>
                </a:extLst>
              </a:tr>
              <a:tr h="314561">
                <a:tc vMerge="1">
                  <a:txBody>
                    <a:bodyPr/>
                    <a:lstStyle/>
                    <a:p>
                      <a:endParaRPr lang="en-CA" sz="140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EFECEC"/>
                    </a:solidFill>
                  </a:tcPr>
                </a:tc>
                <a:tc>
                  <a:txBody>
                    <a:bodyPr/>
                    <a:lstStyle/>
                    <a:p>
                      <a:r>
                        <a:rPr lang="fr-CA" sz="1300" noProof="0" dirty="0">
                          <a:latin typeface="Arial"/>
                          <a:cs typeface="Arial"/>
                        </a:rPr>
                        <a:t>Enfants (3 à 5 ans)</a:t>
                      </a:r>
                    </a:p>
                  </a:txBody>
                  <a:tcPr>
                    <a:solidFill>
                      <a:schemeClr val="bg2"/>
                    </a:solidFill>
                  </a:tcPr>
                </a:tc>
                <a:tc vMerge="1">
                  <a:txBody>
                    <a:bodyPr/>
                    <a:lstStyle/>
                    <a:p>
                      <a:endParaRPr lang="en-CA" sz="14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EFECEC"/>
                    </a:solidFill>
                  </a:tcPr>
                </a:tc>
                <a:tc>
                  <a:txBody>
                    <a:bodyPr/>
                    <a:lstStyle/>
                    <a:p>
                      <a:pPr marL="0" indent="0" algn="ctr">
                        <a:buFont typeface="Arial" panose="020B0604020202020204" pitchFamily="34" charset="0"/>
                        <a:buNone/>
                      </a:pPr>
                      <a:r>
                        <a:rPr lang="en-CA" sz="1300" b="0" u="none" dirty="0">
                          <a:solidFill>
                            <a:srgbClr val="595959"/>
                          </a:solidFill>
                          <a:latin typeface="Arial" panose="020B0604020202020204" pitchFamily="34" charset="0"/>
                          <a:cs typeface="Arial" panose="020B0604020202020204" pitchFamily="34" charset="0"/>
                        </a:rPr>
                        <a:t>4,5 %</a:t>
                      </a:r>
                    </a:p>
                  </a:txBody>
                  <a:tcPr>
                    <a:solidFill>
                      <a:schemeClr val="bg2"/>
                    </a:solidFill>
                  </a:tcPr>
                </a:tc>
                <a:extLst>
                  <a:ext uri="{0D108BD9-81ED-4DB2-BD59-A6C34878D82A}">
                    <a16:rowId xmlns:a16="http://schemas.microsoft.com/office/drawing/2014/main" val="3426272985"/>
                  </a:ext>
                </a:extLst>
              </a:tr>
              <a:tr h="314561">
                <a:tc vMerge="1">
                  <a:txBody>
                    <a:bodyPr/>
                    <a:lstStyle/>
                    <a:p>
                      <a:endParaRPr lang="en-CA" sz="140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EFECEC"/>
                    </a:solidFill>
                  </a:tcPr>
                </a:tc>
                <a:tc>
                  <a:txBody>
                    <a:bodyPr/>
                    <a:lstStyle/>
                    <a:p>
                      <a:r>
                        <a:rPr lang="fr-CA" sz="1300" noProof="0">
                          <a:latin typeface="Arial"/>
                          <a:cs typeface="Arial"/>
                        </a:rPr>
                        <a:t>Jeunes filles (12 à 19 ans)</a:t>
                      </a:r>
                    </a:p>
                  </a:txBody>
                  <a:tcPr>
                    <a:solidFill>
                      <a:schemeClr val="bg2"/>
                    </a:solidFill>
                  </a:tcPr>
                </a:tc>
                <a:tc vMerge="1">
                  <a:txBody>
                    <a:bodyPr/>
                    <a:lstStyle/>
                    <a:p>
                      <a:endParaRPr lang="en-CA" sz="14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EFECEC"/>
                    </a:solidFill>
                  </a:tcPr>
                </a:tc>
                <a:tc>
                  <a:txBody>
                    <a:bodyPr/>
                    <a:lstStyle/>
                    <a:p>
                      <a:pPr marL="0" indent="0" algn="ctr">
                        <a:buFont typeface="Arial" panose="020B0604020202020204" pitchFamily="34" charset="0"/>
                        <a:buNone/>
                      </a:pPr>
                      <a:r>
                        <a:rPr lang="en-CA" sz="1300" b="0" u="none" dirty="0">
                          <a:solidFill>
                            <a:srgbClr val="595959"/>
                          </a:solidFill>
                          <a:latin typeface="Arial" panose="020B0604020202020204" pitchFamily="34" charset="0"/>
                          <a:cs typeface="Arial" panose="020B0604020202020204" pitchFamily="34" charset="0"/>
                        </a:rPr>
                        <a:t>15,6 %</a:t>
                      </a:r>
                    </a:p>
                  </a:txBody>
                  <a:tcPr>
                    <a:solidFill>
                      <a:schemeClr val="bg2"/>
                    </a:solidFill>
                  </a:tcPr>
                </a:tc>
                <a:extLst>
                  <a:ext uri="{0D108BD9-81ED-4DB2-BD59-A6C34878D82A}">
                    <a16:rowId xmlns:a16="http://schemas.microsoft.com/office/drawing/2014/main" val="2802892135"/>
                  </a:ext>
                </a:extLst>
              </a:tr>
              <a:tr h="314561">
                <a:tc vMerge="1">
                  <a:txBody>
                    <a:bodyPr/>
                    <a:lstStyle/>
                    <a:p>
                      <a:endParaRPr lang="en-CA" sz="140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EFECEC"/>
                    </a:solidFill>
                  </a:tcPr>
                </a:tc>
                <a:tc>
                  <a:txBody>
                    <a:bodyPr/>
                    <a:lstStyle/>
                    <a:p>
                      <a:r>
                        <a:rPr lang="fr-CA" sz="1300" noProof="0" dirty="0">
                          <a:latin typeface="Arial"/>
                          <a:cs typeface="Arial"/>
                        </a:rPr>
                        <a:t>Femmes (20 à 49 ans)</a:t>
                      </a:r>
                    </a:p>
                  </a:txBody>
                  <a:tcPr>
                    <a:solidFill>
                      <a:schemeClr val="bg2"/>
                    </a:solidFill>
                  </a:tcPr>
                </a:tc>
                <a:tc vMerge="1">
                  <a:txBody>
                    <a:bodyPr/>
                    <a:lstStyle/>
                    <a:p>
                      <a:endParaRPr lang="en-CA" sz="1400"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solidFill>
                      <a:srgbClr val="EFECEC"/>
                    </a:solidFill>
                  </a:tcPr>
                </a:tc>
                <a:tc>
                  <a:txBody>
                    <a:bodyPr/>
                    <a:lstStyle/>
                    <a:p>
                      <a:pPr marL="0" indent="0" algn="ctr">
                        <a:buFont typeface="Arial" panose="020B0604020202020204" pitchFamily="34" charset="0"/>
                        <a:buNone/>
                      </a:pPr>
                      <a:r>
                        <a:rPr lang="en-CA" sz="1300" b="0" u="none" dirty="0">
                          <a:solidFill>
                            <a:srgbClr val="595959"/>
                          </a:solidFill>
                          <a:latin typeface="Arial" panose="020B0604020202020204" pitchFamily="34" charset="0"/>
                          <a:cs typeface="Arial" panose="020B0604020202020204" pitchFamily="34" charset="0"/>
                        </a:rPr>
                        <a:t>15,7 %</a:t>
                      </a:r>
                    </a:p>
                  </a:txBody>
                  <a:tcPr>
                    <a:solidFill>
                      <a:schemeClr val="bg2"/>
                    </a:solidFill>
                  </a:tcPr>
                </a:tc>
                <a:extLst>
                  <a:ext uri="{0D108BD9-81ED-4DB2-BD59-A6C34878D82A}">
                    <a16:rowId xmlns:a16="http://schemas.microsoft.com/office/drawing/2014/main" val="567943192"/>
                  </a:ext>
                </a:extLst>
              </a:tr>
              <a:tr h="314561">
                <a:tc vMerge="1">
                  <a:txBody>
                    <a:bodyPr/>
                    <a:lstStyle/>
                    <a:p>
                      <a:endParaRPr lang="en-CA" sz="140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T w="12700" cap="flat" cmpd="sng" algn="ctr">
                      <a:solidFill>
                        <a:srgbClr val="A4A5A4"/>
                      </a:solidFill>
                      <a:prstDash val="solid"/>
                      <a:round/>
                      <a:headEnd type="none" w="med" len="med"/>
                      <a:tailEnd type="none" w="med" len="med"/>
                    </a:lnT>
                    <a:lnB w="38100" cap="flat" cmpd="sng" algn="ctr">
                      <a:solidFill>
                        <a:srgbClr val="A4A5A4"/>
                      </a:solidFill>
                      <a:prstDash val="solid"/>
                      <a:round/>
                      <a:headEnd type="none" w="med" len="med"/>
                      <a:tailEnd type="none" w="med" len="med"/>
                    </a:lnB>
                    <a:solidFill>
                      <a:srgbClr val="EFECEC"/>
                    </a:solidFill>
                  </a:tcPr>
                </a:tc>
                <a:tc>
                  <a:txBody>
                    <a:bodyPr/>
                    <a:lstStyle/>
                    <a:p>
                      <a:r>
                        <a:rPr lang="fr-CA" sz="1300" noProof="0" dirty="0">
                          <a:latin typeface="Arial"/>
                          <a:cs typeface="Arial"/>
                        </a:rPr>
                        <a:t>Femmes enceintes (12 à 59 ans)</a:t>
                      </a:r>
                    </a:p>
                  </a:txBody>
                  <a:tcPr>
                    <a:solidFill>
                      <a:schemeClr val="bg2"/>
                    </a:solidFill>
                  </a:tcPr>
                </a:tc>
                <a:tc vMerge="1">
                  <a:txBody>
                    <a:bodyPr/>
                    <a:lstStyle/>
                    <a:p>
                      <a:endParaRPr lang="en-CA" sz="140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rgbClr val="A4A5A4"/>
                      </a:solidFill>
                      <a:prstDash val="solid"/>
                      <a:round/>
                      <a:headEnd type="none" w="med" len="med"/>
                      <a:tailEnd type="none" w="med" len="med"/>
                    </a:lnT>
                    <a:lnB w="19050" cap="flat" cmpd="sng" algn="ctr">
                      <a:solidFill>
                        <a:srgbClr val="A4A5A4"/>
                      </a:solidFill>
                      <a:prstDash val="solid"/>
                      <a:round/>
                      <a:headEnd type="none" w="med" len="med"/>
                      <a:tailEnd type="none" w="med" len="med"/>
                    </a:lnB>
                    <a:solidFill>
                      <a:srgbClr val="EFECEC"/>
                    </a:solidFill>
                  </a:tcPr>
                </a:tc>
                <a:tc>
                  <a:txBody>
                    <a:bodyPr/>
                    <a:lstStyle/>
                    <a:p>
                      <a:pPr marL="0" indent="0" algn="ctr">
                        <a:buFont typeface="Arial" panose="020B0604020202020204" pitchFamily="34" charset="0"/>
                        <a:buNone/>
                      </a:pPr>
                      <a:r>
                        <a:rPr lang="en-CA" sz="1300" b="0" u="none" dirty="0">
                          <a:solidFill>
                            <a:srgbClr val="595959"/>
                          </a:solidFill>
                          <a:latin typeface="Arial" panose="020B0604020202020204" pitchFamily="34" charset="0"/>
                          <a:cs typeface="Arial" panose="020B0604020202020204" pitchFamily="34" charset="0"/>
                        </a:rPr>
                        <a:t>18,0 %</a:t>
                      </a:r>
                    </a:p>
                  </a:txBody>
                  <a:tcPr>
                    <a:solidFill>
                      <a:schemeClr val="bg2"/>
                    </a:solidFill>
                  </a:tcPr>
                </a:tc>
                <a:extLst>
                  <a:ext uri="{0D108BD9-81ED-4DB2-BD59-A6C34878D82A}">
                    <a16:rowId xmlns:a16="http://schemas.microsoft.com/office/drawing/2014/main" val="819063944"/>
                  </a:ext>
                </a:extLst>
              </a:tr>
              <a:tr h="3145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baseline="30000" dirty="0">
                        <a:solidFill>
                          <a:srgbClr val="595959"/>
                        </a:solidFill>
                        <a:latin typeface="Arial" panose="020B0604020202020204" pitchFamily="34" charset="0"/>
                        <a:cs typeface="Arial" panose="020B0604020202020204" pitchFamily="34" charset="0"/>
                      </a:endParaRPr>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solidFill>
                  </a:tcPr>
                </a:tc>
                <a:tc>
                  <a:txBody>
                    <a:bodyPr/>
                    <a:lstStyle/>
                    <a:p>
                      <a:r>
                        <a:rPr lang="en-CA" sz="1300" dirty="0">
                          <a:latin typeface="Arial" panose="020B0604020202020204" pitchFamily="34" charset="0"/>
                          <a:cs typeface="Arial" panose="020B0604020202020204" pitchFamily="34" charset="0"/>
                        </a:rPr>
                        <a:t>Femmes enceintes</a:t>
                      </a:r>
                    </a:p>
                  </a:txBody>
                  <a:tcPr>
                    <a:solidFill>
                      <a:schemeClr val="bg2"/>
                    </a:solidFill>
                  </a:tcPr>
                </a:tc>
                <a:tc>
                  <a:txBody>
                    <a:bodyPr/>
                    <a:lstStyle/>
                    <a:p>
                      <a:pPr algn="ctr"/>
                      <a:r>
                        <a:rPr lang="en-CA" sz="1300" dirty="0">
                          <a:latin typeface="Arial" panose="020B0604020202020204" pitchFamily="34" charset="0"/>
                          <a:cs typeface="Arial" panose="020B0604020202020204" pitchFamily="34" charset="0"/>
                        </a:rPr>
                        <a:t>Canada</a:t>
                      </a:r>
                    </a:p>
                  </a:txBody>
                  <a:tcPr anchor="ctr">
                    <a:solidFill>
                      <a:schemeClr val="bg2"/>
                    </a:solidFill>
                  </a:tcPr>
                </a:tc>
                <a:tc>
                  <a:txBody>
                    <a:bodyPr/>
                    <a:lstStyle/>
                    <a:p>
                      <a:pPr marL="0" indent="0" algn="ctr" defTabSz="914400" rtl="0" eaLnBrk="1" latinLnBrk="0" hangingPunct="1">
                        <a:buFont typeface="Arial" panose="020B0604020202020204" pitchFamily="34" charset="0"/>
                        <a:buNone/>
                      </a:pPr>
                      <a:r>
                        <a:rPr lang="en-CA" sz="1300" b="0" u="none" dirty="0">
                          <a:solidFill>
                            <a:srgbClr val="595959"/>
                          </a:solidFill>
                          <a:latin typeface="Arial" panose="020B0604020202020204" pitchFamily="34" charset="0"/>
                          <a:cs typeface="Arial" panose="020B0604020202020204" pitchFamily="34" charset="0"/>
                        </a:rPr>
                        <a:t>91,3 %</a:t>
                      </a:r>
                    </a:p>
                  </a:txBody>
                  <a:tcPr>
                    <a:solidFill>
                      <a:schemeClr val="bg2"/>
                    </a:solidFill>
                  </a:tcPr>
                </a:tc>
                <a:extLst>
                  <a:ext uri="{0D108BD9-81ED-4DB2-BD59-A6C34878D82A}">
                    <a16:rowId xmlns:a16="http://schemas.microsoft.com/office/drawing/2014/main" val="1525684064"/>
                  </a:ext>
                </a:extLst>
              </a:tr>
              <a:tr h="3145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baseline="30000" dirty="0">
                        <a:solidFill>
                          <a:srgbClr val="595959"/>
                        </a:solidFill>
                        <a:latin typeface="Arial" panose="020B0604020202020204" pitchFamily="34" charset="0"/>
                        <a:cs typeface="Arial" panose="020B0604020202020204" pitchFamily="34" charset="0"/>
                      </a:endParaRPr>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2"/>
                    </a:solidFill>
                  </a:tcPr>
                </a:tc>
                <a:tc>
                  <a:txBody>
                    <a:bodyPr/>
                    <a:lstStyle/>
                    <a:p>
                      <a:r>
                        <a:rPr lang="en-CA" sz="1300" dirty="0">
                          <a:latin typeface="Arial" panose="020B0604020202020204" pitchFamily="34" charset="0"/>
                          <a:cs typeface="Arial" panose="020B0604020202020204" pitchFamily="34" charset="0"/>
                        </a:rPr>
                        <a:t>Jeunes </a:t>
                      </a:r>
                      <a:r>
                        <a:rPr lang="en-CA" sz="1300" dirty="0" err="1">
                          <a:latin typeface="Arial" panose="020B0604020202020204" pitchFamily="34" charset="0"/>
                          <a:cs typeface="Arial" panose="020B0604020202020204" pitchFamily="34" charset="0"/>
                        </a:rPr>
                        <a:t>autochtones</a:t>
                      </a:r>
                      <a:r>
                        <a:rPr lang="en-CA" sz="1300" dirty="0">
                          <a:latin typeface="Arial" panose="020B0604020202020204" pitchFamily="34" charset="0"/>
                          <a:cs typeface="Arial" panose="020B0604020202020204" pitchFamily="34" charset="0"/>
                        </a:rPr>
                        <a:t> (3-19 </a:t>
                      </a:r>
                      <a:r>
                        <a:rPr lang="en-CA" sz="1300" dirty="0" err="1">
                          <a:latin typeface="Arial" panose="020B0604020202020204" pitchFamily="34" charset="0"/>
                          <a:cs typeface="Arial" panose="020B0604020202020204" pitchFamily="34" charset="0"/>
                        </a:rPr>
                        <a:t>ans</a:t>
                      </a:r>
                      <a:r>
                        <a:rPr lang="en-CA" sz="1300" dirty="0">
                          <a:latin typeface="Arial" panose="020B0604020202020204" pitchFamily="34" charset="0"/>
                          <a:cs typeface="Arial" panose="020B0604020202020204" pitchFamily="34" charset="0"/>
                        </a:rPr>
                        <a:t>)</a:t>
                      </a:r>
                    </a:p>
                  </a:txBody>
                  <a:tcPr>
                    <a:solidFill>
                      <a:schemeClr val="bg2"/>
                    </a:solidFill>
                  </a:tcPr>
                </a:tc>
                <a:tc>
                  <a:txBody>
                    <a:bodyPr/>
                    <a:lstStyle/>
                    <a:p>
                      <a:pPr algn="ctr"/>
                      <a:r>
                        <a:rPr lang="en-CA" sz="1300" dirty="0">
                          <a:latin typeface="Arial" panose="020B0604020202020204" pitchFamily="34" charset="0"/>
                          <a:cs typeface="Arial" panose="020B0604020202020204" pitchFamily="34" charset="0"/>
                        </a:rPr>
                        <a:t>Canada</a:t>
                      </a:r>
                    </a:p>
                  </a:txBody>
                  <a:tcPr anchor="ctr">
                    <a:solidFill>
                      <a:schemeClr val="bg2"/>
                    </a:solidFill>
                  </a:tcPr>
                </a:tc>
                <a:tc>
                  <a:txBody>
                    <a:bodyPr/>
                    <a:lstStyle/>
                    <a:p>
                      <a:pPr marL="0" indent="0" algn="ctr" defTabSz="914400" rtl="0" eaLnBrk="1" latinLnBrk="0" hangingPunct="1">
                        <a:buFont typeface="Arial" panose="020B0604020202020204" pitchFamily="34" charset="0"/>
                        <a:buNone/>
                      </a:pPr>
                      <a:r>
                        <a:rPr lang="en-CA" sz="1300" b="0" u="none" dirty="0">
                          <a:solidFill>
                            <a:srgbClr val="595959"/>
                          </a:solidFill>
                          <a:latin typeface="Arial" panose="020B0604020202020204" pitchFamily="34" charset="0"/>
                          <a:cs typeface="Arial" panose="020B0604020202020204" pitchFamily="34" charset="0"/>
                        </a:rPr>
                        <a:t>20,5 %</a:t>
                      </a:r>
                    </a:p>
                  </a:txBody>
                  <a:tcPr>
                    <a:solidFill>
                      <a:schemeClr val="bg2"/>
                    </a:solidFill>
                  </a:tcPr>
                </a:tc>
                <a:extLst>
                  <a:ext uri="{0D108BD9-81ED-4DB2-BD59-A6C34878D82A}">
                    <a16:rowId xmlns:a16="http://schemas.microsoft.com/office/drawing/2014/main" val="618259189"/>
                  </a:ext>
                </a:extLst>
              </a:tr>
              <a:tr h="3145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baseline="30000" dirty="0">
                        <a:solidFill>
                          <a:srgbClr val="595959"/>
                        </a:solidFill>
                        <a:latin typeface="Arial" panose="020B0604020202020204" pitchFamily="34" charset="0"/>
                        <a:cs typeface="Arial" panose="020B0604020202020204" pitchFamily="34" charset="0"/>
                      </a:endParaRPr>
                    </a:p>
                  </a:txBody>
                  <a:tcPr anchor="ctr">
                    <a:lnT w="12700" cap="flat" cmpd="sng" algn="ctr">
                      <a:solidFill>
                        <a:schemeClr val="bg2"/>
                      </a:solidFill>
                      <a:prstDash val="solid"/>
                      <a:round/>
                      <a:headEnd type="none" w="med" len="med"/>
                      <a:tailEnd type="none" w="med" len="med"/>
                    </a:lnT>
                    <a:solidFill>
                      <a:schemeClr val="bg2"/>
                    </a:solidFill>
                  </a:tcPr>
                </a:tc>
                <a:tc>
                  <a:txBody>
                    <a:bodyPr/>
                    <a:lstStyle/>
                    <a:p>
                      <a:r>
                        <a:rPr lang="en-CA" sz="1300" dirty="0">
                          <a:latin typeface="Arial" panose="020B0604020202020204" pitchFamily="34" charset="0"/>
                          <a:cs typeface="Arial" panose="020B0604020202020204" pitchFamily="34" charset="0"/>
                        </a:rPr>
                        <a:t>Patients </a:t>
                      </a:r>
                      <a:r>
                        <a:rPr lang="en-CA" sz="1300" dirty="0" err="1">
                          <a:latin typeface="Arial" panose="020B0604020202020204" pitchFamily="34" charset="0"/>
                          <a:cs typeface="Arial" panose="020B0604020202020204" pitchFamily="34" charset="0"/>
                        </a:rPr>
                        <a:t>atteints</a:t>
                      </a:r>
                      <a:r>
                        <a:rPr lang="en-CA" sz="1300" dirty="0">
                          <a:latin typeface="Arial" panose="020B0604020202020204" pitchFamily="34" charset="0"/>
                          <a:cs typeface="Arial" panose="020B0604020202020204" pitchFamily="34" charset="0"/>
                        </a:rPr>
                        <a:t> </a:t>
                      </a:r>
                      <a:r>
                        <a:rPr lang="en-CA" sz="1300" dirty="0" err="1">
                          <a:latin typeface="Arial" panose="020B0604020202020204" pitchFamily="34" charset="0"/>
                          <a:cs typeface="Arial" panose="020B0604020202020204" pitchFamily="34" charset="0"/>
                        </a:rPr>
                        <a:t>d'IRC</a:t>
                      </a:r>
                      <a:endParaRPr lang="en-CA" sz="1300" dirty="0">
                        <a:latin typeface="Arial" panose="020B0604020202020204" pitchFamily="34" charset="0"/>
                        <a:cs typeface="Arial" panose="020B0604020202020204" pitchFamily="34" charset="0"/>
                      </a:endParaRPr>
                    </a:p>
                  </a:txBody>
                  <a:tcPr>
                    <a:solidFill>
                      <a:schemeClr val="bg2"/>
                    </a:solidFill>
                  </a:tcPr>
                </a:tc>
                <a:tc>
                  <a:txBody>
                    <a:bodyPr/>
                    <a:lstStyle/>
                    <a:p>
                      <a:pPr algn="ctr"/>
                      <a:r>
                        <a:rPr lang="en-CA" sz="1300" dirty="0">
                          <a:latin typeface="Arial" panose="020B0604020202020204" pitchFamily="34" charset="0"/>
                          <a:cs typeface="Arial" panose="020B0604020202020204" pitchFamily="34" charset="0"/>
                        </a:rPr>
                        <a:t>Global</a:t>
                      </a:r>
                    </a:p>
                  </a:txBody>
                  <a:tcPr anchor="ctr">
                    <a:solidFill>
                      <a:schemeClr val="bg2"/>
                    </a:solidFill>
                  </a:tcPr>
                </a:tc>
                <a:tc>
                  <a:txBody>
                    <a:bodyPr/>
                    <a:lstStyle/>
                    <a:p>
                      <a:pPr marL="0" indent="0" algn="ctr" defTabSz="914400" rtl="0" eaLnBrk="1" latinLnBrk="0" hangingPunct="1">
                        <a:buFont typeface="Arial" panose="020B0604020202020204" pitchFamily="34" charset="0"/>
                        <a:buNone/>
                      </a:pPr>
                      <a:r>
                        <a:rPr lang="en-CA" sz="1300" b="0" u="none" dirty="0">
                          <a:solidFill>
                            <a:srgbClr val="595959"/>
                          </a:solidFill>
                          <a:latin typeface="Arial" panose="020B0604020202020204" pitchFamily="34" charset="0"/>
                          <a:cs typeface="Arial" panose="020B0604020202020204" pitchFamily="34" charset="0"/>
                        </a:rPr>
                        <a:t>8-18 %</a:t>
                      </a:r>
                    </a:p>
                  </a:txBody>
                  <a:tcPr>
                    <a:solidFill>
                      <a:schemeClr val="bg2"/>
                    </a:solidFill>
                  </a:tcPr>
                </a:tc>
                <a:extLst>
                  <a:ext uri="{0D108BD9-81ED-4DB2-BD59-A6C34878D82A}">
                    <a16:rowId xmlns:a16="http://schemas.microsoft.com/office/drawing/2014/main" val="2743092115"/>
                  </a:ext>
                </a:extLst>
              </a:tr>
            </a:tbl>
          </a:graphicData>
        </a:graphic>
      </p:graphicFrame>
      <p:sp>
        <p:nvSpPr>
          <p:cNvPr id="7" name="Freeform 6">
            <a:extLst>
              <a:ext uri="{FF2B5EF4-FFF2-40B4-BE49-F238E27FC236}">
                <a16:creationId xmlns:a16="http://schemas.microsoft.com/office/drawing/2014/main" id="{02E79C6C-3D3F-5A4D-962B-03AFD28AACC4}"/>
              </a:ext>
            </a:extLst>
          </p:cNvPr>
          <p:cNvSpPr/>
          <p:nvPr/>
        </p:nvSpPr>
        <p:spPr>
          <a:xfrm>
            <a:off x="7061905" y="3663574"/>
            <a:ext cx="4372442" cy="1860217"/>
          </a:xfrm>
          <a:custGeom>
            <a:avLst/>
            <a:gdLst>
              <a:gd name="connsiteX0" fmla="*/ 295222 w 2667070"/>
              <a:gd name="connsiteY0" fmla="*/ 0 h 1771294"/>
              <a:gd name="connsiteX1" fmla="*/ 2371848 w 2667070"/>
              <a:gd name="connsiteY1" fmla="*/ 0 h 1771294"/>
              <a:gd name="connsiteX2" fmla="*/ 2667070 w 2667070"/>
              <a:gd name="connsiteY2" fmla="*/ 295222 h 1771294"/>
              <a:gd name="connsiteX3" fmla="*/ 2667070 w 2667070"/>
              <a:gd name="connsiteY3" fmla="*/ 1476072 h 1771294"/>
              <a:gd name="connsiteX4" fmla="*/ 2371848 w 2667070"/>
              <a:gd name="connsiteY4" fmla="*/ 1771294 h 1771294"/>
              <a:gd name="connsiteX5" fmla="*/ 1979807 w 2667070"/>
              <a:gd name="connsiteY5" fmla="*/ 1771294 h 1771294"/>
              <a:gd name="connsiteX6" fmla="*/ 295222 w 2667070"/>
              <a:gd name="connsiteY6" fmla="*/ 1771294 h 1771294"/>
              <a:gd name="connsiteX7" fmla="*/ 0 w 2667070"/>
              <a:gd name="connsiteY7" fmla="*/ 1771294 h 1771294"/>
              <a:gd name="connsiteX8" fmla="*/ 0 w 2667070"/>
              <a:gd name="connsiteY8" fmla="*/ 1476072 h 1771294"/>
              <a:gd name="connsiteX9" fmla="*/ 0 w 2667070"/>
              <a:gd name="connsiteY9" fmla="*/ 593388 h 1771294"/>
              <a:gd name="connsiteX10" fmla="*/ 0 w 2667070"/>
              <a:gd name="connsiteY10" fmla="*/ 295222 h 1771294"/>
              <a:gd name="connsiteX11" fmla="*/ 295222 w 2667070"/>
              <a:gd name="connsiteY11" fmla="*/ 0 h 177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7070" h="1771294">
                <a:moveTo>
                  <a:pt x="295222" y="0"/>
                </a:moveTo>
                <a:lnTo>
                  <a:pt x="2371848" y="0"/>
                </a:lnTo>
                <a:cubicBezTo>
                  <a:pt x="2534895" y="0"/>
                  <a:pt x="2667070" y="132175"/>
                  <a:pt x="2667070" y="295222"/>
                </a:cubicBezTo>
                <a:lnTo>
                  <a:pt x="2667070" y="1476072"/>
                </a:lnTo>
                <a:cubicBezTo>
                  <a:pt x="2667070" y="1639119"/>
                  <a:pt x="2534895" y="1771294"/>
                  <a:pt x="2371848" y="1771294"/>
                </a:cubicBezTo>
                <a:lnTo>
                  <a:pt x="1979807" y="1771294"/>
                </a:lnTo>
                <a:lnTo>
                  <a:pt x="295222" y="1771294"/>
                </a:lnTo>
                <a:lnTo>
                  <a:pt x="0" y="1771294"/>
                </a:lnTo>
                <a:lnTo>
                  <a:pt x="0" y="1476072"/>
                </a:lnTo>
                <a:lnTo>
                  <a:pt x="0" y="593388"/>
                </a:lnTo>
                <a:lnTo>
                  <a:pt x="0" y="295222"/>
                </a:lnTo>
                <a:cubicBezTo>
                  <a:pt x="0" y="132175"/>
                  <a:pt x="132175" y="0"/>
                  <a:pt x="295222" y="0"/>
                </a:cubicBezTo>
                <a:close/>
              </a:path>
            </a:pathLst>
          </a:custGeom>
          <a:solidFill>
            <a:srgbClr val="FFFFFF"/>
          </a:solidFill>
          <a:ln w="19050">
            <a:solidFill>
              <a:srgbClr val="F4794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lgn="ctr">
              <a:lnSpc>
                <a:spcPct val="150000"/>
              </a:lnSpc>
              <a:spcAft>
                <a:spcPts val="1000"/>
              </a:spcAft>
            </a:pPr>
            <a:r>
              <a:rPr lang="fr-CA" sz="2000" b="1" dirty="0">
                <a:solidFill>
                  <a:srgbClr val="595959"/>
                </a:solidFill>
                <a:latin typeface="Arial" panose="020B0604020202020204" pitchFamily="34" charset="0"/>
                <a:cs typeface="Arial" panose="020B0604020202020204" pitchFamily="34" charset="0"/>
              </a:rPr>
              <a:t>On sous-estime la prévalence de l’anémie ferriprive.</a:t>
            </a:r>
          </a:p>
        </p:txBody>
      </p:sp>
      <p:sp>
        <p:nvSpPr>
          <p:cNvPr id="5" name="Oval 4">
            <a:extLst>
              <a:ext uri="{FF2B5EF4-FFF2-40B4-BE49-F238E27FC236}">
                <a16:creationId xmlns:a16="http://schemas.microsoft.com/office/drawing/2014/main" id="{27AB3804-96D4-1916-F710-0C40E4F2B6BA}"/>
              </a:ext>
            </a:extLst>
          </p:cNvPr>
          <p:cNvSpPr/>
          <p:nvPr/>
        </p:nvSpPr>
        <p:spPr>
          <a:xfrm>
            <a:off x="11164347" y="3393574"/>
            <a:ext cx="540000" cy="540000"/>
          </a:xfrm>
          <a:prstGeom prst="ellipse">
            <a:avLst/>
          </a:prstGeom>
          <a:solidFill>
            <a:srgbClr val="F4794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fr-CA" sz="3200" b="1" dirty="0">
                <a:latin typeface="Arial" panose="020B0604020202020204" pitchFamily="34" charset="0"/>
                <a:cs typeface="Arial" panose="020B0604020202020204" pitchFamily="34" charset="0"/>
              </a:rPr>
              <a:t>!</a:t>
            </a:r>
            <a:endParaRPr lang="fr-CA" b="1" dirty="0">
              <a:latin typeface="Arial" panose="020B0604020202020204" pitchFamily="34" charset="0"/>
              <a:cs typeface="Arial" panose="020B0604020202020204" pitchFamily="34" charset="0"/>
            </a:endParaRPr>
          </a:p>
        </p:txBody>
      </p:sp>
      <p:graphicFrame>
        <p:nvGraphicFramePr>
          <p:cNvPr id="9" name="Table 9">
            <a:extLst>
              <a:ext uri="{FF2B5EF4-FFF2-40B4-BE49-F238E27FC236}">
                <a16:creationId xmlns:a16="http://schemas.microsoft.com/office/drawing/2014/main" id="{BEC93957-45E5-4DFE-CD3F-A2F7526305D6}"/>
              </a:ext>
            </a:extLst>
          </p:cNvPr>
          <p:cNvGraphicFramePr>
            <a:graphicFrameLocks noGrp="1"/>
          </p:cNvGraphicFramePr>
          <p:nvPr>
            <p:extLst>
              <p:ext uri="{D42A27DB-BD31-4B8C-83A1-F6EECF244321}">
                <p14:modId xmlns:p14="http://schemas.microsoft.com/office/powerpoint/2010/main" val="1055337064"/>
              </p:ext>
            </p:extLst>
          </p:nvPr>
        </p:nvGraphicFramePr>
        <p:xfrm>
          <a:off x="6774947" y="1334209"/>
          <a:ext cx="5150353" cy="1981200"/>
        </p:xfrm>
        <a:graphic>
          <a:graphicData uri="http://schemas.openxmlformats.org/drawingml/2006/table">
            <a:tbl>
              <a:tblPr firstRow="1" bandRow="1">
                <a:tableStyleId>{5C22544A-7EE6-4342-B048-85BDC9FD1C3A}</a:tableStyleId>
              </a:tblPr>
              <a:tblGrid>
                <a:gridCol w="1162553">
                  <a:extLst>
                    <a:ext uri="{9D8B030D-6E8A-4147-A177-3AD203B41FA5}">
                      <a16:colId xmlns:a16="http://schemas.microsoft.com/office/drawing/2014/main" val="479357929"/>
                    </a:ext>
                  </a:extLst>
                </a:gridCol>
                <a:gridCol w="1442983">
                  <a:extLst>
                    <a:ext uri="{9D8B030D-6E8A-4147-A177-3AD203B41FA5}">
                      <a16:colId xmlns:a16="http://schemas.microsoft.com/office/drawing/2014/main" val="485627522"/>
                    </a:ext>
                  </a:extLst>
                </a:gridCol>
                <a:gridCol w="1312917">
                  <a:extLst>
                    <a:ext uri="{9D8B030D-6E8A-4147-A177-3AD203B41FA5}">
                      <a16:colId xmlns:a16="http://schemas.microsoft.com/office/drawing/2014/main" val="975988307"/>
                    </a:ext>
                  </a:extLst>
                </a:gridCol>
                <a:gridCol w="1231900">
                  <a:extLst>
                    <a:ext uri="{9D8B030D-6E8A-4147-A177-3AD203B41FA5}">
                      <a16:colId xmlns:a16="http://schemas.microsoft.com/office/drawing/2014/main" val="265199396"/>
                    </a:ext>
                  </a:extLst>
                </a:gridCol>
              </a:tblGrid>
              <a:tr h="370840">
                <a:tc>
                  <a:txBody>
                    <a:bodyPr/>
                    <a:lstStyle/>
                    <a:p>
                      <a:pPr algn="l"/>
                      <a:endParaRPr lang="en-US" sz="1200" dirty="0">
                        <a:latin typeface="Arial" panose="020B0604020202020204" pitchFamily="34" charset="0"/>
                        <a:cs typeface="Arial" panose="020B0604020202020204" pitchFamily="34" charset="0"/>
                      </a:endParaRPr>
                    </a:p>
                  </a:txBody>
                  <a:tcPr>
                    <a:solidFill>
                      <a:srgbClr val="002060"/>
                    </a:solidFill>
                  </a:tcPr>
                </a:tc>
                <a:tc>
                  <a:txBody>
                    <a:bodyPr/>
                    <a:lstStyle/>
                    <a:p>
                      <a:pPr algn="l"/>
                      <a:r>
                        <a:rPr lang="en-US" sz="1400" dirty="0">
                          <a:latin typeface="Arial" panose="020B0604020202020204" pitchFamily="34" charset="0"/>
                          <a:cs typeface="Arial" panose="020B0604020202020204" pitchFamily="34" charset="0"/>
                        </a:rPr>
                        <a:t>Population</a:t>
                      </a:r>
                    </a:p>
                  </a:txBody>
                  <a:tcPr anchor="ctr">
                    <a:solidFill>
                      <a:srgbClr val="002060"/>
                    </a:solidFill>
                  </a:tcPr>
                </a:tc>
                <a:tc>
                  <a:txBody>
                    <a:bodyPr/>
                    <a:lstStyle/>
                    <a:p>
                      <a:pPr algn="l"/>
                      <a:r>
                        <a:rPr lang="fr-CA" sz="1400" noProof="0" dirty="0">
                          <a:solidFill>
                            <a:schemeClr val="bg1"/>
                          </a:solidFill>
                          <a:latin typeface="Arial"/>
                          <a:cs typeface="Arial"/>
                        </a:rPr>
                        <a:t>Population </a:t>
                      </a:r>
                      <a:br>
                        <a:rPr lang="fr-CA" sz="1400" noProof="0" dirty="0">
                          <a:solidFill>
                            <a:schemeClr val="bg1"/>
                          </a:solidFill>
                          <a:latin typeface="Arial"/>
                          <a:cs typeface="Arial"/>
                        </a:rPr>
                      </a:br>
                      <a:r>
                        <a:rPr lang="fr-CA" sz="1400" noProof="0" dirty="0">
                          <a:solidFill>
                            <a:schemeClr val="bg1"/>
                          </a:solidFill>
                          <a:latin typeface="Arial"/>
                          <a:cs typeface="Arial"/>
                        </a:rPr>
                        <a:t>à l’étude</a:t>
                      </a:r>
                    </a:p>
                  </a:txBody>
                  <a:tcPr anchor="ctr">
                    <a:solidFill>
                      <a:srgbClr val="002060"/>
                    </a:solidFill>
                  </a:tcPr>
                </a:tc>
                <a:tc>
                  <a:txBody>
                    <a:bodyPr/>
                    <a:lstStyle/>
                    <a:p>
                      <a:pPr algn="l"/>
                      <a:r>
                        <a:rPr lang="fr-CA" sz="1400" noProof="0" dirty="0">
                          <a:solidFill>
                            <a:schemeClr val="bg1"/>
                          </a:solidFill>
                          <a:latin typeface="Arial"/>
                          <a:cs typeface="Arial"/>
                        </a:rPr>
                        <a:t>Prévalence</a:t>
                      </a:r>
                    </a:p>
                  </a:txBody>
                  <a:tcPr>
                    <a:solidFill>
                      <a:srgbClr val="002060"/>
                    </a:solidFill>
                  </a:tcPr>
                </a:tc>
                <a:extLst>
                  <a:ext uri="{0D108BD9-81ED-4DB2-BD59-A6C34878D82A}">
                    <a16:rowId xmlns:a16="http://schemas.microsoft.com/office/drawing/2014/main" val="1815668400"/>
                  </a:ext>
                </a:extLst>
              </a:tr>
              <a:tr h="370840">
                <a:tc>
                  <a:txBody>
                    <a:bodyPr/>
                    <a:lstStyle/>
                    <a:p>
                      <a:pPr algn="l"/>
                      <a:r>
                        <a:rPr lang="fr-CA" sz="1200" b="1" noProof="0" dirty="0">
                          <a:solidFill>
                            <a:srgbClr val="595959"/>
                          </a:solidFill>
                          <a:latin typeface="Arial"/>
                          <a:cs typeface="Arial"/>
                        </a:rPr>
                        <a:t>Anémie ferriprive</a:t>
                      </a:r>
                      <a:r>
                        <a:rPr lang="en-US" sz="1300" b="1" baseline="30000" dirty="0">
                          <a:solidFill>
                            <a:srgbClr val="595959"/>
                          </a:solidFill>
                          <a:latin typeface="Arial" panose="020B0604020202020204" pitchFamily="34" charset="0"/>
                          <a:cs typeface="Arial" panose="020B0604020202020204" pitchFamily="34" charset="0"/>
                        </a:rPr>
                        <a:t>7-8,10</a:t>
                      </a:r>
                    </a:p>
                  </a:txBody>
                  <a:tcPr>
                    <a:solidFill>
                      <a:schemeClr val="bg2"/>
                    </a:solidFill>
                  </a:tcPr>
                </a:tc>
                <a:tc>
                  <a:txBody>
                    <a:bodyPr/>
                    <a:lstStyle/>
                    <a:p>
                      <a:pPr algn="l"/>
                      <a:r>
                        <a:rPr lang="en-US" sz="1300" dirty="0">
                          <a:latin typeface="Arial" panose="020B0604020202020204" pitchFamily="34" charset="0"/>
                          <a:cs typeface="Arial" panose="020B0604020202020204" pitchFamily="34" charset="0"/>
                        </a:rPr>
                        <a:t>Population </a:t>
                      </a:r>
                      <a:r>
                        <a:rPr lang="en-US" sz="1300" dirty="0" err="1">
                          <a:latin typeface="Arial" panose="020B0604020202020204" pitchFamily="34" charset="0"/>
                          <a:cs typeface="Arial" panose="020B0604020202020204" pitchFamily="34" charset="0"/>
                        </a:rPr>
                        <a:t>générale</a:t>
                      </a:r>
                      <a:endParaRPr lang="en-US" sz="1300" dirty="0">
                        <a:latin typeface="Arial" panose="020B0604020202020204" pitchFamily="34" charset="0"/>
                        <a:cs typeface="Arial" panose="020B0604020202020204" pitchFamily="34" charset="0"/>
                      </a:endParaRPr>
                    </a:p>
                  </a:txBody>
                  <a:tcPr>
                    <a:solidFill>
                      <a:schemeClr val="bg2"/>
                    </a:solidFill>
                  </a:tcPr>
                </a:tc>
                <a:tc>
                  <a:txBody>
                    <a:bodyPr/>
                    <a:lstStyle/>
                    <a:p>
                      <a:pPr algn="l"/>
                      <a:r>
                        <a:rPr lang="en-US" sz="1300" dirty="0">
                          <a:latin typeface="Arial" panose="020B0604020202020204" pitchFamily="34" charset="0"/>
                          <a:cs typeface="Arial" panose="020B0604020202020204" pitchFamily="34" charset="0"/>
                        </a:rPr>
                        <a:t>Population </a:t>
                      </a:r>
                      <a:r>
                        <a:rPr lang="en-US" sz="1300" dirty="0" err="1">
                          <a:latin typeface="Arial" panose="020B0604020202020204" pitchFamily="34" charset="0"/>
                          <a:cs typeface="Arial" panose="020B0604020202020204" pitchFamily="34" charset="0"/>
                        </a:rPr>
                        <a:t>mondiale</a:t>
                      </a:r>
                      <a:endParaRPr lang="en-US" sz="1300" dirty="0">
                        <a:latin typeface="Arial" panose="020B0604020202020204" pitchFamily="34" charset="0"/>
                        <a:cs typeface="Arial" panose="020B0604020202020204" pitchFamily="34" charset="0"/>
                      </a:endParaRPr>
                    </a:p>
                  </a:txBody>
                  <a:tcPr>
                    <a:solidFill>
                      <a:schemeClr val="bg2"/>
                    </a:solidFill>
                  </a:tcPr>
                </a:tc>
                <a:tc>
                  <a:txBody>
                    <a:bodyPr/>
                    <a:lstStyle/>
                    <a:p>
                      <a:pPr algn="l"/>
                      <a:r>
                        <a:rPr lang="en-US" sz="1300" dirty="0">
                          <a:latin typeface="Arial" panose="020B0604020202020204" pitchFamily="34" charset="0"/>
                          <a:cs typeface="Arial" panose="020B0604020202020204" pitchFamily="34" charset="0"/>
                        </a:rPr>
                        <a:t>12,2 %</a:t>
                      </a:r>
                    </a:p>
                  </a:txBody>
                  <a:tcPr>
                    <a:solidFill>
                      <a:schemeClr val="bg2"/>
                    </a:solidFill>
                  </a:tcPr>
                </a:tc>
                <a:extLst>
                  <a:ext uri="{0D108BD9-81ED-4DB2-BD59-A6C34878D82A}">
                    <a16:rowId xmlns:a16="http://schemas.microsoft.com/office/drawing/2014/main" val="1468702884"/>
                  </a:ext>
                </a:extLst>
              </a:tr>
              <a:tr h="370840">
                <a:tc>
                  <a:txBody>
                    <a:bodyPr/>
                    <a:lstStyle/>
                    <a:p>
                      <a:pPr algn="l"/>
                      <a:endParaRPr lang="en-US" sz="1300">
                        <a:latin typeface="Arial" panose="020B0604020202020204" pitchFamily="34" charset="0"/>
                        <a:cs typeface="Arial" panose="020B0604020202020204" pitchFamily="34" charset="0"/>
                      </a:endParaRPr>
                    </a:p>
                  </a:txBody>
                  <a:tcPr>
                    <a:solidFill>
                      <a:schemeClr val="bg2"/>
                    </a:solidFill>
                  </a:tcPr>
                </a:tc>
                <a:tc>
                  <a:txBody>
                    <a:bodyPr/>
                    <a:lstStyle/>
                    <a:p>
                      <a:pPr algn="l"/>
                      <a:r>
                        <a:rPr lang="en-US" sz="1300" dirty="0">
                          <a:latin typeface="Arial" panose="020B0604020202020204" pitchFamily="34" charset="0"/>
                          <a:cs typeface="Arial" panose="020B0604020202020204" pitchFamily="34" charset="0"/>
                        </a:rPr>
                        <a:t>Population </a:t>
                      </a:r>
                      <a:r>
                        <a:rPr lang="en-US" sz="1300" dirty="0" err="1">
                          <a:latin typeface="Arial" panose="020B0604020202020204" pitchFamily="34" charset="0"/>
                          <a:cs typeface="Arial" panose="020B0604020202020204" pitchFamily="34" charset="0"/>
                        </a:rPr>
                        <a:t>en</a:t>
                      </a:r>
                      <a:r>
                        <a:rPr lang="en-US" sz="1300" dirty="0">
                          <a:latin typeface="Arial" panose="020B0604020202020204" pitchFamily="34" charset="0"/>
                          <a:cs typeface="Arial" panose="020B0604020202020204" pitchFamily="34" charset="0"/>
                        </a:rPr>
                        <a:t> milieu </a:t>
                      </a:r>
                      <a:r>
                        <a:rPr lang="en-US" sz="1300" dirty="0" err="1">
                          <a:latin typeface="Arial" panose="020B0604020202020204" pitchFamily="34" charset="0"/>
                          <a:cs typeface="Arial" panose="020B0604020202020204" pitchFamily="34" charset="0"/>
                        </a:rPr>
                        <a:t>hospitalier</a:t>
                      </a:r>
                      <a:endParaRPr lang="en-US" sz="1300" dirty="0">
                        <a:latin typeface="Arial" panose="020B0604020202020204" pitchFamily="34" charset="0"/>
                        <a:cs typeface="Arial" panose="020B0604020202020204" pitchFamily="34" charset="0"/>
                      </a:endParaRPr>
                    </a:p>
                  </a:txBody>
                  <a:tcPr>
                    <a:solidFill>
                      <a:schemeClr val="bg2"/>
                    </a:solidFill>
                  </a:tcPr>
                </a:tc>
                <a:tc>
                  <a:txBody>
                    <a:bodyPr/>
                    <a:lstStyle/>
                    <a:p>
                      <a:pPr algn="l"/>
                      <a:r>
                        <a:rPr lang="en-US" sz="1300" dirty="0">
                          <a:latin typeface="Arial" panose="020B0604020202020204" pitchFamily="34" charset="0"/>
                          <a:cs typeface="Arial" panose="020B0604020202020204" pitchFamily="34" charset="0"/>
                        </a:rPr>
                        <a:t>France</a:t>
                      </a:r>
                    </a:p>
                  </a:txBody>
                  <a:tcPr>
                    <a:solidFill>
                      <a:schemeClr val="bg2"/>
                    </a:solidFill>
                  </a:tcPr>
                </a:tc>
                <a:tc>
                  <a:txBody>
                    <a:bodyPr/>
                    <a:lstStyle/>
                    <a:p>
                      <a:pPr algn="l"/>
                      <a:r>
                        <a:rPr lang="en-US" sz="1300" dirty="0">
                          <a:latin typeface="Arial" panose="020B0604020202020204" pitchFamily="34" charset="0"/>
                          <a:cs typeface="Arial" panose="020B0604020202020204" pitchFamily="34" charset="0"/>
                        </a:rPr>
                        <a:t>23,0 %</a:t>
                      </a:r>
                    </a:p>
                  </a:txBody>
                  <a:tcPr>
                    <a:solidFill>
                      <a:schemeClr val="bg2"/>
                    </a:solidFill>
                  </a:tcPr>
                </a:tc>
                <a:extLst>
                  <a:ext uri="{0D108BD9-81ED-4DB2-BD59-A6C34878D82A}">
                    <a16:rowId xmlns:a16="http://schemas.microsoft.com/office/drawing/2014/main" val="3082801348"/>
                  </a:ext>
                </a:extLst>
              </a:tr>
              <a:tr h="255831">
                <a:tc>
                  <a:txBody>
                    <a:bodyPr/>
                    <a:lstStyle/>
                    <a:p>
                      <a:pPr algn="l"/>
                      <a:endParaRPr lang="en-US" sz="1300">
                        <a:latin typeface="Arial" panose="020B0604020202020204" pitchFamily="34" charset="0"/>
                        <a:cs typeface="Arial" panose="020B0604020202020204" pitchFamily="34" charset="0"/>
                      </a:endParaRPr>
                    </a:p>
                  </a:txBody>
                  <a:tcPr>
                    <a:solidFill>
                      <a:schemeClr val="bg2"/>
                    </a:solidFill>
                  </a:tcPr>
                </a:tc>
                <a:tc>
                  <a:txBody>
                    <a:bodyPr/>
                    <a:lstStyle/>
                    <a:p>
                      <a:pPr algn="l"/>
                      <a:r>
                        <a:rPr lang="en-US" sz="1300" dirty="0">
                          <a:latin typeface="Arial" panose="020B0604020202020204" pitchFamily="34" charset="0"/>
                          <a:cs typeface="Arial" panose="020B0604020202020204" pitchFamily="34" charset="0"/>
                        </a:rPr>
                        <a:t>Femmes enceintes</a:t>
                      </a:r>
                    </a:p>
                  </a:txBody>
                  <a:tcPr>
                    <a:solidFill>
                      <a:schemeClr val="bg2"/>
                    </a:solidFill>
                  </a:tcPr>
                </a:tc>
                <a:tc>
                  <a:txBody>
                    <a:bodyPr/>
                    <a:lstStyle/>
                    <a:p>
                      <a:pPr algn="l"/>
                      <a:r>
                        <a:rPr lang="en-US" sz="1300" dirty="0">
                          <a:latin typeface="Arial" panose="020B0604020202020204" pitchFamily="34" charset="0"/>
                          <a:cs typeface="Arial" panose="020B0604020202020204" pitchFamily="34" charset="0"/>
                        </a:rPr>
                        <a:t>Canada</a:t>
                      </a:r>
                    </a:p>
                  </a:txBody>
                  <a:tcPr>
                    <a:solidFill>
                      <a:schemeClr val="bg2"/>
                    </a:solidFill>
                  </a:tcPr>
                </a:tc>
                <a:tc>
                  <a:txBody>
                    <a:bodyPr/>
                    <a:lstStyle/>
                    <a:p>
                      <a:pPr algn="l"/>
                      <a:r>
                        <a:rPr lang="en-US" sz="1300" dirty="0">
                          <a:latin typeface="Arial" panose="020B0604020202020204" pitchFamily="34" charset="0"/>
                          <a:cs typeface="Arial" panose="020B0604020202020204" pitchFamily="34" charset="0"/>
                        </a:rPr>
                        <a:t>25,9 %</a:t>
                      </a:r>
                    </a:p>
                  </a:txBody>
                  <a:tcPr>
                    <a:solidFill>
                      <a:schemeClr val="bg2"/>
                    </a:solidFill>
                  </a:tcPr>
                </a:tc>
                <a:extLst>
                  <a:ext uri="{0D108BD9-81ED-4DB2-BD59-A6C34878D82A}">
                    <a16:rowId xmlns:a16="http://schemas.microsoft.com/office/drawing/2014/main" val="208625549"/>
                  </a:ext>
                </a:extLst>
              </a:tr>
            </a:tbl>
          </a:graphicData>
        </a:graphic>
      </p:graphicFrame>
      <p:sp>
        <p:nvSpPr>
          <p:cNvPr id="8" name="Rectangle: Rounded Corners 7">
            <a:extLst>
              <a:ext uri="{FF2B5EF4-FFF2-40B4-BE49-F238E27FC236}">
                <a16:creationId xmlns:a16="http://schemas.microsoft.com/office/drawing/2014/main" id="{8A4A2E18-EDCC-0BBE-4FA2-550A99765711}"/>
              </a:ext>
            </a:extLst>
          </p:cNvPr>
          <p:cNvSpPr/>
          <p:nvPr/>
        </p:nvSpPr>
        <p:spPr>
          <a:xfrm>
            <a:off x="1265189" y="5289887"/>
            <a:ext cx="5196571" cy="35907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0" name="Rectangle: Rounded Corners 9">
            <a:extLst>
              <a:ext uri="{FF2B5EF4-FFF2-40B4-BE49-F238E27FC236}">
                <a16:creationId xmlns:a16="http://schemas.microsoft.com/office/drawing/2014/main" id="{3950E587-77A8-0E1A-3CC4-6F5CCCEB804F}"/>
              </a:ext>
            </a:extLst>
          </p:cNvPr>
          <p:cNvSpPr/>
          <p:nvPr/>
        </p:nvSpPr>
        <p:spPr>
          <a:xfrm>
            <a:off x="1318270" y="3080087"/>
            <a:ext cx="5196571" cy="35907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385788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46301-BCBA-51B9-CAED-4B1B061C368A}"/>
              </a:ext>
            </a:extLst>
          </p:cNvPr>
          <p:cNvSpPr>
            <a:spLocks noGrp="1"/>
          </p:cNvSpPr>
          <p:nvPr>
            <p:ph type="title"/>
          </p:nvPr>
        </p:nvSpPr>
        <p:spPr/>
        <p:txBody>
          <a:bodyPr/>
          <a:lstStyle/>
          <a:p>
            <a:r>
              <a:rPr lang="fr-CA" noProof="0" dirty="0"/>
              <a:t>Étiologie de l’anémie</a:t>
            </a:r>
          </a:p>
        </p:txBody>
      </p:sp>
      <p:graphicFrame>
        <p:nvGraphicFramePr>
          <p:cNvPr id="3" name="Table 2">
            <a:extLst>
              <a:ext uri="{FF2B5EF4-FFF2-40B4-BE49-F238E27FC236}">
                <a16:creationId xmlns:a16="http://schemas.microsoft.com/office/drawing/2014/main" id="{4CEDDFB4-7A9F-622C-B4A4-1BACC655444D}"/>
              </a:ext>
            </a:extLst>
          </p:cNvPr>
          <p:cNvGraphicFramePr>
            <a:graphicFrameLocks noGrp="1"/>
          </p:cNvGraphicFramePr>
          <p:nvPr>
            <p:extLst>
              <p:ext uri="{D42A27DB-BD31-4B8C-83A1-F6EECF244321}">
                <p14:modId xmlns:p14="http://schemas.microsoft.com/office/powerpoint/2010/main" val="3639072139"/>
              </p:ext>
            </p:extLst>
          </p:nvPr>
        </p:nvGraphicFramePr>
        <p:xfrm>
          <a:off x="477521" y="1235869"/>
          <a:ext cx="10994250" cy="547626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1968871">
                  <a:extLst>
                    <a:ext uri="{9D8B030D-6E8A-4147-A177-3AD203B41FA5}">
                      <a16:colId xmlns:a16="http://schemas.microsoft.com/office/drawing/2014/main" val="4206859349"/>
                    </a:ext>
                  </a:extLst>
                </a:gridCol>
                <a:gridCol w="2157684">
                  <a:extLst>
                    <a:ext uri="{9D8B030D-6E8A-4147-A177-3AD203B41FA5}">
                      <a16:colId xmlns:a16="http://schemas.microsoft.com/office/drawing/2014/main" val="702354626"/>
                    </a:ext>
                  </a:extLst>
                </a:gridCol>
                <a:gridCol w="6867695">
                  <a:extLst>
                    <a:ext uri="{9D8B030D-6E8A-4147-A177-3AD203B41FA5}">
                      <a16:colId xmlns:a16="http://schemas.microsoft.com/office/drawing/2014/main" val="2588671597"/>
                    </a:ext>
                  </a:extLst>
                </a:gridCol>
              </a:tblGrid>
              <a:tr h="312990">
                <a:tc>
                  <a:txBody>
                    <a:bodyPr/>
                    <a:lstStyle/>
                    <a:p>
                      <a:r>
                        <a:rPr lang="fr-CA" sz="1600" dirty="0">
                          <a:solidFill>
                            <a:schemeClr val="bg1"/>
                          </a:solidFill>
                        </a:rPr>
                        <a:t>Statut en fer</a:t>
                      </a:r>
                    </a:p>
                  </a:txBody>
                  <a:tcPr marL="68580" marR="68580" marT="34290" marB="34290">
                    <a:solidFill>
                      <a:schemeClr val="accent3"/>
                    </a:solidFill>
                  </a:tcPr>
                </a:tc>
                <a:tc gridSpan="2">
                  <a:txBody>
                    <a:bodyPr/>
                    <a:lstStyle/>
                    <a:p>
                      <a:pPr algn="ctr"/>
                      <a:r>
                        <a:rPr lang="fr-CA" sz="1600">
                          <a:solidFill>
                            <a:schemeClr val="bg1"/>
                          </a:solidFill>
                        </a:rPr>
                        <a:t>Étiologie</a:t>
                      </a:r>
                    </a:p>
                  </a:txBody>
                  <a:tcPr marL="68580" marR="68580" marT="34290" marB="34290">
                    <a:solidFill>
                      <a:schemeClr val="accent3"/>
                    </a:solidFill>
                  </a:tcPr>
                </a:tc>
                <a:tc hMerge="1">
                  <a:txBody>
                    <a:bodyPr/>
                    <a:lstStyle/>
                    <a:p>
                      <a:pPr algn="l" rtl="0"/>
                      <a:endParaRPr lang="en-CA" dirty="0"/>
                    </a:p>
                  </a:txBody>
                  <a:tcPr>
                    <a:solidFill>
                      <a:schemeClr val="accent3"/>
                    </a:solidFill>
                  </a:tcPr>
                </a:tc>
                <a:extLst>
                  <a:ext uri="{0D108BD9-81ED-4DB2-BD59-A6C34878D82A}">
                    <a16:rowId xmlns:a16="http://schemas.microsoft.com/office/drawing/2014/main" val="3236550276"/>
                  </a:ext>
                </a:extLst>
              </a:tr>
              <a:tr h="1207246">
                <a:tc rowSpan="2">
                  <a:txBody>
                    <a:bodyPr/>
                    <a:lstStyle/>
                    <a:p>
                      <a:endParaRPr lang="en-CA" sz="1600" b="1" dirty="0">
                        <a:solidFill>
                          <a:schemeClr val="tx2"/>
                        </a:solidFill>
                      </a:endParaRPr>
                    </a:p>
                    <a:p>
                      <a:endParaRPr lang="en-CA" sz="1600" b="1" dirty="0">
                        <a:solidFill>
                          <a:schemeClr val="tx2"/>
                        </a:solidFill>
                      </a:endParaRPr>
                    </a:p>
                    <a:p>
                      <a:pPr lvl="0"/>
                      <a:r>
                        <a:rPr lang="fr-CA" sz="1600" b="1" baseline="0" dirty="0">
                          <a:solidFill>
                            <a:schemeClr val="tx2"/>
                          </a:solidFill>
                        </a:rPr>
                        <a:t>Absorption réduite</a:t>
                      </a:r>
                    </a:p>
                  </a:txBody>
                  <a:tcPr marL="68580" marR="68580" marT="34290" marB="34290"/>
                </a:tc>
                <a:tc>
                  <a:txBody>
                    <a:bodyPr/>
                    <a:lstStyle/>
                    <a:p>
                      <a:endParaRPr lang="en-CA" sz="1600" b="1" baseline="0" dirty="0">
                        <a:solidFill>
                          <a:schemeClr val="tx2"/>
                        </a:solidFill>
                      </a:endParaRPr>
                    </a:p>
                  </a:txBody>
                  <a:tcPr marL="68580" marR="68580" marT="34290" marB="34290"/>
                </a:tc>
                <a:tc>
                  <a:txBody>
                    <a:bodyPr/>
                    <a:lstStyle/>
                    <a:p>
                      <a:pPr marL="285750" indent="-285750">
                        <a:buClr>
                          <a:schemeClr val="accent4"/>
                        </a:buClr>
                        <a:buFont typeface="Wingdings" panose="05000000000000000000" pitchFamily="2" charset="2"/>
                        <a:buChar char="ü"/>
                      </a:pPr>
                      <a:r>
                        <a:rPr lang="fr-CA" sz="1600" dirty="0">
                          <a:solidFill>
                            <a:schemeClr val="tx2"/>
                          </a:solidFill>
                        </a:rPr>
                        <a:t>Maladie cœliaque</a:t>
                      </a:r>
                    </a:p>
                    <a:p>
                      <a:pPr marL="285750" indent="-285750">
                        <a:buClr>
                          <a:schemeClr val="accent4"/>
                        </a:buClr>
                        <a:buFont typeface="Wingdings" panose="05000000000000000000" pitchFamily="2" charset="2"/>
                        <a:buChar char="ü"/>
                      </a:pPr>
                      <a:r>
                        <a:rPr lang="fr-CA" sz="1600" dirty="0">
                          <a:solidFill>
                            <a:schemeClr val="tx2"/>
                          </a:solidFill>
                        </a:rPr>
                        <a:t>Pontage gastrique</a:t>
                      </a:r>
                    </a:p>
                    <a:p>
                      <a:pPr marL="285750" indent="-285750">
                        <a:buClr>
                          <a:schemeClr val="accent4"/>
                        </a:buClr>
                        <a:buFont typeface="Wingdings" panose="05000000000000000000" pitchFamily="2" charset="2"/>
                        <a:buChar char="ü"/>
                      </a:pPr>
                      <a:r>
                        <a:rPr lang="fr-CA" sz="1600" dirty="0">
                          <a:solidFill>
                            <a:schemeClr val="tx2"/>
                          </a:solidFill>
                        </a:rPr>
                        <a:t>MII</a:t>
                      </a:r>
                    </a:p>
                    <a:p>
                      <a:pPr marL="285750" indent="-285750">
                        <a:buClr>
                          <a:schemeClr val="accent4"/>
                        </a:buClr>
                        <a:buFont typeface="Wingdings" panose="05000000000000000000" pitchFamily="2" charset="2"/>
                        <a:buChar char="ü"/>
                      </a:pPr>
                      <a:r>
                        <a:rPr lang="fr-CA" sz="1600" dirty="0">
                          <a:solidFill>
                            <a:schemeClr val="tx2"/>
                          </a:solidFill>
                        </a:rPr>
                        <a:t>Gastrite causée par </a:t>
                      </a:r>
                      <a:r>
                        <a:rPr lang="fr-CA" sz="1600" i="1" dirty="0">
                          <a:solidFill>
                            <a:schemeClr val="tx2"/>
                          </a:solidFill>
                        </a:rPr>
                        <a:t>Helicobacter pylori</a:t>
                      </a:r>
                    </a:p>
                    <a:p>
                      <a:pPr marL="285750" indent="-285750">
                        <a:buClr>
                          <a:schemeClr val="accent4"/>
                        </a:buClr>
                        <a:buFont typeface="Wingdings" panose="05000000000000000000" pitchFamily="2" charset="2"/>
                        <a:buChar char="ü"/>
                      </a:pPr>
                      <a:r>
                        <a:rPr lang="fr-CA" sz="1600" dirty="0">
                          <a:solidFill>
                            <a:schemeClr val="tx2"/>
                          </a:solidFill>
                        </a:rPr>
                        <a:t>Gastrite auto-immune</a:t>
                      </a:r>
                    </a:p>
                  </a:txBody>
                  <a:tcPr marL="68580" marR="68580" marT="34290" marB="34290"/>
                </a:tc>
                <a:extLst>
                  <a:ext uri="{0D108BD9-81ED-4DB2-BD59-A6C34878D82A}">
                    <a16:rowId xmlns:a16="http://schemas.microsoft.com/office/drawing/2014/main" val="1004024709"/>
                  </a:ext>
                </a:extLst>
              </a:tr>
              <a:tr h="536554">
                <a:tc vMerge="1">
                  <a:txBody>
                    <a:bodyPr/>
                    <a:lstStyle/>
                    <a:p>
                      <a:endParaRPr lang="en-CA"/>
                    </a:p>
                  </a:txBody>
                  <a:tcPr/>
                </a:tc>
                <a:tc>
                  <a:txBody>
                    <a:bodyPr/>
                    <a:lstStyle/>
                    <a:p>
                      <a:pPr lvl="2" algn="l" rtl="0"/>
                      <a:endParaRPr lang="en-CA" sz="1600" b="1" baseline="0" dirty="0">
                        <a:solidFill>
                          <a:schemeClr val="tx2"/>
                        </a:solidFill>
                      </a:endParaRPr>
                    </a:p>
                    <a:p>
                      <a:pPr lvl="2" algn="l" rtl="0"/>
                      <a:endParaRPr lang="en-CA" sz="1600" b="1" baseline="0" dirty="0">
                        <a:solidFill>
                          <a:schemeClr val="tx2"/>
                        </a:solidFill>
                      </a:endParaRPr>
                    </a:p>
                  </a:txBody>
                  <a:tcPr marL="68580" marR="68580" marT="34290" marB="34290">
                    <a:solidFill>
                      <a:srgbClr val="D2D3D3"/>
                    </a:solidFill>
                  </a:tcPr>
                </a:tc>
                <a:tc>
                  <a:txBody>
                    <a:bodyPr/>
                    <a:lstStyle/>
                    <a:p>
                      <a:pPr marL="285750" indent="-285750">
                        <a:buClr>
                          <a:schemeClr val="accent4"/>
                        </a:buClr>
                        <a:buFont typeface="Wingdings" panose="05000000000000000000" pitchFamily="2" charset="2"/>
                        <a:buChar char="ü"/>
                      </a:pPr>
                      <a:r>
                        <a:rPr lang="fr-CA" sz="1600">
                          <a:solidFill>
                            <a:schemeClr val="tx2"/>
                          </a:solidFill>
                        </a:rPr>
                        <a:t>Malnutrition</a:t>
                      </a:r>
                    </a:p>
                    <a:p>
                      <a:pPr marL="285750" indent="-285750">
                        <a:buClr>
                          <a:schemeClr val="accent4"/>
                        </a:buClr>
                        <a:buFont typeface="Wingdings" panose="05000000000000000000" pitchFamily="2" charset="2"/>
                        <a:buChar char="ü"/>
                      </a:pPr>
                      <a:r>
                        <a:rPr lang="fr-CA" sz="1600" baseline="0">
                          <a:solidFill>
                            <a:schemeClr val="tx2"/>
                          </a:solidFill>
                        </a:rPr>
                        <a:t>Apport élevé en phytates et polyphénols</a:t>
                      </a:r>
                    </a:p>
                  </a:txBody>
                  <a:tcPr marL="68580" marR="68580" marT="34290" marB="34290">
                    <a:solidFill>
                      <a:srgbClr val="D2D3D3"/>
                    </a:solidFill>
                  </a:tcPr>
                </a:tc>
                <a:extLst>
                  <a:ext uri="{0D108BD9-81ED-4DB2-BD59-A6C34878D82A}">
                    <a16:rowId xmlns:a16="http://schemas.microsoft.com/office/drawing/2014/main" val="777241877"/>
                  </a:ext>
                </a:extLst>
              </a:tr>
              <a:tr h="760118">
                <a:tc>
                  <a:txBody>
                    <a:bodyPr/>
                    <a:lstStyle/>
                    <a:p>
                      <a:endParaRPr lang="en-CA" sz="1600" b="1" dirty="0">
                        <a:solidFill>
                          <a:schemeClr val="tx2"/>
                        </a:solidFill>
                      </a:endParaRPr>
                    </a:p>
                    <a:p>
                      <a:r>
                        <a:rPr lang="fr-CA" sz="1600" b="1" dirty="0">
                          <a:solidFill>
                            <a:schemeClr val="tx2"/>
                          </a:solidFill>
                        </a:rPr>
                        <a:t>Demande accrue</a:t>
                      </a:r>
                    </a:p>
                  </a:txBody>
                  <a:tcPr marL="68580" marR="68580" marT="34290" marB="34290">
                    <a:solidFill>
                      <a:srgbClr val="EAEAEA"/>
                    </a:solidFill>
                  </a:tcPr>
                </a:tc>
                <a:tc gridSpan="2">
                  <a:txBody>
                    <a:bodyPr/>
                    <a:lstStyle/>
                    <a:p>
                      <a:pPr marL="285750" lvl="0" indent="-285750">
                        <a:buClr>
                          <a:schemeClr val="accent4"/>
                        </a:buClr>
                        <a:buFont typeface="Wingdings" panose="05000000000000000000" pitchFamily="2" charset="2"/>
                        <a:buChar char="ü"/>
                      </a:pPr>
                      <a:r>
                        <a:rPr lang="fr-CA" sz="1600" b="0" dirty="0">
                          <a:solidFill>
                            <a:schemeClr val="tx2"/>
                          </a:solidFill>
                        </a:rPr>
                        <a:t>Grossesse</a:t>
                      </a:r>
                    </a:p>
                    <a:p>
                      <a:pPr marL="285750" lvl="0" indent="-285750">
                        <a:buClr>
                          <a:schemeClr val="accent4"/>
                        </a:buClr>
                        <a:buFont typeface="Wingdings" panose="05000000000000000000" pitchFamily="2" charset="2"/>
                        <a:buChar char="ü"/>
                      </a:pPr>
                      <a:r>
                        <a:rPr lang="fr-CA" sz="1600" b="0" dirty="0">
                          <a:solidFill>
                            <a:schemeClr val="tx2"/>
                          </a:solidFill>
                        </a:rPr>
                        <a:t>Enfance</a:t>
                      </a:r>
                    </a:p>
                    <a:p>
                      <a:pPr marL="285750" lvl="0" indent="-285750">
                        <a:buClr>
                          <a:schemeClr val="accent4"/>
                        </a:buClr>
                        <a:buFont typeface="Wingdings" panose="05000000000000000000" pitchFamily="2" charset="2"/>
                        <a:buChar char="ü"/>
                      </a:pPr>
                      <a:r>
                        <a:rPr lang="fr-CA" sz="1600" b="0" dirty="0">
                          <a:solidFill>
                            <a:schemeClr val="tx2"/>
                          </a:solidFill>
                        </a:rPr>
                        <a:t>ASE </a:t>
                      </a:r>
                      <a:r>
                        <a:rPr lang="fr-CA" sz="1600" b="0" baseline="0" dirty="0">
                          <a:solidFill>
                            <a:schemeClr val="tx2"/>
                          </a:solidFill>
                        </a:rPr>
                        <a:t>(néphropathie chronique, anémie provoquée par la chimiothérapie)</a:t>
                      </a:r>
                    </a:p>
                  </a:txBody>
                  <a:tcPr marL="68580" marR="68580" marT="34290" marB="34290">
                    <a:solidFill>
                      <a:srgbClr val="EAEAEA"/>
                    </a:solidFill>
                  </a:tcPr>
                </a:tc>
                <a:tc hMerge="1">
                  <a:txBody>
                    <a:bodyPr/>
                    <a:lstStyle/>
                    <a:p>
                      <a:pPr marL="285750" lvl="0" indent="-285750" algn="l" rtl="0">
                        <a:buClr>
                          <a:schemeClr val="accent4"/>
                        </a:buClr>
                        <a:buFont typeface="Wingdings" panose="05000000000000000000" pitchFamily="2" charset="2"/>
                        <a:buChar char="ü"/>
                      </a:pPr>
                      <a:endParaRPr lang="en-CA" sz="1400" b="0" dirty="0">
                        <a:solidFill>
                          <a:schemeClr val="tx2"/>
                        </a:solidFill>
                      </a:endParaRPr>
                    </a:p>
                  </a:txBody>
                  <a:tcPr/>
                </a:tc>
                <a:extLst>
                  <a:ext uri="{0D108BD9-81ED-4DB2-BD59-A6C34878D82A}">
                    <a16:rowId xmlns:a16="http://schemas.microsoft.com/office/drawing/2014/main" val="2606242862"/>
                  </a:ext>
                </a:extLst>
              </a:tr>
              <a:tr h="536554">
                <a:tc rowSpan="3">
                  <a:txBody>
                    <a:bodyPr/>
                    <a:lstStyle/>
                    <a:p>
                      <a:endParaRPr lang="en-CA" sz="1600" b="1" dirty="0">
                        <a:solidFill>
                          <a:schemeClr val="tx2"/>
                        </a:solidFill>
                      </a:endParaRPr>
                    </a:p>
                    <a:p>
                      <a:endParaRPr lang="en-CA" sz="1600" b="1" dirty="0">
                        <a:solidFill>
                          <a:schemeClr val="tx2"/>
                        </a:solidFill>
                      </a:endParaRPr>
                    </a:p>
                    <a:p>
                      <a:r>
                        <a:rPr lang="fr-CA" sz="1600" b="1" baseline="0" dirty="0">
                          <a:solidFill>
                            <a:schemeClr val="tx2"/>
                          </a:solidFill>
                        </a:rPr>
                        <a:t>Perte accrue</a:t>
                      </a:r>
                    </a:p>
                  </a:txBody>
                  <a:tcPr marL="68580" marR="68580" marT="34290" marB="34290">
                    <a:solidFill>
                      <a:srgbClr val="D2D3D3"/>
                    </a:solidFill>
                  </a:tcPr>
                </a:tc>
                <a:tc>
                  <a: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lang="en-CA" sz="1600" b="1" dirty="0">
                        <a:solidFill>
                          <a:schemeClr val="tx2"/>
                        </a:solidFill>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CA" sz="1600" b="1" baseline="0" dirty="0">
                        <a:solidFill>
                          <a:schemeClr val="tx2"/>
                        </a:solidFill>
                      </a:endParaRPr>
                    </a:p>
                  </a:txBody>
                  <a:tcPr marL="68580" marR="68580" marT="34290" marB="34290">
                    <a:solidFill>
                      <a:srgbClr val="D2D3D3"/>
                    </a:solidFill>
                  </a:tcPr>
                </a:tc>
                <a:tc>
                  <a:txBody>
                    <a:bodyPr/>
                    <a:lstStyle/>
                    <a:p>
                      <a:pPr marL="285750" indent="-285750">
                        <a:buClr>
                          <a:schemeClr val="accent4"/>
                        </a:buClr>
                        <a:buFont typeface="Wingdings" panose="05000000000000000000" pitchFamily="2" charset="2"/>
                        <a:buChar char="ü"/>
                      </a:pPr>
                      <a:r>
                        <a:rPr lang="fr-CA" sz="1600" baseline="0">
                          <a:solidFill>
                            <a:schemeClr val="tx2"/>
                          </a:solidFill>
                        </a:rPr>
                        <a:t>Ménorragie/métrorragie (myome, endométriose, troubles de saignement)</a:t>
                      </a:r>
                    </a:p>
                    <a:p>
                      <a:pPr marL="285750" indent="-285750">
                        <a:buClr>
                          <a:schemeClr val="accent4"/>
                        </a:buClr>
                        <a:buFont typeface="Wingdings" panose="05000000000000000000" pitchFamily="2" charset="2"/>
                        <a:buChar char="ü"/>
                      </a:pPr>
                      <a:r>
                        <a:rPr lang="fr-CA" sz="1600" baseline="0">
                          <a:solidFill>
                            <a:schemeClr val="tx2"/>
                          </a:solidFill>
                        </a:rPr>
                        <a:t>Cancer de l’utérus</a:t>
                      </a:r>
                    </a:p>
                  </a:txBody>
                  <a:tcPr marL="68580" marR="68580" marT="34290" marB="34290">
                    <a:solidFill>
                      <a:srgbClr val="D2D3D3"/>
                    </a:solidFill>
                  </a:tcPr>
                </a:tc>
                <a:extLst>
                  <a:ext uri="{0D108BD9-81ED-4DB2-BD59-A6C34878D82A}">
                    <a16:rowId xmlns:a16="http://schemas.microsoft.com/office/drawing/2014/main" val="372868310"/>
                  </a:ext>
                </a:extLst>
              </a:tr>
              <a:tr h="760118">
                <a:tc vMerge="1">
                  <a:txBody>
                    <a:bodyPr/>
                    <a:lstStyle/>
                    <a:p>
                      <a:endParaRPr lang="en-CA"/>
                    </a:p>
                  </a:txBody>
                  <a:tcPr/>
                </a:tc>
                <a:tc>
                  <a:txBody>
                    <a:bodyPr/>
                    <a:lstStyle/>
                    <a:p>
                      <a:pPr lvl="2" algn="l" rtl="0"/>
                      <a:endParaRPr lang="en-CA" sz="1600" b="1" baseline="0" dirty="0">
                        <a:solidFill>
                          <a:schemeClr val="tx2"/>
                        </a:solidFill>
                      </a:endParaRPr>
                    </a:p>
                    <a:p>
                      <a:pPr lvl="2" algn="l" rtl="0"/>
                      <a:endParaRPr lang="en-CA" sz="1600" b="1" baseline="0" dirty="0">
                        <a:solidFill>
                          <a:schemeClr val="tx2"/>
                        </a:solidFill>
                      </a:endParaRPr>
                    </a:p>
                    <a:p>
                      <a:pPr lvl="2" algn="l" rtl="0"/>
                      <a:endParaRPr lang="en-CA" sz="1600" b="1" baseline="0" dirty="0">
                        <a:solidFill>
                          <a:schemeClr val="tx2"/>
                        </a:solidFill>
                      </a:endParaRPr>
                    </a:p>
                  </a:txBody>
                  <a:tcPr marL="68580" marR="68580" marT="34290" marB="34290">
                    <a:solidFill>
                      <a:srgbClr val="D2D3D3"/>
                    </a:solidFill>
                  </a:tcPr>
                </a:tc>
                <a:tc>
                  <a:txBody>
                    <a:bodyPr/>
                    <a:lstStyle/>
                    <a:p>
                      <a:pPr marL="285750" indent="-285750">
                        <a:buClr>
                          <a:schemeClr val="accent4"/>
                        </a:buClr>
                        <a:buFont typeface="Wingdings" panose="05000000000000000000" pitchFamily="2" charset="2"/>
                        <a:buChar char="ü"/>
                      </a:pPr>
                      <a:r>
                        <a:rPr lang="fr-CA" sz="1600" dirty="0">
                          <a:solidFill>
                            <a:schemeClr val="tx2"/>
                          </a:solidFill>
                        </a:rPr>
                        <a:t>Affections malignes </a:t>
                      </a:r>
                    </a:p>
                    <a:p>
                      <a:pPr marL="285750" indent="-285750">
                        <a:buClr>
                          <a:schemeClr val="accent4"/>
                        </a:buClr>
                        <a:buFont typeface="Wingdings" panose="05000000000000000000" pitchFamily="2" charset="2"/>
                        <a:buChar char="ü"/>
                      </a:pPr>
                      <a:r>
                        <a:rPr lang="fr-CA" sz="1600" baseline="0" dirty="0">
                          <a:solidFill>
                            <a:schemeClr val="tx2"/>
                          </a:solidFill>
                        </a:rPr>
                        <a:t>Hémorragie GI supérieure (p. ex. ulcère gastroduodénal)</a:t>
                      </a:r>
                    </a:p>
                    <a:p>
                      <a:pPr marL="285750" indent="-285750">
                        <a:buClr>
                          <a:schemeClr val="accent4"/>
                        </a:buClr>
                        <a:buFont typeface="Wingdings" panose="05000000000000000000" pitchFamily="2" charset="2"/>
                        <a:buChar char="ü"/>
                      </a:pPr>
                      <a:r>
                        <a:rPr lang="fr-CA" sz="1600" baseline="0" dirty="0">
                          <a:solidFill>
                            <a:schemeClr val="tx2"/>
                          </a:solidFill>
                        </a:rPr>
                        <a:t>Hémorragie GI inférieure (p. ex. MII, hémorroïdes)</a:t>
                      </a:r>
                    </a:p>
                  </a:txBody>
                  <a:tcPr marL="68580" marR="68580" marT="34290" marB="34290">
                    <a:solidFill>
                      <a:srgbClr val="D2D3D3"/>
                    </a:solidFill>
                  </a:tcPr>
                </a:tc>
                <a:extLst>
                  <a:ext uri="{0D108BD9-81ED-4DB2-BD59-A6C34878D82A}">
                    <a16:rowId xmlns:a16="http://schemas.microsoft.com/office/drawing/2014/main" val="257113141"/>
                  </a:ext>
                </a:extLst>
              </a:tr>
              <a:tr h="760118">
                <a:tc vMerge="1">
                  <a:txBody>
                    <a:bodyPr/>
                    <a:lstStyle/>
                    <a:p>
                      <a:endParaRPr lang="en-CA"/>
                    </a:p>
                  </a:txBody>
                  <a:tcPr/>
                </a:tc>
                <a:tc>
                  <a:txBody>
                    <a:bodyPr/>
                    <a:lstStyle/>
                    <a:p>
                      <a:pPr lvl="2" algn="l" rtl="0"/>
                      <a:endParaRPr lang="en-CA" sz="1600" b="1" baseline="0" dirty="0">
                        <a:solidFill>
                          <a:schemeClr val="tx2"/>
                        </a:solidFill>
                      </a:endParaRPr>
                    </a:p>
                    <a:p>
                      <a:pPr lvl="2" algn="l" rtl="0"/>
                      <a:endParaRPr lang="en-CA" sz="1600" b="1" baseline="0" dirty="0">
                        <a:solidFill>
                          <a:schemeClr val="tx2"/>
                        </a:solidFill>
                      </a:endParaRPr>
                    </a:p>
                  </a:txBody>
                  <a:tcPr marL="68580" marR="68580" marT="34290" marB="34290">
                    <a:solidFill>
                      <a:srgbClr val="D2D3D3"/>
                    </a:solidFill>
                  </a:tcPr>
                </a:tc>
                <a:tc>
                  <a:txBody>
                    <a:bodyPr/>
                    <a:lstStyle/>
                    <a:p>
                      <a:pPr marL="285750" indent="-285750">
                        <a:buClr>
                          <a:schemeClr val="accent4"/>
                        </a:buClr>
                        <a:buFont typeface="Wingdings" panose="05000000000000000000" pitchFamily="2" charset="2"/>
                        <a:buChar char="ü"/>
                      </a:pPr>
                      <a:r>
                        <a:rPr lang="fr-CA" sz="1600" baseline="0" dirty="0">
                          <a:solidFill>
                            <a:schemeClr val="tx2"/>
                          </a:solidFill>
                        </a:rPr>
                        <a:t>Chirurgie, trauma, accouchement, don de sang</a:t>
                      </a:r>
                    </a:p>
                    <a:p>
                      <a:pPr marL="285750" indent="-285750">
                        <a:buClr>
                          <a:schemeClr val="accent4"/>
                        </a:buClr>
                        <a:buFont typeface="Wingdings" panose="05000000000000000000" pitchFamily="2" charset="2"/>
                        <a:buChar char="ü"/>
                      </a:pPr>
                      <a:r>
                        <a:rPr lang="fr-CA" sz="1600" baseline="0" dirty="0">
                          <a:solidFill>
                            <a:schemeClr val="tx2"/>
                          </a:solidFill>
                        </a:rPr>
                        <a:t>Usage chronique d’AINS</a:t>
                      </a:r>
                    </a:p>
                    <a:p>
                      <a:pPr marL="285750" indent="-285750">
                        <a:buClr>
                          <a:schemeClr val="accent4"/>
                        </a:buClr>
                        <a:buFont typeface="Wingdings" panose="05000000000000000000" pitchFamily="2" charset="2"/>
                        <a:buChar char="ü"/>
                      </a:pPr>
                      <a:r>
                        <a:rPr lang="fr-CA" sz="1600" baseline="0" dirty="0">
                          <a:solidFill>
                            <a:schemeClr val="tx2"/>
                          </a:solidFill>
                        </a:rPr>
                        <a:t>Infection parasitaire (p. ex. ténia)</a:t>
                      </a:r>
                    </a:p>
                  </a:txBody>
                  <a:tcPr marL="68580" marR="68580" marT="34290" marB="34290">
                    <a:solidFill>
                      <a:srgbClr val="D2D3D3"/>
                    </a:solidFill>
                  </a:tcPr>
                </a:tc>
                <a:extLst>
                  <a:ext uri="{0D108BD9-81ED-4DB2-BD59-A6C34878D82A}">
                    <a16:rowId xmlns:a16="http://schemas.microsoft.com/office/drawing/2014/main" val="3111222758"/>
                  </a:ext>
                </a:extLst>
              </a:tr>
              <a:tr h="362670">
                <a:tc gridSpan="3">
                  <a:txBody>
                    <a:bodyPr/>
                    <a:lstStyle/>
                    <a:p>
                      <a:r>
                        <a:rPr lang="fr-CA" sz="1600" b="1" dirty="0">
                          <a:solidFill>
                            <a:schemeClr val="tx2"/>
                          </a:solidFill>
                        </a:rPr>
                        <a:t>Causes rares</a:t>
                      </a:r>
                      <a:r>
                        <a:rPr lang="fr-CA" sz="1600" b="0" dirty="0">
                          <a:solidFill>
                            <a:schemeClr val="tx2"/>
                          </a:solidFill>
                        </a:rPr>
                        <a:t> (p. ex. </a:t>
                      </a:r>
                      <a:r>
                        <a:rPr lang="fr-CA" sz="1600" b="0" dirty="0" err="1">
                          <a:solidFill>
                            <a:schemeClr val="tx2"/>
                          </a:solidFill>
                        </a:rPr>
                        <a:t>hémosidérose</a:t>
                      </a:r>
                      <a:r>
                        <a:rPr lang="fr-CA" sz="1600" b="0" dirty="0">
                          <a:solidFill>
                            <a:schemeClr val="tx2"/>
                          </a:solidFill>
                        </a:rPr>
                        <a:t> pulmonaire idiopathique, troubles de la coagulation)</a:t>
                      </a:r>
                    </a:p>
                  </a:txBody>
                  <a:tcPr marL="68580" marR="68580" marT="34290" marB="34290">
                    <a:solidFill>
                      <a:srgbClr val="EAEAEA"/>
                    </a:solidFill>
                  </a:tcPr>
                </a:tc>
                <a:tc hMerge="1">
                  <a:txBody>
                    <a:bodyPr/>
                    <a:lstStyle/>
                    <a:p>
                      <a:pPr marL="2571750" lvl="5" indent="-285750" algn="l" rtl="0">
                        <a:buClr>
                          <a:schemeClr val="accent4"/>
                        </a:buClr>
                        <a:buFont typeface="Wingdings" panose="05000000000000000000" pitchFamily="2" charset="2"/>
                        <a:buChar char="ü"/>
                      </a:pPr>
                      <a:endParaRPr lang="en-CA" sz="1600" b="1" dirty="0">
                        <a:solidFill>
                          <a:schemeClr val="tx2"/>
                        </a:solidFill>
                      </a:endParaRPr>
                    </a:p>
                  </a:txBody>
                  <a:tcPr/>
                </a:tc>
                <a:tc hMerge="1">
                  <a:txBody>
                    <a:bodyPr/>
                    <a:lstStyle/>
                    <a:p>
                      <a:endParaRPr lang="en-CA" sz="1600" dirty="0"/>
                    </a:p>
                  </a:txBody>
                  <a:tcPr/>
                </a:tc>
                <a:extLst>
                  <a:ext uri="{0D108BD9-81ED-4DB2-BD59-A6C34878D82A}">
                    <a16:rowId xmlns:a16="http://schemas.microsoft.com/office/drawing/2014/main" val="2010383436"/>
                  </a:ext>
                </a:extLst>
              </a:tr>
            </a:tbl>
          </a:graphicData>
        </a:graphic>
      </p:graphicFrame>
    </p:spTree>
    <p:extLst>
      <p:ext uri="{BB962C8B-B14F-4D97-AF65-F5344CB8AC3E}">
        <p14:creationId xmlns:p14="http://schemas.microsoft.com/office/powerpoint/2010/main" val="1537185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0C2D6-8D75-C249-B816-5FA097AB2094}"/>
              </a:ext>
            </a:extLst>
          </p:cNvPr>
          <p:cNvSpPr>
            <a:spLocks noGrp="1"/>
          </p:cNvSpPr>
          <p:nvPr>
            <p:ph type="ctrTitle"/>
            <p:custDataLst>
              <p:tags r:id="rId1"/>
            </p:custDataLst>
          </p:nvPr>
        </p:nvSpPr>
        <p:spPr>
          <a:xfrm>
            <a:off x="3608688" y="2404408"/>
            <a:ext cx="4974622" cy="1173480"/>
          </a:xfrm>
        </p:spPr>
        <p:txBody>
          <a:bodyPr rIns="0"/>
          <a:lstStyle/>
          <a:p>
            <a:r>
              <a:rPr lang="fr-CA" dirty="0"/>
              <a:t>DIAGNOSTIC DE </a:t>
            </a:r>
            <a:br>
              <a:rPr lang="fr-CA" dirty="0"/>
            </a:br>
            <a:r>
              <a:rPr lang="fr-CA" dirty="0"/>
              <a:t>L’ANÉMIE FERRIPRIVE</a:t>
            </a:r>
          </a:p>
        </p:txBody>
      </p:sp>
      <p:sp>
        <p:nvSpPr>
          <p:cNvPr id="3" name="Subtitle 2">
            <a:extLst>
              <a:ext uri="{FF2B5EF4-FFF2-40B4-BE49-F238E27FC236}">
                <a16:creationId xmlns:a16="http://schemas.microsoft.com/office/drawing/2014/main" id="{9347198B-A257-D948-AF1C-364B509CE2BD}"/>
              </a:ext>
            </a:extLst>
          </p:cNvPr>
          <p:cNvSpPr>
            <a:spLocks noGrp="1"/>
          </p:cNvSpPr>
          <p:nvPr>
            <p:ph type="subTitle" idx="1"/>
            <p:custDataLst>
              <p:tags r:id="rId2"/>
            </p:custDataLst>
          </p:nvPr>
        </p:nvSpPr>
        <p:spPr>
          <a:xfrm>
            <a:off x="2907506" y="4036833"/>
            <a:ext cx="6379369" cy="984250"/>
          </a:xfrm>
        </p:spPr>
        <p:txBody>
          <a:bodyPr rIns="0"/>
          <a:lstStyle/>
          <a:p>
            <a:r>
              <a:rPr lang="fr-CA" dirty="0"/>
              <a:t>Méthodes, seuils </a:t>
            </a:r>
            <a:br>
              <a:rPr lang="fr-CA" dirty="0"/>
            </a:br>
            <a:r>
              <a:rPr lang="fr-CA" dirty="0"/>
              <a:t>et recommandations</a:t>
            </a:r>
          </a:p>
        </p:txBody>
      </p:sp>
      <p:cxnSp>
        <p:nvCxnSpPr>
          <p:cNvPr id="4" name="Straight Connector 3">
            <a:extLst>
              <a:ext uri="{FF2B5EF4-FFF2-40B4-BE49-F238E27FC236}">
                <a16:creationId xmlns:a16="http://schemas.microsoft.com/office/drawing/2014/main" id="{93D31E8F-8F45-DF47-976A-358BC222734D}"/>
              </a:ext>
            </a:extLst>
          </p:cNvPr>
          <p:cNvCxnSpPr/>
          <p:nvPr>
            <p:custDataLst>
              <p:tags r:id="rId3"/>
            </p:custDataLst>
          </p:nvPr>
        </p:nvCxnSpPr>
        <p:spPr>
          <a:xfrm>
            <a:off x="4854073" y="3789072"/>
            <a:ext cx="248385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655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55333-10C3-814F-ACBB-4494A24D8BEA}"/>
              </a:ext>
            </a:extLst>
          </p:cNvPr>
          <p:cNvSpPr>
            <a:spLocks noGrp="1"/>
          </p:cNvSpPr>
          <p:nvPr>
            <p:ph type="title"/>
            <p:custDataLst>
              <p:tags r:id="rId1"/>
            </p:custDataLst>
          </p:nvPr>
        </p:nvSpPr>
        <p:spPr>
          <a:xfrm>
            <a:off x="220835" y="1"/>
            <a:ext cx="10554255" cy="1235868"/>
          </a:xfrm>
        </p:spPr>
        <p:txBody>
          <a:bodyPr wrap="square"/>
          <a:lstStyle/>
          <a:p>
            <a:r>
              <a:rPr lang="fr-CA" dirty="0">
                <a:latin typeface="Arial"/>
                <a:cs typeface="Arial"/>
              </a:rPr>
              <a:t>Divers stades associés à des anomalies des réserves </a:t>
            </a:r>
            <a:br>
              <a:rPr lang="fr-CA" dirty="0">
                <a:latin typeface="Arial"/>
                <a:cs typeface="Arial"/>
              </a:rPr>
            </a:br>
            <a:r>
              <a:rPr lang="fr-CA" dirty="0">
                <a:latin typeface="Arial"/>
                <a:cs typeface="Arial"/>
              </a:rPr>
              <a:t>de fer, du transport du fer et de sa liaison à l’hémoglobine</a:t>
            </a:r>
          </a:p>
        </p:txBody>
      </p:sp>
      <p:sp>
        <p:nvSpPr>
          <p:cNvPr id="3" name="Footer Placeholder 2">
            <a:extLst>
              <a:ext uri="{FF2B5EF4-FFF2-40B4-BE49-F238E27FC236}">
                <a16:creationId xmlns:a16="http://schemas.microsoft.com/office/drawing/2014/main" id="{0F4A675F-1FB6-884F-B5AD-01D879254E7C}"/>
              </a:ext>
            </a:extLst>
          </p:cNvPr>
          <p:cNvSpPr>
            <a:spLocks noGrp="1"/>
          </p:cNvSpPr>
          <p:nvPr>
            <p:ph type="ftr" sz="quarter" idx="11"/>
            <p:custDataLst>
              <p:tags r:id="rId2"/>
            </p:custDataLst>
          </p:nvPr>
        </p:nvSpPr>
        <p:spPr/>
        <p:txBody>
          <a:bodyPr/>
          <a:lstStyle/>
          <a:p>
            <a:r>
              <a:rPr lang="en-US" dirty="0">
                <a:latin typeface="Arial"/>
                <a:cs typeface="Arial"/>
              </a:rPr>
              <a:t>Crichton RR, </a:t>
            </a:r>
            <a:r>
              <a:rPr lang="en-US" i="1" dirty="0">
                <a:latin typeface="Arial"/>
                <a:cs typeface="Arial"/>
              </a:rPr>
              <a:t>et al</a:t>
            </a:r>
            <a:r>
              <a:rPr lang="en-US" dirty="0">
                <a:latin typeface="Arial"/>
                <a:cs typeface="Arial"/>
              </a:rPr>
              <a:t>.</a:t>
            </a:r>
            <a:r>
              <a:rPr lang="en-US" i="1" dirty="0">
                <a:latin typeface="Arial"/>
                <a:cs typeface="Arial"/>
              </a:rPr>
              <a:t> Iron therapy with Special Emphasis on Intravenous Administration.</a:t>
            </a:r>
            <a:r>
              <a:rPr lang="en-US" dirty="0">
                <a:latin typeface="Arial"/>
                <a:cs typeface="Arial"/>
              </a:rPr>
              <a:t> 4th ed. </a:t>
            </a:r>
            <a:r>
              <a:rPr lang="en-US" dirty="0" err="1">
                <a:latin typeface="Arial"/>
                <a:cs typeface="Arial"/>
              </a:rPr>
              <a:t>Allemagne</a:t>
            </a:r>
            <a:r>
              <a:rPr lang="en-US" dirty="0">
                <a:latin typeface="Arial"/>
                <a:cs typeface="Arial"/>
              </a:rPr>
              <a:t>; 2008.</a:t>
            </a:r>
          </a:p>
        </p:txBody>
      </p:sp>
      <p:sp>
        <p:nvSpPr>
          <p:cNvPr id="4" name="Slide Number Placeholder 3">
            <a:extLst>
              <a:ext uri="{FF2B5EF4-FFF2-40B4-BE49-F238E27FC236}">
                <a16:creationId xmlns:a16="http://schemas.microsoft.com/office/drawing/2014/main" id="{7E0F6277-61E9-674F-A882-68DEDFAA600A}"/>
              </a:ext>
            </a:extLst>
          </p:cNvPr>
          <p:cNvSpPr>
            <a:spLocks noGrp="1"/>
          </p:cNvSpPr>
          <p:nvPr>
            <p:ph type="sldNum" sz="quarter" idx="12"/>
            <p:custDataLst>
              <p:tags r:id="rId3"/>
            </p:custDataLst>
          </p:nvPr>
        </p:nvSpPr>
        <p:spPr/>
        <p:txBody>
          <a:bodyPr/>
          <a:lstStyle/>
          <a:p>
            <a:fld id="{145FD570-4AEA-FD41-8C63-786E3D93656E}" type="slidenum">
              <a:rPr lang="en-US" smtClean="0"/>
              <a:t>28</a:t>
            </a:fld>
            <a:endParaRPr lang="en-US"/>
          </a:p>
        </p:txBody>
      </p:sp>
      <p:sp>
        <p:nvSpPr>
          <p:cNvPr id="6" name="Rectangle 5">
            <a:extLst>
              <a:ext uri="{FF2B5EF4-FFF2-40B4-BE49-F238E27FC236}">
                <a16:creationId xmlns:a16="http://schemas.microsoft.com/office/drawing/2014/main" id="{317023EB-5795-A94F-892F-9D064E465E97}"/>
              </a:ext>
            </a:extLst>
          </p:cNvPr>
          <p:cNvSpPr/>
          <p:nvPr/>
        </p:nvSpPr>
        <p:spPr>
          <a:xfrm>
            <a:off x="10009806" y="3828222"/>
            <a:ext cx="248092" cy="116311"/>
          </a:xfrm>
          <a:prstGeom prst="rect">
            <a:avLst/>
          </a:prstGeom>
          <a:solidFill>
            <a:srgbClr val="9FDCE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B8FB6E-A739-984F-A723-E470D1A61318}"/>
              </a:ext>
            </a:extLst>
          </p:cNvPr>
          <p:cNvSpPr/>
          <p:nvPr/>
        </p:nvSpPr>
        <p:spPr>
          <a:xfrm>
            <a:off x="7434637" y="3403580"/>
            <a:ext cx="292152" cy="625599"/>
          </a:xfrm>
          <a:prstGeom prst="rect">
            <a:avLst/>
          </a:prstGeom>
          <a:solidFill>
            <a:schemeClr val="bg1">
              <a:alpha val="40000"/>
            </a:schemeClr>
          </a:solid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3A18A22-3390-FC4C-8162-29E4AF6950EC}"/>
              </a:ext>
            </a:extLst>
          </p:cNvPr>
          <p:cNvSpPr txBox="1"/>
          <p:nvPr/>
        </p:nvSpPr>
        <p:spPr>
          <a:xfrm>
            <a:off x="1341714" y="2753757"/>
            <a:ext cx="2097049" cy="584775"/>
          </a:xfrm>
          <a:prstGeom prst="rect">
            <a:avLst/>
          </a:prstGeom>
          <a:noFill/>
        </p:spPr>
        <p:txBody>
          <a:bodyPr wrap="none" rtlCol="0">
            <a:spAutoFit/>
          </a:bodyPr>
          <a:lstStyle/>
          <a:p>
            <a:pPr algn="r"/>
            <a:r>
              <a:rPr lang="fr-CA" sz="1600" b="1">
                <a:latin typeface="Arial" charset="0"/>
                <a:ea typeface="Arial" charset="0"/>
                <a:cs typeface="Arial" charset="0"/>
              </a:rPr>
              <a:t>Fer mis en réserve</a:t>
            </a:r>
            <a:br>
              <a:rPr lang="fr-CA" sz="1600" b="1">
                <a:latin typeface="Arial" charset="0"/>
                <a:ea typeface="Arial" charset="0"/>
                <a:cs typeface="Arial" charset="0"/>
              </a:rPr>
            </a:br>
            <a:r>
              <a:rPr lang="fr-CA" sz="1600" b="1">
                <a:latin typeface="Arial" charset="0"/>
                <a:ea typeface="Arial" charset="0"/>
                <a:cs typeface="Arial" charset="0"/>
              </a:rPr>
              <a:t>(fer lié à la ferritine)</a:t>
            </a:r>
          </a:p>
        </p:txBody>
      </p:sp>
      <p:sp>
        <p:nvSpPr>
          <p:cNvPr id="9" name="TextBox 8">
            <a:extLst>
              <a:ext uri="{FF2B5EF4-FFF2-40B4-BE49-F238E27FC236}">
                <a16:creationId xmlns:a16="http://schemas.microsoft.com/office/drawing/2014/main" id="{3C569349-56D1-A846-8C4B-01CA6B70355E}"/>
              </a:ext>
            </a:extLst>
          </p:cNvPr>
          <p:cNvSpPr txBox="1"/>
          <p:nvPr/>
        </p:nvSpPr>
        <p:spPr>
          <a:xfrm>
            <a:off x="511358" y="3432965"/>
            <a:ext cx="2927404" cy="584775"/>
          </a:xfrm>
          <a:prstGeom prst="rect">
            <a:avLst/>
          </a:prstGeom>
          <a:noFill/>
        </p:spPr>
        <p:txBody>
          <a:bodyPr wrap="none" rtlCol="0">
            <a:spAutoFit/>
          </a:bodyPr>
          <a:lstStyle/>
          <a:p>
            <a:pPr algn="r"/>
            <a:r>
              <a:rPr lang="fr-CA" sz="1600" b="1">
                <a:latin typeface="Arial" charset="0"/>
                <a:ea typeface="Arial" charset="0"/>
                <a:cs typeface="Arial" charset="0"/>
              </a:rPr>
              <a:t>Fer transporté dans le sang</a:t>
            </a:r>
            <a:br>
              <a:rPr lang="fr-CA" sz="1600" b="1">
                <a:latin typeface="Arial" charset="0"/>
                <a:ea typeface="Arial" charset="0"/>
                <a:cs typeface="Arial" charset="0"/>
              </a:rPr>
            </a:br>
            <a:r>
              <a:rPr lang="fr-CA" sz="1600" b="1">
                <a:latin typeface="Arial" charset="0"/>
                <a:ea typeface="Arial" charset="0"/>
                <a:cs typeface="Arial" charset="0"/>
              </a:rPr>
              <a:t>(fer lié à la transferrine)</a:t>
            </a:r>
          </a:p>
        </p:txBody>
      </p:sp>
      <p:sp>
        <p:nvSpPr>
          <p:cNvPr id="10" name="TextBox 9">
            <a:extLst>
              <a:ext uri="{FF2B5EF4-FFF2-40B4-BE49-F238E27FC236}">
                <a16:creationId xmlns:a16="http://schemas.microsoft.com/office/drawing/2014/main" id="{23A1A413-F581-3448-AE6E-8403B19A8C60}"/>
              </a:ext>
            </a:extLst>
          </p:cNvPr>
          <p:cNvSpPr txBox="1"/>
          <p:nvPr/>
        </p:nvSpPr>
        <p:spPr>
          <a:xfrm>
            <a:off x="883255" y="4737196"/>
            <a:ext cx="2555508" cy="584775"/>
          </a:xfrm>
          <a:prstGeom prst="rect">
            <a:avLst/>
          </a:prstGeom>
          <a:noFill/>
        </p:spPr>
        <p:txBody>
          <a:bodyPr wrap="none" rtlCol="0">
            <a:spAutoFit/>
          </a:bodyPr>
          <a:lstStyle/>
          <a:p>
            <a:pPr algn="r"/>
            <a:r>
              <a:rPr lang="fr-CA" sz="1600" b="1">
                <a:latin typeface="Arial" charset="0"/>
                <a:ea typeface="Arial" charset="0"/>
                <a:cs typeface="Arial" charset="0"/>
              </a:rPr>
              <a:t>Fer des globules rouges</a:t>
            </a:r>
            <a:br>
              <a:rPr lang="fr-CA" sz="1600" b="1">
                <a:latin typeface="Arial" charset="0"/>
                <a:ea typeface="Arial" charset="0"/>
                <a:cs typeface="Arial" charset="0"/>
              </a:rPr>
            </a:br>
            <a:r>
              <a:rPr lang="fr-CA" sz="1600" b="1">
                <a:latin typeface="Arial" charset="0"/>
                <a:ea typeface="Arial" charset="0"/>
                <a:cs typeface="Arial" charset="0"/>
              </a:rPr>
              <a:t>(fer de l’hémoglobine)</a:t>
            </a:r>
          </a:p>
        </p:txBody>
      </p:sp>
      <p:sp>
        <p:nvSpPr>
          <p:cNvPr id="11" name="TextBox 10">
            <a:extLst>
              <a:ext uri="{FF2B5EF4-FFF2-40B4-BE49-F238E27FC236}">
                <a16:creationId xmlns:a16="http://schemas.microsoft.com/office/drawing/2014/main" id="{2FD830A1-7964-7445-935A-BBD53E68F6B8}"/>
              </a:ext>
            </a:extLst>
          </p:cNvPr>
          <p:cNvSpPr txBox="1"/>
          <p:nvPr/>
        </p:nvSpPr>
        <p:spPr>
          <a:xfrm>
            <a:off x="4388642" y="2432334"/>
            <a:ext cx="891591" cy="338554"/>
          </a:xfrm>
          <a:prstGeom prst="rect">
            <a:avLst/>
          </a:prstGeom>
          <a:noFill/>
        </p:spPr>
        <p:txBody>
          <a:bodyPr wrap="square" rtlCol="0" anchor="b" anchorCtr="0">
            <a:noAutofit/>
          </a:bodyPr>
          <a:lstStyle/>
          <a:p>
            <a:pPr algn="ctr"/>
            <a:r>
              <a:rPr lang="fr-CA" sz="1600" b="1">
                <a:latin typeface="Arial" charset="0"/>
                <a:ea typeface="Arial" charset="0"/>
                <a:cs typeface="Arial" charset="0"/>
              </a:rPr>
              <a:t>État normal</a:t>
            </a:r>
          </a:p>
        </p:txBody>
      </p:sp>
      <p:sp>
        <p:nvSpPr>
          <p:cNvPr id="12" name="TextBox 11">
            <a:extLst>
              <a:ext uri="{FF2B5EF4-FFF2-40B4-BE49-F238E27FC236}">
                <a16:creationId xmlns:a16="http://schemas.microsoft.com/office/drawing/2014/main" id="{16E1C820-5244-0646-A411-D792E63C45CA}"/>
              </a:ext>
            </a:extLst>
          </p:cNvPr>
          <p:cNvSpPr txBox="1"/>
          <p:nvPr/>
        </p:nvSpPr>
        <p:spPr>
          <a:xfrm>
            <a:off x="5592226" y="2246335"/>
            <a:ext cx="1201531" cy="535531"/>
          </a:xfrm>
          <a:prstGeom prst="rect">
            <a:avLst/>
          </a:prstGeom>
          <a:noFill/>
        </p:spPr>
        <p:txBody>
          <a:bodyPr wrap="square" rtlCol="0" anchor="b" anchorCtr="0">
            <a:noAutofit/>
          </a:bodyPr>
          <a:lstStyle/>
          <a:p>
            <a:pPr algn="ctr">
              <a:lnSpc>
                <a:spcPct val="90000"/>
              </a:lnSpc>
            </a:pPr>
            <a:r>
              <a:rPr lang="fr-CA" sz="1600" b="1">
                <a:latin typeface="Arial" charset="0"/>
                <a:ea typeface="Arial" charset="0"/>
                <a:cs typeface="Arial" charset="0"/>
              </a:rPr>
              <a:t>Déplétion du fer</a:t>
            </a:r>
          </a:p>
        </p:txBody>
      </p:sp>
      <p:sp>
        <p:nvSpPr>
          <p:cNvPr id="13" name="TextBox 12">
            <a:extLst>
              <a:ext uri="{FF2B5EF4-FFF2-40B4-BE49-F238E27FC236}">
                <a16:creationId xmlns:a16="http://schemas.microsoft.com/office/drawing/2014/main" id="{9D7DDDA4-AF43-0947-907D-0374B6739784}"/>
              </a:ext>
            </a:extLst>
          </p:cNvPr>
          <p:cNvSpPr txBox="1"/>
          <p:nvPr/>
        </p:nvSpPr>
        <p:spPr>
          <a:xfrm>
            <a:off x="6753926" y="2021498"/>
            <a:ext cx="1598515" cy="757130"/>
          </a:xfrm>
          <a:prstGeom prst="rect">
            <a:avLst/>
          </a:prstGeom>
          <a:noFill/>
        </p:spPr>
        <p:txBody>
          <a:bodyPr wrap="square" rtlCol="0" anchor="b" anchorCtr="0">
            <a:noAutofit/>
          </a:bodyPr>
          <a:lstStyle/>
          <a:p>
            <a:pPr algn="ctr">
              <a:lnSpc>
                <a:spcPct val="90000"/>
              </a:lnSpc>
            </a:pPr>
            <a:r>
              <a:rPr lang="fr-CA" sz="1600" b="1" dirty="0">
                <a:latin typeface="Arial" charset="0"/>
                <a:ea typeface="Arial" charset="0"/>
                <a:cs typeface="Arial" charset="0"/>
              </a:rPr>
              <a:t>Érythropoïèse déficitaire </a:t>
            </a:r>
            <a:br>
              <a:rPr lang="fr-CA" sz="1600" b="1" dirty="0">
                <a:latin typeface="Arial" charset="0"/>
                <a:ea typeface="Arial" charset="0"/>
                <a:cs typeface="Arial" charset="0"/>
              </a:rPr>
            </a:br>
            <a:r>
              <a:rPr lang="fr-CA" sz="1600" b="1" dirty="0">
                <a:latin typeface="Arial" charset="0"/>
                <a:ea typeface="Arial" charset="0"/>
                <a:cs typeface="Arial" charset="0"/>
              </a:rPr>
              <a:t>en fer</a:t>
            </a:r>
          </a:p>
        </p:txBody>
      </p:sp>
      <p:cxnSp>
        <p:nvCxnSpPr>
          <p:cNvPr id="14" name="Straight Arrow Connector 13">
            <a:extLst>
              <a:ext uri="{FF2B5EF4-FFF2-40B4-BE49-F238E27FC236}">
                <a16:creationId xmlns:a16="http://schemas.microsoft.com/office/drawing/2014/main" id="{AFCB11BF-CBFC-EB45-ACA7-695AFE637D68}"/>
              </a:ext>
            </a:extLst>
          </p:cNvPr>
          <p:cNvCxnSpPr/>
          <p:nvPr/>
        </p:nvCxnSpPr>
        <p:spPr>
          <a:xfrm>
            <a:off x="3432412" y="3079911"/>
            <a:ext cx="826661" cy="10869"/>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E34EE6C-F595-5F40-A886-F359480429AF}"/>
              </a:ext>
            </a:extLst>
          </p:cNvPr>
          <p:cNvCxnSpPr/>
          <p:nvPr/>
        </p:nvCxnSpPr>
        <p:spPr>
          <a:xfrm>
            <a:off x="3432412" y="3780310"/>
            <a:ext cx="826661" cy="10869"/>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0FA73A5-9A49-024D-BA09-896D7A2D46C6}"/>
              </a:ext>
            </a:extLst>
          </p:cNvPr>
          <p:cNvCxnSpPr/>
          <p:nvPr/>
        </p:nvCxnSpPr>
        <p:spPr>
          <a:xfrm>
            <a:off x="3432412" y="5079109"/>
            <a:ext cx="826661" cy="10869"/>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0130EEE-A64F-4E4A-B778-D8E95A5AD8A8}"/>
              </a:ext>
            </a:extLst>
          </p:cNvPr>
          <p:cNvSpPr/>
          <p:nvPr/>
        </p:nvSpPr>
        <p:spPr>
          <a:xfrm>
            <a:off x="4360691" y="2771181"/>
            <a:ext cx="933616" cy="632399"/>
          </a:xfrm>
          <a:prstGeom prst="rect">
            <a:avLst/>
          </a:prstGeom>
          <a:solidFill>
            <a:srgbClr val="9FDCEF">
              <a:alpha val="40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040871B-95AC-DE49-9EB0-A275F87FA366}"/>
              </a:ext>
            </a:extLst>
          </p:cNvPr>
          <p:cNvSpPr/>
          <p:nvPr/>
        </p:nvSpPr>
        <p:spPr>
          <a:xfrm>
            <a:off x="5726184" y="2771181"/>
            <a:ext cx="933616" cy="632399"/>
          </a:xfrm>
          <a:prstGeom prst="rect">
            <a:avLst/>
          </a:prstGeom>
          <a:solidFill>
            <a:srgbClr val="9FDCEF">
              <a:alpha val="40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B01E8C6-BAEC-2543-930A-D7C0E4B08B26}"/>
              </a:ext>
            </a:extLst>
          </p:cNvPr>
          <p:cNvSpPr/>
          <p:nvPr/>
        </p:nvSpPr>
        <p:spPr>
          <a:xfrm>
            <a:off x="7123432" y="2771181"/>
            <a:ext cx="933616" cy="632399"/>
          </a:xfrm>
          <a:prstGeom prst="rect">
            <a:avLst/>
          </a:prstGeom>
          <a:solidFill>
            <a:schemeClr val="bg1">
              <a:alpha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2FF0E50-7DD1-034F-B618-26EF570155B9}"/>
              </a:ext>
            </a:extLst>
          </p:cNvPr>
          <p:cNvSpPr/>
          <p:nvPr/>
        </p:nvSpPr>
        <p:spPr>
          <a:xfrm>
            <a:off x="4678248" y="3403580"/>
            <a:ext cx="292152" cy="632399"/>
          </a:xfrm>
          <a:prstGeom prst="rect">
            <a:avLst/>
          </a:prstGeom>
          <a:solidFill>
            <a:srgbClr val="9FDCEF">
              <a:alpha val="40000"/>
            </a:srgbClr>
          </a:solid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9298029-0590-1041-B4BE-5C0DED6BC140}"/>
              </a:ext>
            </a:extLst>
          </p:cNvPr>
          <p:cNvSpPr/>
          <p:nvPr/>
        </p:nvSpPr>
        <p:spPr>
          <a:xfrm>
            <a:off x="6050091" y="3403580"/>
            <a:ext cx="292152" cy="632399"/>
          </a:xfrm>
          <a:prstGeom prst="rect">
            <a:avLst/>
          </a:prstGeom>
          <a:solidFill>
            <a:srgbClr val="9FDCEF">
              <a:alpha val="40000"/>
            </a:srgbClr>
          </a:solid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8F8490-6774-4348-9F7A-47CE4B70B249}"/>
              </a:ext>
            </a:extLst>
          </p:cNvPr>
          <p:cNvSpPr/>
          <p:nvPr/>
        </p:nvSpPr>
        <p:spPr>
          <a:xfrm>
            <a:off x="7434045" y="3723180"/>
            <a:ext cx="292152" cy="306000"/>
          </a:xfrm>
          <a:prstGeom prst="rect">
            <a:avLst/>
          </a:prstGeom>
          <a:solidFill>
            <a:srgbClr val="9FDCE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187F97D-CD54-594C-B439-A294A8B069F1}"/>
              </a:ext>
            </a:extLst>
          </p:cNvPr>
          <p:cNvSpPr/>
          <p:nvPr/>
        </p:nvSpPr>
        <p:spPr>
          <a:xfrm>
            <a:off x="4354340" y="4029179"/>
            <a:ext cx="933616" cy="1903998"/>
          </a:xfrm>
          <a:prstGeom prst="rect">
            <a:avLst/>
          </a:prstGeom>
          <a:solidFill>
            <a:srgbClr val="9FDCE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CAAD029-BBA5-2B4C-8F57-89DF4EB12D70}"/>
              </a:ext>
            </a:extLst>
          </p:cNvPr>
          <p:cNvSpPr/>
          <p:nvPr/>
        </p:nvSpPr>
        <p:spPr>
          <a:xfrm>
            <a:off x="5726184" y="4029179"/>
            <a:ext cx="933616" cy="1903998"/>
          </a:xfrm>
          <a:prstGeom prst="rect">
            <a:avLst/>
          </a:prstGeom>
          <a:solidFill>
            <a:srgbClr val="9FDCE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5BB503C-7703-E145-977E-7A8CDFAE5DB4}"/>
              </a:ext>
            </a:extLst>
          </p:cNvPr>
          <p:cNvSpPr/>
          <p:nvPr/>
        </p:nvSpPr>
        <p:spPr>
          <a:xfrm>
            <a:off x="7123432" y="4029179"/>
            <a:ext cx="933616" cy="1903998"/>
          </a:xfrm>
          <a:prstGeom prst="rect">
            <a:avLst/>
          </a:prstGeom>
          <a:solidFill>
            <a:srgbClr val="9FDCE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B47DD6F-4684-644D-A5F0-9BE7F0321A38}"/>
              </a:ext>
            </a:extLst>
          </p:cNvPr>
          <p:cNvSpPr/>
          <p:nvPr/>
        </p:nvSpPr>
        <p:spPr>
          <a:xfrm>
            <a:off x="5737238" y="2780143"/>
            <a:ext cx="917576" cy="299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1C1B07E-A225-4742-BF9E-48AF4F0EED41}"/>
              </a:ext>
            </a:extLst>
          </p:cNvPr>
          <p:cNvSpPr txBox="1"/>
          <p:nvPr/>
        </p:nvSpPr>
        <p:spPr>
          <a:xfrm>
            <a:off x="9438929" y="1528421"/>
            <a:ext cx="1491622" cy="978729"/>
          </a:xfrm>
          <a:prstGeom prst="rect">
            <a:avLst/>
          </a:prstGeom>
          <a:noFill/>
        </p:spPr>
        <p:txBody>
          <a:bodyPr wrap="square" rtlCol="0" anchor="b" anchorCtr="0">
            <a:noAutofit/>
          </a:bodyPr>
          <a:lstStyle/>
          <a:p>
            <a:pPr algn="ctr">
              <a:lnSpc>
                <a:spcPct val="90000"/>
              </a:lnSpc>
            </a:pPr>
            <a:r>
              <a:rPr lang="fr-CA" sz="1600" b="1" dirty="0">
                <a:latin typeface="Arial" charset="0"/>
                <a:ea typeface="Arial" charset="0"/>
                <a:cs typeface="Arial" charset="0"/>
              </a:rPr>
              <a:t>Anémie </a:t>
            </a:r>
            <a:br>
              <a:rPr lang="fr-CA" sz="1600" b="1" dirty="0">
                <a:latin typeface="Arial" charset="0"/>
                <a:ea typeface="Arial" charset="0"/>
                <a:cs typeface="Arial" charset="0"/>
              </a:rPr>
            </a:br>
            <a:r>
              <a:rPr lang="fr-CA" sz="1600" b="1" dirty="0">
                <a:latin typeface="Arial" charset="0"/>
                <a:ea typeface="Arial" charset="0"/>
                <a:cs typeface="Arial" charset="0"/>
              </a:rPr>
              <a:t>par carence </a:t>
            </a:r>
            <a:r>
              <a:rPr lang="fr-CA" sz="1600" b="1" dirty="0" err="1">
                <a:latin typeface="Arial" charset="0"/>
                <a:ea typeface="Arial" charset="0"/>
                <a:cs typeface="Arial" charset="0"/>
              </a:rPr>
              <a:t>fonctionnelleen</a:t>
            </a:r>
            <a:r>
              <a:rPr lang="fr-CA" sz="1600" b="1" dirty="0">
                <a:latin typeface="Arial" charset="0"/>
                <a:ea typeface="Arial" charset="0"/>
                <a:cs typeface="Arial" charset="0"/>
              </a:rPr>
              <a:t> fer</a:t>
            </a:r>
          </a:p>
        </p:txBody>
      </p:sp>
      <p:sp>
        <p:nvSpPr>
          <p:cNvPr id="28" name="Rectangle 27">
            <a:extLst>
              <a:ext uri="{FF2B5EF4-FFF2-40B4-BE49-F238E27FC236}">
                <a16:creationId xmlns:a16="http://schemas.microsoft.com/office/drawing/2014/main" id="{1BE23E98-A3FB-E44F-B55A-5A92132ED57F}"/>
              </a:ext>
            </a:extLst>
          </p:cNvPr>
          <p:cNvSpPr/>
          <p:nvPr/>
        </p:nvSpPr>
        <p:spPr>
          <a:xfrm>
            <a:off x="9691312" y="2466365"/>
            <a:ext cx="885600" cy="997675"/>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D6DA3CE-5E15-AE46-A488-16525F60722B}"/>
              </a:ext>
            </a:extLst>
          </p:cNvPr>
          <p:cNvSpPr txBox="1"/>
          <p:nvPr/>
        </p:nvSpPr>
        <p:spPr>
          <a:xfrm>
            <a:off x="8257454" y="2254145"/>
            <a:ext cx="1132991" cy="533807"/>
          </a:xfrm>
          <a:prstGeom prst="rect">
            <a:avLst/>
          </a:prstGeom>
          <a:noFill/>
        </p:spPr>
        <p:txBody>
          <a:bodyPr wrap="square" rtlCol="0" anchor="b" anchorCtr="0">
            <a:noAutofit/>
          </a:bodyPr>
          <a:lstStyle/>
          <a:p>
            <a:pPr algn="ctr">
              <a:lnSpc>
                <a:spcPct val="90000"/>
              </a:lnSpc>
            </a:pPr>
            <a:r>
              <a:rPr lang="fr-CA" sz="1600" b="1">
                <a:latin typeface="Arial" charset="0"/>
                <a:ea typeface="Arial" charset="0"/>
                <a:cs typeface="Arial" charset="0"/>
              </a:rPr>
              <a:t>Anémie ferriprive</a:t>
            </a:r>
          </a:p>
        </p:txBody>
      </p:sp>
      <p:grpSp>
        <p:nvGrpSpPr>
          <p:cNvPr id="30" name="Group 29">
            <a:extLst>
              <a:ext uri="{FF2B5EF4-FFF2-40B4-BE49-F238E27FC236}">
                <a16:creationId xmlns:a16="http://schemas.microsoft.com/office/drawing/2014/main" id="{9AC20D65-648E-3B4C-B629-4E9C898FF4C5}"/>
              </a:ext>
            </a:extLst>
          </p:cNvPr>
          <p:cNvGrpSpPr/>
          <p:nvPr/>
        </p:nvGrpSpPr>
        <p:grpSpPr>
          <a:xfrm>
            <a:off x="8381150" y="2780142"/>
            <a:ext cx="888139" cy="3154362"/>
            <a:chOff x="6320870" y="2029738"/>
            <a:chExt cx="1003854" cy="3565341"/>
          </a:xfrm>
        </p:grpSpPr>
        <p:sp>
          <p:nvSpPr>
            <p:cNvPr id="34" name="Rectangle 33">
              <a:extLst>
                <a:ext uri="{FF2B5EF4-FFF2-40B4-BE49-F238E27FC236}">
                  <a16:creationId xmlns:a16="http://schemas.microsoft.com/office/drawing/2014/main" id="{7FAC396D-2F55-AA46-82F1-C05428BF9402}"/>
                </a:ext>
              </a:extLst>
            </p:cNvPr>
            <p:cNvSpPr/>
            <p:nvPr/>
          </p:nvSpPr>
          <p:spPr>
            <a:xfrm>
              <a:off x="6682589" y="2802740"/>
              <a:ext cx="280416" cy="600743"/>
            </a:xfrm>
            <a:prstGeom prst="rect">
              <a:avLst/>
            </a:prstGeom>
            <a:solidFill>
              <a:schemeClr val="bg1">
                <a:alpha val="40000"/>
              </a:schemeClr>
            </a:solid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99D747D-FA1C-A549-9C23-EE1DC6768470}"/>
                </a:ext>
              </a:extLst>
            </p:cNvPr>
            <p:cNvSpPr/>
            <p:nvPr/>
          </p:nvSpPr>
          <p:spPr>
            <a:xfrm>
              <a:off x="6320870" y="2029738"/>
              <a:ext cx="1000984" cy="773002"/>
            </a:xfrm>
            <a:prstGeom prst="rect">
              <a:avLst/>
            </a:prstGeom>
            <a:solidFill>
              <a:schemeClr val="bg1">
                <a:alpha val="4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CFA822E-F6F7-D746-B8DA-600649369ECB}"/>
                </a:ext>
              </a:extLst>
            </p:cNvPr>
            <p:cNvSpPr/>
            <p:nvPr/>
          </p:nvSpPr>
          <p:spPr>
            <a:xfrm>
              <a:off x="6682589" y="3279649"/>
              <a:ext cx="280416" cy="123834"/>
            </a:xfrm>
            <a:prstGeom prst="rect">
              <a:avLst/>
            </a:prstGeom>
            <a:solidFill>
              <a:srgbClr val="9FDCE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8E1403F-1FEA-FB44-901C-6A616BABA539}"/>
                </a:ext>
              </a:extLst>
            </p:cNvPr>
            <p:cNvSpPr/>
            <p:nvPr/>
          </p:nvSpPr>
          <p:spPr>
            <a:xfrm>
              <a:off x="6326680" y="3737722"/>
              <a:ext cx="998043" cy="1857357"/>
            </a:xfrm>
            <a:prstGeom prst="rect">
              <a:avLst/>
            </a:prstGeom>
            <a:solidFill>
              <a:srgbClr val="9FDCE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C1F2477-A41D-FE4C-B4E8-DF7EA63BD6B7}"/>
                </a:ext>
              </a:extLst>
            </p:cNvPr>
            <p:cNvSpPr/>
            <p:nvPr/>
          </p:nvSpPr>
          <p:spPr>
            <a:xfrm>
              <a:off x="6320870" y="3403483"/>
              <a:ext cx="1003854" cy="551742"/>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D64F8E15-CDE4-FD46-A451-082458F15FD6}"/>
              </a:ext>
            </a:extLst>
          </p:cNvPr>
          <p:cNvSpPr/>
          <p:nvPr/>
        </p:nvSpPr>
        <p:spPr>
          <a:xfrm>
            <a:off x="10010318" y="3464039"/>
            <a:ext cx="248092" cy="480493"/>
          </a:xfrm>
          <a:prstGeom prst="rect">
            <a:avLst/>
          </a:prstGeom>
          <a:solidFill>
            <a:schemeClr val="bg1">
              <a:alpha val="40000"/>
            </a:schemeClr>
          </a:solid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B4C7EB8-F49C-994F-A303-7DBB0EA91DE6}"/>
              </a:ext>
            </a:extLst>
          </p:cNvPr>
          <p:cNvSpPr/>
          <p:nvPr/>
        </p:nvSpPr>
        <p:spPr>
          <a:xfrm>
            <a:off x="9693084" y="4291246"/>
            <a:ext cx="883828" cy="1643258"/>
          </a:xfrm>
          <a:prstGeom prst="rect">
            <a:avLst/>
          </a:prstGeom>
          <a:solidFill>
            <a:srgbClr val="9FDCE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6809A1F-CF57-414E-AAD3-1A7685D76FFF}"/>
              </a:ext>
            </a:extLst>
          </p:cNvPr>
          <p:cNvSpPr/>
          <p:nvPr/>
        </p:nvSpPr>
        <p:spPr>
          <a:xfrm>
            <a:off x="9691312" y="3950589"/>
            <a:ext cx="885600" cy="488142"/>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CFA893B9-BD91-4DB4-3FF3-1FD84CBC8270}"/>
              </a:ext>
            </a:extLst>
          </p:cNvPr>
          <p:cNvSpPr/>
          <p:nvPr/>
        </p:nvSpPr>
        <p:spPr>
          <a:xfrm>
            <a:off x="2470284" y="3040869"/>
            <a:ext cx="933616" cy="242793"/>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90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DEACB-2CF7-854C-AAD3-6A2C38783EC3}"/>
              </a:ext>
            </a:extLst>
          </p:cNvPr>
          <p:cNvSpPr>
            <a:spLocks noGrp="1"/>
          </p:cNvSpPr>
          <p:nvPr>
            <p:ph type="title"/>
          </p:nvPr>
        </p:nvSpPr>
        <p:spPr/>
        <p:txBody>
          <a:bodyPr wrap="square"/>
          <a:lstStyle/>
          <a:p>
            <a:r>
              <a:rPr lang="fr-CA" dirty="0"/>
              <a:t>Diagnostic de l’anémie ferriprive </a:t>
            </a:r>
            <a:r>
              <a:rPr lang="en-US" dirty="0"/>
              <a:t>: qui </a:t>
            </a:r>
            <a:r>
              <a:rPr lang="en-US" dirty="0" err="1"/>
              <a:t>devrait</a:t>
            </a:r>
            <a:r>
              <a:rPr lang="en-US" dirty="0"/>
              <a:t> faire </a:t>
            </a:r>
            <a:r>
              <a:rPr lang="en-US" dirty="0" err="1"/>
              <a:t>l'objet</a:t>
            </a:r>
            <a:r>
              <a:rPr lang="en-US" dirty="0"/>
              <a:t> d'un </a:t>
            </a:r>
            <a:r>
              <a:rPr lang="en-US" dirty="0" err="1"/>
              <a:t>dépistage</a:t>
            </a:r>
            <a:r>
              <a:rPr lang="en-US" dirty="0"/>
              <a:t> ?</a:t>
            </a:r>
          </a:p>
        </p:txBody>
      </p:sp>
      <p:sp>
        <p:nvSpPr>
          <p:cNvPr id="3" name="Footer Placeholder 2">
            <a:extLst>
              <a:ext uri="{FF2B5EF4-FFF2-40B4-BE49-F238E27FC236}">
                <a16:creationId xmlns:a16="http://schemas.microsoft.com/office/drawing/2014/main" id="{B9D2C771-592C-B846-B255-CD88C9CB580B}"/>
              </a:ext>
            </a:extLst>
          </p:cNvPr>
          <p:cNvSpPr>
            <a:spLocks noGrp="1"/>
          </p:cNvSpPr>
          <p:nvPr>
            <p:ph type="ftr" sz="quarter" idx="11"/>
          </p:nvPr>
        </p:nvSpPr>
        <p:spPr/>
        <p:txBody>
          <a:bodyPr/>
          <a:lstStyle/>
          <a:p>
            <a:r>
              <a:rPr lang="en-US" dirty="0" err="1">
                <a:latin typeface="Arial"/>
                <a:cs typeface="Arial"/>
              </a:rPr>
              <a:t>Cappellini</a:t>
            </a:r>
            <a:r>
              <a:rPr lang="en-US" dirty="0">
                <a:latin typeface="Arial"/>
                <a:cs typeface="Arial"/>
              </a:rPr>
              <a:t> MD, </a:t>
            </a:r>
            <a:r>
              <a:rPr lang="en-US" i="1" dirty="0">
                <a:latin typeface="Arial"/>
                <a:cs typeface="Arial"/>
              </a:rPr>
              <a:t>et al</a:t>
            </a:r>
            <a:r>
              <a:rPr lang="en-US" dirty="0">
                <a:latin typeface="Arial"/>
                <a:cs typeface="Arial"/>
              </a:rPr>
              <a:t>.</a:t>
            </a:r>
            <a:r>
              <a:rPr lang="en-US" i="1" dirty="0">
                <a:latin typeface="Arial"/>
                <a:cs typeface="Arial"/>
              </a:rPr>
              <a:t> </a:t>
            </a:r>
            <a:r>
              <a:rPr lang="sv-SE" i="1" dirty="0">
                <a:latin typeface="Arial"/>
                <a:cs typeface="Arial"/>
              </a:rPr>
              <a:t>J Intern Med.</a:t>
            </a:r>
            <a:r>
              <a:rPr lang="sv-SE" dirty="0">
                <a:latin typeface="Arial"/>
                <a:cs typeface="Arial"/>
              </a:rPr>
              <a:t> 2020;287(2):153-70. Opinion du conférencier.</a:t>
            </a:r>
            <a:endParaRPr lang="en-CA" dirty="0">
              <a:latin typeface="Arial"/>
              <a:cs typeface="Arial"/>
            </a:endParaRPr>
          </a:p>
          <a:p>
            <a:endParaRPr lang="sv-SE" dirty="0">
              <a:latin typeface="Arial"/>
              <a:cs typeface="Arial"/>
            </a:endParaRPr>
          </a:p>
        </p:txBody>
      </p:sp>
      <p:sp>
        <p:nvSpPr>
          <p:cNvPr id="4" name="Slide Number Placeholder 3">
            <a:extLst>
              <a:ext uri="{FF2B5EF4-FFF2-40B4-BE49-F238E27FC236}">
                <a16:creationId xmlns:a16="http://schemas.microsoft.com/office/drawing/2014/main" id="{8A0BFDA6-C74B-B947-A7FF-8FF62E8B117C}"/>
              </a:ext>
            </a:extLst>
          </p:cNvPr>
          <p:cNvSpPr>
            <a:spLocks noGrp="1"/>
          </p:cNvSpPr>
          <p:nvPr>
            <p:ph type="sldNum" sz="quarter" idx="12"/>
          </p:nvPr>
        </p:nvSpPr>
        <p:spPr/>
        <p:txBody>
          <a:bodyPr/>
          <a:lstStyle/>
          <a:p>
            <a:fld id="{145FD570-4AEA-FD41-8C63-786E3D93656E}" type="slidenum">
              <a:rPr lang="en-US" smtClean="0"/>
              <a:t>29</a:t>
            </a:fld>
            <a:endParaRPr lang="en-US"/>
          </a:p>
        </p:txBody>
      </p:sp>
      <p:sp>
        <p:nvSpPr>
          <p:cNvPr id="6" name="Rectangle: Diagonal Corners Rounded 4">
            <a:extLst>
              <a:ext uri="{FF2B5EF4-FFF2-40B4-BE49-F238E27FC236}">
                <a16:creationId xmlns:a16="http://schemas.microsoft.com/office/drawing/2014/main" id="{DF34F057-3A22-AC2D-457F-B6385CAFA5BD}"/>
              </a:ext>
            </a:extLst>
          </p:cNvPr>
          <p:cNvSpPr/>
          <p:nvPr/>
        </p:nvSpPr>
        <p:spPr>
          <a:xfrm>
            <a:off x="6178008" y="3889044"/>
            <a:ext cx="5160552" cy="2283155"/>
          </a:xfrm>
          <a:prstGeom prst="round2DiagRect">
            <a:avLst/>
          </a:prstGeom>
          <a:solidFill>
            <a:srgbClr val="C00000"/>
          </a:solidFill>
        </p:spPr>
        <p:txBody>
          <a:bodyPr wrap="square" lIns="36000" tIns="180000" rIns="36000" bIns="180000" anchor="ctr" anchorCtr="1">
            <a:noAutofit/>
          </a:bodyPr>
          <a:lstStyle/>
          <a:p>
            <a:pPr algn="ctr"/>
            <a:r>
              <a:rPr lang="en-CA" sz="2000" dirty="0">
                <a:solidFill>
                  <a:schemeClr val="bg1"/>
                </a:solidFill>
                <a:latin typeface="Arial" panose="020B0604020202020204" pitchFamily="34" charset="0"/>
                <a:cs typeface="Arial" panose="020B0604020202020204" pitchFamily="34" charset="0"/>
              </a:rPr>
              <a:t>Le dosage du fer doit </a:t>
            </a:r>
            <a:r>
              <a:rPr lang="en-CA" sz="2000" dirty="0" err="1">
                <a:solidFill>
                  <a:schemeClr val="bg1"/>
                </a:solidFill>
                <a:latin typeface="Arial" panose="020B0604020202020204" pitchFamily="34" charset="0"/>
                <a:cs typeface="Arial" panose="020B0604020202020204" pitchFamily="34" charset="0"/>
              </a:rPr>
              <a:t>être</a:t>
            </a:r>
            <a:r>
              <a:rPr lang="en-CA" sz="2000" dirty="0">
                <a:solidFill>
                  <a:schemeClr val="bg1"/>
                </a:solidFill>
                <a:latin typeface="Arial" panose="020B0604020202020204" pitchFamily="34" charset="0"/>
                <a:cs typeface="Arial" panose="020B0604020202020204" pitchFamily="34" charset="0"/>
              </a:rPr>
              <a:t> </a:t>
            </a:r>
            <a:r>
              <a:rPr lang="en-CA" sz="2000" dirty="0" err="1">
                <a:solidFill>
                  <a:schemeClr val="bg1"/>
                </a:solidFill>
                <a:latin typeface="Arial" panose="020B0604020202020204" pitchFamily="34" charset="0"/>
                <a:cs typeface="Arial" panose="020B0604020202020204" pitchFamily="34" charset="0"/>
              </a:rPr>
              <a:t>effectué</a:t>
            </a:r>
            <a:r>
              <a:rPr lang="en-CA" sz="2000" dirty="0">
                <a:solidFill>
                  <a:schemeClr val="bg1"/>
                </a:solidFill>
                <a:latin typeface="Arial" panose="020B0604020202020204" pitchFamily="34" charset="0"/>
                <a:cs typeface="Arial" panose="020B0604020202020204" pitchFamily="34" charset="0"/>
              </a:rPr>
              <a:t> </a:t>
            </a:r>
            <a:r>
              <a:rPr lang="en-CA" sz="2000" dirty="0" err="1">
                <a:solidFill>
                  <a:schemeClr val="bg1"/>
                </a:solidFill>
                <a:latin typeface="Arial" panose="020B0604020202020204" pitchFamily="34" charset="0"/>
                <a:cs typeface="Arial" panose="020B0604020202020204" pitchFamily="34" charset="0"/>
              </a:rPr>
              <a:t>en</a:t>
            </a:r>
            <a:r>
              <a:rPr lang="en-CA" sz="2000" dirty="0">
                <a:solidFill>
                  <a:schemeClr val="bg1"/>
                </a:solidFill>
                <a:latin typeface="Arial" panose="020B0604020202020204" pitchFamily="34" charset="0"/>
                <a:cs typeface="Arial" panose="020B0604020202020204" pitchFamily="34" charset="0"/>
              </a:rPr>
              <a:t> </a:t>
            </a:r>
            <a:r>
              <a:rPr lang="en-CA" sz="2000" dirty="0" err="1">
                <a:solidFill>
                  <a:schemeClr val="bg1"/>
                </a:solidFill>
                <a:latin typeface="Arial" panose="020B0604020202020204" pitchFamily="34" charset="0"/>
                <a:cs typeface="Arial" panose="020B0604020202020204" pitchFamily="34" charset="0"/>
              </a:rPr>
              <a:t>priorité</a:t>
            </a:r>
            <a:r>
              <a:rPr lang="en-CA" sz="2000" dirty="0">
                <a:solidFill>
                  <a:schemeClr val="bg1"/>
                </a:solidFill>
                <a:latin typeface="Arial" panose="020B0604020202020204" pitchFamily="34" charset="0"/>
                <a:cs typeface="Arial" panose="020B0604020202020204" pitchFamily="34" charset="0"/>
              </a:rPr>
              <a:t> chez les patients </a:t>
            </a:r>
            <a:r>
              <a:rPr lang="en-CA" sz="2000" dirty="0" err="1">
                <a:solidFill>
                  <a:schemeClr val="bg1"/>
                </a:solidFill>
                <a:latin typeface="Arial" panose="020B0604020202020204" pitchFamily="34" charset="0"/>
                <a:cs typeface="Arial" panose="020B0604020202020204" pitchFamily="34" charset="0"/>
              </a:rPr>
              <a:t>présentant</a:t>
            </a:r>
            <a:r>
              <a:rPr lang="en-CA" sz="2000" dirty="0">
                <a:solidFill>
                  <a:schemeClr val="bg1"/>
                </a:solidFill>
                <a:latin typeface="Arial" panose="020B0604020202020204" pitchFamily="34" charset="0"/>
                <a:cs typeface="Arial" panose="020B0604020202020204" pitchFamily="34" charset="0"/>
              </a:rPr>
              <a:t> des </a:t>
            </a:r>
            <a:r>
              <a:rPr lang="en-CA" sz="2000" dirty="0" err="1">
                <a:solidFill>
                  <a:schemeClr val="bg1"/>
                </a:solidFill>
                <a:latin typeface="Arial" panose="020B0604020202020204" pitchFamily="34" charset="0"/>
                <a:cs typeface="Arial" panose="020B0604020202020204" pitchFamily="34" charset="0"/>
              </a:rPr>
              <a:t>hémorragies</a:t>
            </a:r>
            <a:r>
              <a:rPr lang="en-CA" sz="2000" dirty="0">
                <a:solidFill>
                  <a:schemeClr val="bg1"/>
                </a:solidFill>
                <a:latin typeface="Arial" panose="020B0604020202020204" pitchFamily="34" charset="0"/>
                <a:cs typeface="Arial" panose="020B0604020202020204" pitchFamily="34" charset="0"/>
              </a:rPr>
              <a:t> </a:t>
            </a:r>
            <a:r>
              <a:rPr lang="en-CA" sz="2000" dirty="0" err="1">
                <a:solidFill>
                  <a:schemeClr val="bg1"/>
                </a:solidFill>
                <a:latin typeface="Arial" panose="020B0604020202020204" pitchFamily="34" charset="0"/>
                <a:cs typeface="Arial" panose="020B0604020202020204" pitchFamily="34" charset="0"/>
              </a:rPr>
              <a:t>aiguës</a:t>
            </a:r>
            <a:r>
              <a:rPr lang="en-CA" sz="2000" dirty="0">
                <a:solidFill>
                  <a:schemeClr val="bg1"/>
                </a:solidFill>
                <a:latin typeface="Arial" panose="020B0604020202020204" pitchFamily="34" charset="0"/>
                <a:cs typeface="Arial" panose="020B0604020202020204" pitchFamily="34" charset="0"/>
              </a:rPr>
              <a:t>/</a:t>
            </a:r>
            <a:r>
              <a:rPr lang="en-CA" sz="2000" dirty="0" err="1">
                <a:solidFill>
                  <a:schemeClr val="bg1"/>
                </a:solidFill>
                <a:latin typeface="Arial" panose="020B0604020202020204" pitchFamily="34" charset="0"/>
                <a:cs typeface="Arial" panose="020B0604020202020204" pitchFamily="34" charset="0"/>
              </a:rPr>
              <a:t>chroniques</a:t>
            </a:r>
            <a:r>
              <a:rPr lang="en-CA" sz="2000" dirty="0">
                <a:solidFill>
                  <a:schemeClr val="bg1"/>
                </a:solidFill>
                <a:latin typeface="Arial" panose="020B0604020202020204" pitchFamily="34" charset="0"/>
                <a:cs typeface="Arial" panose="020B0604020202020204" pitchFamily="34" charset="0"/>
              </a:rPr>
              <a:t>, </a:t>
            </a:r>
            <a:r>
              <a:rPr lang="en-CA" sz="2000" dirty="0" err="1">
                <a:solidFill>
                  <a:schemeClr val="bg1"/>
                </a:solidFill>
                <a:latin typeface="Arial" panose="020B0604020202020204" pitchFamily="34" charset="0"/>
                <a:cs typeface="Arial" panose="020B0604020202020204" pitchFamily="34" charset="0"/>
              </a:rPr>
              <a:t>une</a:t>
            </a:r>
            <a:r>
              <a:rPr lang="en-CA" sz="2000" dirty="0">
                <a:solidFill>
                  <a:schemeClr val="bg1"/>
                </a:solidFill>
                <a:latin typeface="Arial" panose="020B0604020202020204" pitchFamily="34" charset="0"/>
                <a:cs typeface="Arial" panose="020B0604020202020204" pitchFamily="34" charset="0"/>
              </a:rPr>
              <a:t> </a:t>
            </a:r>
            <a:r>
              <a:rPr lang="en-CA" sz="2000" dirty="0" err="1">
                <a:solidFill>
                  <a:schemeClr val="bg1"/>
                </a:solidFill>
                <a:latin typeface="Arial" panose="020B0604020202020204" pitchFamily="34" charset="0"/>
                <a:cs typeface="Arial" panose="020B0604020202020204" pitchFamily="34" charset="0"/>
              </a:rPr>
              <a:t>grossesse</a:t>
            </a:r>
            <a:r>
              <a:rPr lang="en-CA" sz="2000" dirty="0">
                <a:solidFill>
                  <a:schemeClr val="bg1"/>
                </a:solidFill>
                <a:latin typeface="Arial" panose="020B0604020202020204" pitchFamily="34" charset="0"/>
                <a:cs typeface="Arial" panose="020B0604020202020204" pitchFamily="34" charset="0"/>
              </a:rPr>
              <a:t> </a:t>
            </a:r>
            <a:r>
              <a:rPr lang="en-CA" sz="2000" dirty="0" err="1">
                <a:solidFill>
                  <a:schemeClr val="bg1"/>
                </a:solidFill>
                <a:latin typeface="Arial" panose="020B0604020202020204" pitchFamily="34" charset="0"/>
                <a:cs typeface="Arial" panose="020B0604020202020204" pitchFamily="34" charset="0"/>
              </a:rPr>
              <a:t>ou</a:t>
            </a:r>
            <a:r>
              <a:rPr lang="en-CA" sz="2000" dirty="0">
                <a:solidFill>
                  <a:schemeClr val="bg1"/>
                </a:solidFill>
                <a:latin typeface="Arial" panose="020B0604020202020204" pitchFamily="34" charset="0"/>
                <a:cs typeface="Arial" panose="020B0604020202020204" pitchFamily="34" charset="0"/>
              </a:rPr>
              <a:t> des troubles </a:t>
            </a:r>
            <a:r>
              <a:rPr lang="en-CA" sz="2000" dirty="0" err="1">
                <a:solidFill>
                  <a:schemeClr val="bg1"/>
                </a:solidFill>
                <a:latin typeface="Arial" panose="020B0604020202020204" pitchFamily="34" charset="0"/>
                <a:cs typeface="Arial" panose="020B0604020202020204" pitchFamily="34" charset="0"/>
              </a:rPr>
              <a:t>inflammatoires</a:t>
            </a:r>
            <a:r>
              <a:rPr lang="en-CA" sz="2000" dirty="0">
                <a:solidFill>
                  <a:schemeClr val="bg1"/>
                </a:solidFill>
                <a:latin typeface="Arial" panose="020B0604020202020204" pitchFamily="34" charset="0"/>
                <a:cs typeface="Arial" panose="020B0604020202020204" pitchFamily="34" charset="0"/>
              </a:rPr>
              <a:t> et/</a:t>
            </a:r>
            <a:r>
              <a:rPr lang="en-CA" sz="2000" dirty="0" err="1">
                <a:solidFill>
                  <a:schemeClr val="bg1"/>
                </a:solidFill>
                <a:latin typeface="Arial" panose="020B0604020202020204" pitchFamily="34" charset="0"/>
                <a:cs typeface="Arial" panose="020B0604020202020204" pitchFamily="34" charset="0"/>
              </a:rPr>
              <a:t>ou</a:t>
            </a:r>
            <a:r>
              <a:rPr lang="en-CA" sz="2000" dirty="0">
                <a:solidFill>
                  <a:schemeClr val="bg1"/>
                </a:solidFill>
                <a:latin typeface="Arial" panose="020B0604020202020204" pitchFamily="34" charset="0"/>
                <a:cs typeface="Arial" panose="020B0604020202020204" pitchFamily="34" charset="0"/>
              </a:rPr>
              <a:t> de malabsorption </a:t>
            </a:r>
            <a:r>
              <a:rPr lang="en-CA" sz="2000" dirty="0" err="1">
                <a:solidFill>
                  <a:schemeClr val="bg1"/>
                </a:solidFill>
                <a:latin typeface="Arial" panose="020B0604020202020204" pitchFamily="34" charset="0"/>
                <a:cs typeface="Arial" panose="020B0604020202020204" pitchFamily="34" charset="0"/>
              </a:rPr>
              <a:t>chroniques</a:t>
            </a:r>
            <a:r>
              <a:rPr lang="en-CA" sz="2000" dirty="0">
                <a:solidFill>
                  <a:schemeClr val="bg1"/>
                </a:solidFill>
                <a:latin typeface="Arial" panose="020B0604020202020204" pitchFamily="34" charset="0"/>
                <a:cs typeface="Arial" panose="020B0604020202020204" pitchFamily="34" charset="0"/>
              </a:rPr>
              <a:t>, </a:t>
            </a:r>
            <a:r>
              <a:rPr lang="en-CA" sz="2000" b="1" dirty="0" err="1">
                <a:solidFill>
                  <a:schemeClr val="bg1"/>
                </a:solidFill>
                <a:latin typeface="Arial" panose="020B0604020202020204" pitchFamily="34" charset="0"/>
                <a:cs typeface="Arial" panose="020B0604020202020204" pitchFamily="34" charset="0"/>
              </a:rPr>
              <a:t>quels</a:t>
            </a:r>
            <a:r>
              <a:rPr lang="en-CA" sz="2000" b="1" dirty="0">
                <a:solidFill>
                  <a:schemeClr val="bg1"/>
                </a:solidFill>
                <a:latin typeface="Arial" panose="020B0604020202020204" pitchFamily="34" charset="0"/>
                <a:cs typeface="Arial" panose="020B0604020202020204" pitchFamily="34" charset="0"/>
              </a:rPr>
              <a:t> que </a:t>
            </a:r>
            <a:r>
              <a:rPr lang="en-CA" sz="2000" b="1" dirty="0" err="1">
                <a:solidFill>
                  <a:schemeClr val="bg1"/>
                </a:solidFill>
                <a:latin typeface="Arial" panose="020B0604020202020204" pitchFamily="34" charset="0"/>
                <a:cs typeface="Arial" panose="020B0604020202020204" pitchFamily="34" charset="0"/>
              </a:rPr>
              <a:t>soient</a:t>
            </a:r>
            <a:r>
              <a:rPr lang="en-CA" sz="2000" b="1" dirty="0">
                <a:solidFill>
                  <a:schemeClr val="bg1"/>
                </a:solidFill>
                <a:latin typeface="Arial" panose="020B0604020202020204" pitchFamily="34" charset="0"/>
                <a:cs typeface="Arial" panose="020B0604020202020204" pitchFamily="34" charset="0"/>
              </a:rPr>
              <a:t> les </a:t>
            </a:r>
            <a:r>
              <a:rPr lang="en-CA" sz="2000" b="1" dirty="0" err="1">
                <a:solidFill>
                  <a:schemeClr val="bg1"/>
                </a:solidFill>
                <a:latin typeface="Arial" panose="020B0604020202020204" pitchFamily="34" charset="0"/>
                <a:cs typeface="Arial" panose="020B0604020202020204" pitchFamily="34" charset="0"/>
              </a:rPr>
              <a:t>symptômes</a:t>
            </a:r>
            <a:r>
              <a:rPr lang="en-CA" sz="2000" b="1" dirty="0">
                <a:solidFill>
                  <a:schemeClr val="bg1"/>
                </a:solidFill>
                <a:latin typeface="Arial" panose="020B0604020202020204" pitchFamily="34" charset="0"/>
                <a:cs typeface="Arial" panose="020B0604020202020204" pitchFamily="34" charset="0"/>
              </a:rPr>
              <a:t>.</a:t>
            </a:r>
            <a:endParaRPr lang="en-CA" sz="2000" b="1" baseline="30000" dirty="0">
              <a:solidFill>
                <a:schemeClr val="bg1"/>
              </a:solidFill>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3DBC29E6-C2D2-C7BE-0F85-FE3BC8386CE2}"/>
              </a:ext>
            </a:extLst>
          </p:cNvPr>
          <p:cNvSpPr txBox="1">
            <a:spLocks/>
          </p:cNvSpPr>
          <p:nvPr/>
        </p:nvSpPr>
        <p:spPr>
          <a:xfrm>
            <a:off x="6237564" y="1618955"/>
            <a:ext cx="5100995" cy="1810045"/>
          </a:xfrm>
          <a:prstGeom prst="round2DiagRect">
            <a:avLst/>
          </a:prstGeom>
          <a:solidFill>
            <a:srgbClr val="002060"/>
          </a:solidFill>
        </p:spPr>
        <p:txBody>
          <a:bodyPr vert="horz" lIns="503998" tIns="45720" rIns="91440" bIns="45720" rtlCol="0" anchor="ctr"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altLang="en-US" b="1" dirty="0">
                <a:solidFill>
                  <a:schemeClr val="bg1"/>
                </a:solidFill>
                <a:latin typeface="Arial" panose="020B0604020202020204" pitchFamily="34" charset="0"/>
                <a:cs typeface="Arial" panose="020B0604020202020204" pitchFamily="34" charset="0"/>
              </a:rPr>
              <a:t>Patients qui </a:t>
            </a:r>
            <a:r>
              <a:rPr lang="en-CA" altLang="en-US" b="1" dirty="0" err="1">
                <a:solidFill>
                  <a:schemeClr val="bg1"/>
                </a:solidFill>
                <a:latin typeface="Arial" panose="020B0604020202020204" pitchFamily="34" charset="0"/>
                <a:cs typeface="Arial" panose="020B0604020202020204" pitchFamily="34" charset="0"/>
              </a:rPr>
              <a:t>présentent</a:t>
            </a:r>
            <a:r>
              <a:rPr lang="en-CA" altLang="en-US" b="1" dirty="0">
                <a:solidFill>
                  <a:schemeClr val="bg1"/>
                </a:solidFill>
                <a:latin typeface="Arial" panose="020B0604020202020204" pitchFamily="34" charset="0"/>
                <a:cs typeface="Arial" panose="020B0604020202020204" pitchFamily="34" charset="0"/>
              </a:rPr>
              <a:t> des </a:t>
            </a:r>
            <a:r>
              <a:rPr lang="en-CA" altLang="en-US" b="1" dirty="0" err="1">
                <a:solidFill>
                  <a:schemeClr val="bg1"/>
                </a:solidFill>
                <a:latin typeface="Arial" panose="020B0604020202020204" pitchFamily="34" charset="0"/>
                <a:cs typeface="Arial" panose="020B0604020202020204" pitchFamily="34" charset="0"/>
              </a:rPr>
              <a:t>symptômes</a:t>
            </a:r>
            <a:r>
              <a:rPr lang="en-CA" altLang="en-US" b="1" dirty="0">
                <a:solidFill>
                  <a:schemeClr val="bg1"/>
                </a:solidFill>
                <a:latin typeface="Arial" panose="020B0604020202020204" pitchFamily="34" charset="0"/>
                <a:cs typeface="Arial" panose="020B0604020202020204" pitchFamily="34" charset="0"/>
              </a:rPr>
              <a:t> </a:t>
            </a:r>
            <a:r>
              <a:rPr lang="en-CA" altLang="en-US" b="1" dirty="0" err="1">
                <a:solidFill>
                  <a:schemeClr val="bg1"/>
                </a:solidFill>
                <a:latin typeface="Arial" panose="020B0604020202020204" pitchFamily="34" charset="0"/>
                <a:cs typeface="Arial" panose="020B0604020202020204" pitchFamily="34" charset="0"/>
              </a:rPr>
              <a:t>évocateurs</a:t>
            </a:r>
            <a:r>
              <a:rPr lang="en-CA" altLang="en-US" b="1" dirty="0">
                <a:solidFill>
                  <a:schemeClr val="bg1"/>
                </a:solidFill>
                <a:latin typeface="Arial" panose="020B0604020202020204" pitchFamily="34" charset="0"/>
                <a:cs typeface="Arial" panose="020B0604020202020204" pitchFamily="34" charset="0"/>
              </a:rPr>
              <a:t> </a:t>
            </a:r>
            <a:r>
              <a:rPr lang="en-CA" altLang="en-US" b="1" dirty="0" err="1">
                <a:solidFill>
                  <a:schemeClr val="bg1"/>
                </a:solidFill>
                <a:latin typeface="Arial" panose="020B0604020202020204" pitchFamily="34" charset="0"/>
                <a:cs typeface="Arial" panose="020B0604020202020204" pitchFamily="34" charset="0"/>
              </a:rPr>
              <a:t>d’une</a:t>
            </a:r>
            <a:r>
              <a:rPr lang="en-CA" altLang="en-US" b="1" dirty="0">
                <a:solidFill>
                  <a:schemeClr val="bg1"/>
                </a:solidFill>
                <a:latin typeface="Arial" panose="020B0604020202020204" pitchFamily="34" charset="0"/>
                <a:cs typeface="Arial" panose="020B0604020202020204" pitchFamily="34" charset="0"/>
              </a:rPr>
              <a:t> </a:t>
            </a:r>
            <a:r>
              <a:rPr lang="en-CA" altLang="en-US" b="1" dirty="0" err="1">
                <a:solidFill>
                  <a:schemeClr val="bg1"/>
                </a:solidFill>
                <a:latin typeface="Arial" panose="020B0604020202020204" pitchFamily="34" charset="0"/>
                <a:cs typeface="Arial" panose="020B0604020202020204" pitchFamily="34" charset="0"/>
              </a:rPr>
              <a:t>carence</a:t>
            </a:r>
            <a:r>
              <a:rPr lang="en-CA" altLang="en-US" b="1" dirty="0">
                <a:solidFill>
                  <a:schemeClr val="bg1"/>
                </a:solidFill>
                <a:latin typeface="Arial" panose="020B0604020202020204" pitchFamily="34" charset="0"/>
                <a:cs typeface="Arial" panose="020B0604020202020204" pitchFamily="34" charset="0"/>
              </a:rPr>
              <a:t> </a:t>
            </a:r>
            <a:r>
              <a:rPr lang="en-CA" altLang="en-US" b="1" dirty="0" err="1">
                <a:solidFill>
                  <a:schemeClr val="bg1"/>
                </a:solidFill>
                <a:latin typeface="Arial" panose="020B0604020202020204" pitchFamily="34" charset="0"/>
                <a:cs typeface="Arial" panose="020B0604020202020204" pitchFamily="34" charset="0"/>
              </a:rPr>
              <a:t>en</a:t>
            </a:r>
            <a:r>
              <a:rPr lang="en-CA" altLang="en-US" b="1" dirty="0">
                <a:solidFill>
                  <a:schemeClr val="bg1"/>
                </a:solidFill>
                <a:latin typeface="Arial" panose="020B0604020202020204" pitchFamily="34" charset="0"/>
                <a:cs typeface="Arial" panose="020B0604020202020204" pitchFamily="34" charset="0"/>
              </a:rPr>
              <a:t> fer </a:t>
            </a:r>
            <a:r>
              <a:rPr lang="en-CA" altLang="en-US" b="1" dirty="0" err="1">
                <a:solidFill>
                  <a:schemeClr val="bg1"/>
                </a:solidFill>
                <a:latin typeface="Arial" panose="020B0604020202020204" pitchFamily="34" charset="0"/>
                <a:cs typeface="Arial" panose="020B0604020202020204" pitchFamily="34" charset="0"/>
              </a:rPr>
              <a:t>ou</a:t>
            </a:r>
            <a:r>
              <a:rPr lang="en-CA" altLang="en-US" b="1" dirty="0">
                <a:solidFill>
                  <a:schemeClr val="bg1"/>
                </a:solidFill>
                <a:latin typeface="Arial" panose="020B0604020202020204" pitchFamily="34" charset="0"/>
                <a:cs typeface="Arial" panose="020B0604020202020204" pitchFamily="34" charset="0"/>
              </a:rPr>
              <a:t> </a:t>
            </a:r>
            <a:r>
              <a:rPr lang="en-CA" altLang="en-US" b="1" dirty="0" err="1">
                <a:solidFill>
                  <a:schemeClr val="bg1"/>
                </a:solidFill>
                <a:latin typeface="Arial" panose="020B0604020202020204" pitchFamily="34" charset="0"/>
                <a:cs typeface="Arial" panose="020B0604020202020204" pitchFamily="34" charset="0"/>
              </a:rPr>
              <a:t>d'an</a:t>
            </a:r>
            <a:r>
              <a:rPr lang="en-CA" altLang="en-US" b="1" dirty="0" err="1">
                <a:solidFill>
                  <a:schemeClr val="bg1"/>
                </a:solidFill>
                <a:latin typeface="Arial" panose="020B0604020202020204" pitchFamily="34" charset="0"/>
              </a:rPr>
              <a:t>émie</a:t>
            </a:r>
            <a:r>
              <a:rPr lang="en-CA" altLang="en-US" b="1" dirty="0">
                <a:solidFill>
                  <a:schemeClr val="bg1"/>
                </a:solidFill>
                <a:latin typeface="Arial" panose="020B0604020202020204" pitchFamily="34" charset="0"/>
              </a:rPr>
              <a:t> </a:t>
            </a:r>
            <a:r>
              <a:rPr lang="en-CA" altLang="en-US" b="1" dirty="0" err="1">
                <a:solidFill>
                  <a:schemeClr val="bg1"/>
                </a:solidFill>
                <a:latin typeface="Arial" panose="020B0604020202020204" pitchFamily="34" charset="0"/>
              </a:rPr>
              <a:t>inexpliquée</a:t>
            </a:r>
            <a:endParaRPr lang="en-CA" altLang="en-US" b="1" dirty="0">
              <a:solidFill>
                <a:schemeClr val="bg1"/>
              </a:solidFill>
              <a:latin typeface="Arial" panose="020B0604020202020204" pitchFamily="34" charset="0"/>
              <a:cs typeface="Arial" panose="020B0604020202020204" pitchFamily="34" charset="0"/>
            </a:endParaRPr>
          </a:p>
        </p:txBody>
      </p:sp>
      <p:sp>
        <p:nvSpPr>
          <p:cNvPr id="18" name="Text Placeholder 9">
            <a:extLst>
              <a:ext uri="{FF2B5EF4-FFF2-40B4-BE49-F238E27FC236}">
                <a16:creationId xmlns:a16="http://schemas.microsoft.com/office/drawing/2014/main" id="{7D180310-3B4D-B2B2-259D-EFA709FD6E6B}"/>
              </a:ext>
            </a:extLst>
          </p:cNvPr>
          <p:cNvSpPr txBox="1">
            <a:spLocks/>
          </p:cNvSpPr>
          <p:nvPr/>
        </p:nvSpPr>
        <p:spPr>
          <a:xfrm>
            <a:off x="647064" y="1618955"/>
            <a:ext cx="4680000" cy="1810045"/>
          </a:xfrm>
          <a:prstGeom prst="round2DiagRect">
            <a:avLst/>
          </a:prstGeom>
          <a:solidFill>
            <a:srgbClr val="002060"/>
          </a:solidFill>
        </p:spPr>
        <p:txBody>
          <a:bodyPr vert="horz" lIns="503998" tIns="45720" rIns="91440" bIns="45720" rtlCol="0" anchor="ctr"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defRPr/>
            </a:pPr>
            <a:r>
              <a:rPr kumimoji="0" lang="en-CA"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Tous</a:t>
            </a:r>
            <a:r>
              <a:rPr kumimoji="0" lang="en-CA"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les patients </a:t>
            </a:r>
            <a:r>
              <a:rPr kumimoji="0" lang="en-CA"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inscrits</a:t>
            </a:r>
            <a:r>
              <a:rPr kumimoji="0" lang="en-CA"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sur </a:t>
            </a:r>
            <a:r>
              <a:rPr kumimoji="0" lang="en-CA"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votre</a:t>
            </a:r>
            <a:r>
              <a:rPr kumimoji="0" lang="en-CA"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CA"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liste</a:t>
            </a:r>
            <a:r>
              <a:rPr kumimoji="0" lang="en-CA"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CA"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d'attente</a:t>
            </a:r>
            <a:r>
              <a:rPr kumimoji="0" lang="en-CA"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pour </a:t>
            </a:r>
            <a:r>
              <a:rPr kumimoji="0" lang="en-CA"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une</a:t>
            </a:r>
            <a:r>
              <a:rPr kumimoji="0" lang="en-CA"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intervention </a:t>
            </a:r>
            <a:r>
              <a:rPr kumimoji="0" lang="en-CA"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chirurgicale</a:t>
            </a:r>
            <a:r>
              <a:rPr kumimoji="0" lang="en-CA"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tant </a:t>
            </a:r>
            <a:r>
              <a:rPr kumimoji="0" lang="en-CA"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en</a:t>
            </a:r>
            <a:r>
              <a:rPr kumimoji="0" lang="en-CA"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CA"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période</a:t>
            </a:r>
            <a:r>
              <a:rPr kumimoji="0" lang="en-CA"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CA"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préopératoire</a:t>
            </a:r>
            <a:r>
              <a:rPr kumimoji="0" lang="en-CA"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CA"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qu'en</a:t>
            </a:r>
            <a:r>
              <a:rPr kumimoji="0" lang="en-CA"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CA"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période</a:t>
            </a:r>
            <a:r>
              <a:rPr kumimoji="0" lang="en-CA"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CA"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postopératoire</a:t>
            </a:r>
            <a:endParaRPr kumimoji="0" lang="en-CA"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 Placeholder 9">
            <a:extLst>
              <a:ext uri="{FF2B5EF4-FFF2-40B4-BE49-F238E27FC236}">
                <a16:creationId xmlns:a16="http://schemas.microsoft.com/office/drawing/2014/main" id="{BAE1B7F9-D1BB-6DA9-1995-CC646A61CE1B}"/>
              </a:ext>
            </a:extLst>
          </p:cNvPr>
          <p:cNvSpPr txBox="1">
            <a:spLocks/>
          </p:cNvSpPr>
          <p:nvPr/>
        </p:nvSpPr>
        <p:spPr>
          <a:xfrm>
            <a:off x="647064" y="3889045"/>
            <a:ext cx="4680000" cy="1980000"/>
          </a:xfrm>
          <a:prstGeom prst="round2DiagRect">
            <a:avLst/>
          </a:prstGeom>
          <a:solidFill>
            <a:srgbClr val="002060"/>
          </a:solidFill>
        </p:spPr>
        <p:txBody>
          <a:bodyPr vert="horz" lIns="503998" tIns="45720" rIns="91440" bIns="45720" rtlCol="0" anchor="ctr"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defRPr/>
            </a:pPr>
            <a:r>
              <a:rPr kumimoji="0" lang="en-CA"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Tout patient </a:t>
            </a:r>
            <a:r>
              <a:rPr kumimoji="0" lang="en-CA"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présentant</a:t>
            </a:r>
            <a:r>
              <a:rPr kumimoji="0" lang="en-CA"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des </a:t>
            </a:r>
            <a:r>
              <a:rPr kumimoji="0" lang="en-CA"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symptômes</a:t>
            </a:r>
            <a:r>
              <a:rPr kumimoji="0" lang="en-CA"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 </a:t>
            </a:r>
            <a:r>
              <a:rPr kumimoji="0" lang="en-CA"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dépression</a:t>
            </a:r>
            <a:endParaRPr kumimoji="0" lang="en-CA"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DE08A112-A28C-F3B0-76EB-FADCEFBEB62B}"/>
              </a:ext>
            </a:extLst>
          </p:cNvPr>
          <p:cNvGrpSpPr/>
          <p:nvPr/>
        </p:nvGrpSpPr>
        <p:grpSpPr>
          <a:xfrm>
            <a:off x="308228" y="4519045"/>
            <a:ext cx="720000" cy="720000"/>
            <a:chOff x="5736000" y="4503214"/>
            <a:chExt cx="720000" cy="720000"/>
          </a:xfrm>
          <a:effectLst>
            <a:outerShdw blurRad="50800" dist="38100" dir="2700000" algn="tl" rotWithShape="0">
              <a:prstClr val="black">
                <a:alpha val="40000"/>
              </a:prstClr>
            </a:outerShdw>
          </a:effectLst>
        </p:grpSpPr>
        <p:sp>
          <p:nvSpPr>
            <p:cNvPr id="22" name="Oval 21">
              <a:extLst>
                <a:ext uri="{FF2B5EF4-FFF2-40B4-BE49-F238E27FC236}">
                  <a16:creationId xmlns:a16="http://schemas.microsoft.com/office/drawing/2014/main" id="{04FAC285-C8E1-0029-3347-C164DDA46333}"/>
                </a:ext>
              </a:extLst>
            </p:cNvPr>
            <p:cNvSpPr/>
            <p:nvPr/>
          </p:nvSpPr>
          <p:spPr>
            <a:xfrm>
              <a:off x="5736000" y="4503214"/>
              <a:ext cx="720000" cy="720000"/>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 descr="blood drop Icon 1276703">
              <a:extLst>
                <a:ext uri="{FF2B5EF4-FFF2-40B4-BE49-F238E27FC236}">
                  <a16:creationId xmlns:a16="http://schemas.microsoft.com/office/drawing/2014/main" id="{1FA4938D-4778-FBF2-7B66-2F48056D23B1}"/>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5854893" y="4603824"/>
              <a:ext cx="486557" cy="486557"/>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descr="Icon&#10;&#10;Description automatically generated">
            <a:extLst>
              <a:ext uri="{FF2B5EF4-FFF2-40B4-BE49-F238E27FC236}">
                <a16:creationId xmlns:a16="http://schemas.microsoft.com/office/drawing/2014/main" id="{69248ABB-4D24-CD9E-906F-698F28045B50}"/>
              </a:ext>
            </a:extLst>
          </p:cNvPr>
          <p:cNvPicPr>
            <a:picLocks noChangeAspect="1"/>
          </p:cNvPicPr>
          <p:nvPr/>
        </p:nvPicPr>
        <p:blipFill>
          <a:blip r:embed="rId4"/>
          <a:stretch>
            <a:fillRect/>
          </a:stretch>
        </p:blipFill>
        <p:spPr>
          <a:xfrm>
            <a:off x="287064" y="2202457"/>
            <a:ext cx="720000" cy="720000"/>
          </a:xfrm>
          <a:prstGeom prst="rect">
            <a:avLst/>
          </a:prstGeom>
        </p:spPr>
      </p:pic>
      <p:pic>
        <p:nvPicPr>
          <p:cNvPr id="27" name="Picture 26" descr="Icon&#10;&#10;Description automatically generated">
            <a:extLst>
              <a:ext uri="{FF2B5EF4-FFF2-40B4-BE49-F238E27FC236}">
                <a16:creationId xmlns:a16="http://schemas.microsoft.com/office/drawing/2014/main" id="{BBD072D8-751C-2A3C-3AC6-9E306F2E24C5}"/>
              </a:ext>
            </a:extLst>
          </p:cNvPr>
          <p:cNvPicPr>
            <a:picLocks noChangeAspect="1"/>
          </p:cNvPicPr>
          <p:nvPr/>
        </p:nvPicPr>
        <p:blipFill>
          <a:blip r:embed="rId5"/>
          <a:stretch>
            <a:fillRect/>
          </a:stretch>
        </p:blipFill>
        <p:spPr>
          <a:xfrm>
            <a:off x="5877565" y="2202457"/>
            <a:ext cx="720000" cy="720000"/>
          </a:xfrm>
          <a:prstGeom prst="rect">
            <a:avLst/>
          </a:prstGeom>
        </p:spPr>
      </p:pic>
    </p:spTree>
    <p:extLst>
      <p:ext uri="{BB962C8B-B14F-4D97-AF65-F5344CB8AC3E}">
        <p14:creationId xmlns:p14="http://schemas.microsoft.com/office/powerpoint/2010/main" val="413112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BAAD8-60DD-4BCE-90F3-E0ABC7D89F19}"/>
              </a:ext>
            </a:extLst>
          </p:cNvPr>
          <p:cNvSpPr>
            <a:spLocks noGrp="1"/>
          </p:cNvSpPr>
          <p:nvPr>
            <p:ph type="title"/>
          </p:nvPr>
        </p:nvSpPr>
        <p:spPr/>
        <p:txBody>
          <a:bodyPr/>
          <a:lstStyle/>
          <a:p>
            <a:r>
              <a:rPr lang="fr-CA" sz="3600" dirty="0"/>
              <a:t>Divulgation des conflits d’intérêts</a:t>
            </a:r>
          </a:p>
        </p:txBody>
      </p:sp>
      <p:sp>
        <p:nvSpPr>
          <p:cNvPr id="7" name="Slide Number Placeholder 6">
            <a:extLst>
              <a:ext uri="{FF2B5EF4-FFF2-40B4-BE49-F238E27FC236}">
                <a16:creationId xmlns:a16="http://schemas.microsoft.com/office/drawing/2014/main" id="{CA728A6B-8EF3-4B2E-9A48-D6C780698489}"/>
              </a:ext>
            </a:extLst>
          </p:cNvPr>
          <p:cNvSpPr>
            <a:spLocks noGrp="1"/>
          </p:cNvSpPr>
          <p:nvPr>
            <p:ph type="sldNum" sz="quarter" idx="12"/>
          </p:nvPr>
        </p:nvSpPr>
        <p:spPr/>
        <p:txBody>
          <a:bodyPr/>
          <a:lstStyle/>
          <a:p>
            <a:fld id="{B9F34C28-07CF-46AE-8A3D-61FC97BF5CF6}" type="slidenum">
              <a:rPr lang="en-CA" smtClean="0"/>
              <a:t>3</a:t>
            </a:fld>
            <a:endParaRPr lang="fr-CA"/>
          </a:p>
        </p:txBody>
      </p:sp>
      <p:sp>
        <p:nvSpPr>
          <p:cNvPr id="6" name="Espace réservé du texte 2">
            <a:extLst>
              <a:ext uri="{FF2B5EF4-FFF2-40B4-BE49-F238E27FC236}">
                <a16:creationId xmlns:a16="http://schemas.microsoft.com/office/drawing/2014/main" id="{8B4A1A52-396E-4AC6-B1AB-3F53B65EE336}"/>
              </a:ext>
            </a:extLst>
          </p:cNvPr>
          <p:cNvSpPr txBox="1">
            <a:spLocks/>
          </p:cNvSpPr>
          <p:nvPr>
            <p:custDataLst>
              <p:tags r:id="rId1"/>
            </p:custDataLst>
          </p:nvPr>
        </p:nvSpPr>
        <p:spPr>
          <a:xfrm>
            <a:off x="640080" y="3048000"/>
            <a:ext cx="9641840" cy="2968680"/>
          </a:xfrm>
          <a:prstGeom prst="rect">
            <a:avLst/>
          </a:prstGeom>
        </p:spPr>
        <p:txBody>
          <a:bodyPr vert="horz" lIns="91440" tIns="45720" rIns="91440" bIns="45720" rtlCol="0" anchor="ctr"/>
          <a:lstStyle>
            <a:defPPr>
              <a:defRPr lang="en-US"/>
            </a:defPPr>
            <a:lvl1pPr marL="0" algn="l"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fr-CA" sz="3000" b="1" i="1" dirty="0"/>
              <a:t>ALAIN BESTAVROS</a:t>
            </a:r>
          </a:p>
          <a:p>
            <a:pPr algn="ctr">
              <a:lnSpc>
                <a:spcPct val="150000"/>
              </a:lnSpc>
            </a:pPr>
            <a:r>
              <a:rPr lang="fr-CA" sz="3000" b="1" i="1" dirty="0"/>
              <a:t>Consultant et récipiendaire de fonds de recherche de:</a:t>
            </a:r>
          </a:p>
          <a:p>
            <a:pPr>
              <a:lnSpc>
                <a:spcPct val="150000"/>
              </a:lnSpc>
              <a:buFontTx/>
              <a:buChar char="-"/>
            </a:pPr>
            <a:r>
              <a:rPr lang="fr-CA" sz="3200" i="1" dirty="0"/>
              <a:t>Pfizer					- Janssen			- AstraZeneca</a:t>
            </a:r>
          </a:p>
          <a:p>
            <a:pPr>
              <a:lnSpc>
                <a:spcPct val="150000"/>
              </a:lnSpc>
              <a:buFontTx/>
              <a:buChar char="-"/>
            </a:pPr>
            <a:r>
              <a:rPr lang="fr-CA" sz="3200" i="1" dirty="0"/>
              <a:t>Merck					- Roche				- </a:t>
            </a:r>
            <a:r>
              <a:rPr lang="fr-CA" sz="3200" i="1" dirty="0" err="1"/>
              <a:t>Eisai</a:t>
            </a:r>
            <a:endParaRPr lang="fr-CA" sz="3200" i="1" dirty="0"/>
          </a:p>
          <a:p>
            <a:pPr>
              <a:lnSpc>
                <a:spcPct val="150000"/>
              </a:lnSpc>
              <a:buFontTx/>
              <a:buChar char="-"/>
            </a:pPr>
            <a:r>
              <a:rPr lang="fr-CA" sz="3200" i="1" dirty="0"/>
              <a:t>BMS						- JAMP				- </a:t>
            </a:r>
            <a:r>
              <a:rPr lang="fr-CA" sz="3200" i="1" dirty="0" err="1"/>
              <a:t>Apobiologix</a:t>
            </a:r>
            <a:endParaRPr lang="fr-CA" sz="3200" i="1" dirty="0"/>
          </a:p>
          <a:p>
            <a:pPr>
              <a:lnSpc>
                <a:spcPct val="150000"/>
              </a:lnSpc>
              <a:buFontTx/>
              <a:buChar char="-"/>
            </a:pPr>
            <a:r>
              <a:rPr lang="fr-CA" sz="3200" i="1" dirty="0"/>
              <a:t>Novartis				- Amgen </a:t>
            </a:r>
          </a:p>
          <a:p>
            <a:pPr>
              <a:lnSpc>
                <a:spcPct val="150000"/>
              </a:lnSpc>
            </a:pPr>
            <a:endParaRPr lang="fr-CA" sz="3200" i="1" dirty="0"/>
          </a:p>
          <a:p>
            <a:pPr>
              <a:lnSpc>
                <a:spcPct val="150000"/>
              </a:lnSpc>
              <a:buFontTx/>
              <a:buChar char="-"/>
            </a:pPr>
            <a:endParaRPr lang="fr-CA" sz="3200" i="1" dirty="0"/>
          </a:p>
          <a:p>
            <a:pPr>
              <a:lnSpc>
                <a:spcPct val="150000"/>
              </a:lnSpc>
            </a:pPr>
            <a:r>
              <a:rPr lang="fr-CA" sz="3200" i="1" dirty="0"/>
              <a:t>									</a:t>
            </a:r>
            <a:endParaRPr lang="fr-CA" sz="3200" i="1" dirty="0">
              <a:solidFill>
                <a:schemeClr val="accent2"/>
              </a:solidFill>
            </a:endParaRPr>
          </a:p>
        </p:txBody>
      </p:sp>
    </p:spTree>
    <p:extLst>
      <p:ext uri="{BB962C8B-B14F-4D97-AF65-F5344CB8AC3E}">
        <p14:creationId xmlns:p14="http://schemas.microsoft.com/office/powerpoint/2010/main" val="2923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0EE32-B934-7949-8F51-8D37F0A9FB1E}"/>
              </a:ext>
            </a:extLst>
          </p:cNvPr>
          <p:cNvSpPr>
            <a:spLocks noGrp="1"/>
          </p:cNvSpPr>
          <p:nvPr>
            <p:ph type="title"/>
          </p:nvPr>
        </p:nvSpPr>
        <p:spPr>
          <a:xfrm>
            <a:off x="334963" y="1"/>
            <a:ext cx="10458223" cy="1235868"/>
          </a:xfrm>
        </p:spPr>
        <p:txBody>
          <a:bodyPr wrap="square"/>
          <a:lstStyle/>
          <a:p>
            <a:r>
              <a:rPr lang="en-US" dirty="0"/>
              <a:t>Les </a:t>
            </a:r>
            <a:r>
              <a:rPr lang="en-US" dirty="0" err="1"/>
              <a:t>critères</a:t>
            </a:r>
            <a:r>
              <a:rPr lang="en-US" dirty="0"/>
              <a:t> de </a:t>
            </a:r>
            <a:r>
              <a:rPr lang="en-US" dirty="0" err="1"/>
              <a:t>l'OMS</a:t>
            </a:r>
            <a:r>
              <a:rPr lang="en-US" dirty="0"/>
              <a:t> pour le diagnostic de </a:t>
            </a:r>
            <a:r>
              <a:rPr lang="en-US" dirty="0" err="1"/>
              <a:t>l'anémie</a:t>
            </a:r>
            <a:r>
              <a:rPr lang="en-US" dirty="0"/>
              <a:t> </a:t>
            </a:r>
            <a:r>
              <a:rPr lang="en-US" dirty="0" err="1"/>
              <a:t>favorisent</a:t>
            </a:r>
            <a:r>
              <a:rPr lang="en-US" dirty="0"/>
              <a:t> </a:t>
            </a:r>
            <a:r>
              <a:rPr lang="en-US" dirty="0" err="1"/>
              <a:t>l'équité</a:t>
            </a:r>
            <a:r>
              <a:rPr lang="en-US" dirty="0"/>
              <a:t> </a:t>
            </a:r>
            <a:r>
              <a:rPr lang="en-US" dirty="0" err="1"/>
              <a:t>en</a:t>
            </a:r>
            <a:r>
              <a:rPr lang="en-US" dirty="0"/>
              <a:t> matière de </a:t>
            </a:r>
            <a:r>
              <a:rPr lang="en-US" dirty="0" err="1"/>
              <a:t>santé</a:t>
            </a:r>
            <a:endParaRPr lang="en-US" dirty="0"/>
          </a:p>
        </p:txBody>
      </p:sp>
      <p:sp>
        <p:nvSpPr>
          <p:cNvPr id="3" name="Footer Placeholder 2">
            <a:extLst>
              <a:ext uri="{FF2B5EF4-FFF2-40B4-BE49-F238E27FC236}">
                <a16:creationId xmlns:a16="http://schemas.microsoft.com/office/drawing/2014/main" id="{AB6AC455-5E9D-D84E-99C8-A07C8ED3A51D}"/>
              </a:ext>
            </a:extLst>
          </p:cNvPr>
          <p:cNvSpPr>
            <a:spLocks noGrp="1"/>
          </p:cNvSpPr>
          <p:nvPr>
            <p:ph type="ftr" sz="quarter" idx="11"/>
          </p:nvPr>
        </p:nvSpPr>
        <p:spPr/>
        <p:txBody>
          <a:bodyPr/>
          <a:lstStyle/>
          <a:p>
            <a:r>
              <a:rPr lang="fr-CA" dirty="0"/>
              <a:t>Organisation mondiale de la Santé</a:t>
            </a:r>
            <a:r>
              <a:rPr lang="en-US" dirty="0"/>
              <a:t>. Disponible au </a:t>
            </a:r>
            <a:r>
              <a:rPr lang="en-US" dirty="0">
                <a:hlinkClick r:id="rId3"/>
              </a:rPr>
              <a:t>http://www.who.int/vmnis/indicators/haemoglobin</a:t>
            </a:r>
            <a:r>
              <a:rPr lang="en-US" dirty="0"/>
              <a:t>. </a:t>
            </a:r>
            <a:r>
              <a:rPr lang="en-US" dirty="0" err="1"/>
              <a:t>Consulté</a:t>
            </a:r>
            <a:r>
              <a:rPr lang="en-US" dirty="0"/>
              <a:t> </a:t>
            </a:r>
            <a:r>
              <a:rPr lang="en-US" dirty="0" err="1"/>
              <a:t>en</a:t>
            </a:r>
            <a:r>
              <a:rPr lang="en-US" dirty="0"/>
              <a:t> </a:t>
            </a:r>
            <a:r>
              <a:rPr lang="en-US" dirty="0" err="1"/>
              <a:t>août</a:t>
            </a:r>
            <a:r>
              <a:rPr lang="en-US" dirty="0"/>
              <a:t> 2020.</a:t>
            </a:r>
            <a:endParaRPr lang="en-CA" dirty="0"/>
          </a:p>
        </p:txBody>
      </p:sp>
      <p:sp>
        <p:nvSpPr>
          <p:cNvPr id="4" name="Slide Number Placeholder 3">
            <a:extLst>
              <a:ext uri="{FF2B5EF4-FFF2-40B4-BE49-F238E27FC236}">
                <a16:creationId xmlns:a16="http://schemas.microsoft.com/office/drawing/2014/main" id="{F97AD739-7C01-1848-9CCA-F4A564A0EC1A}"/>
              </a:ext>
            </a:extLst>
          </p:cNvPr>
          <p:cNvSpPr>
            <a:spLocks noGrp="1"/>
          </p:cNvSpPr>
          <p:nvPr>
            <p:ph type="sldNum" sz="quarter" idx="12"/>
          </p:nvPr>
        </p:nvSpPr>
        <p:spPr/>
        <p:txBody>
          <a:bodyPr/>
          <a:lstStyle/>
          <a:p>
            <a:fld id="{145FD570-4AEA-FD41-8C63-786E3D93656E}" type="slidenum">
              <a:rPr lang="en-US" smtClean="0"/>
              <a:t>30</a:t>
            </a:fld>
            <a:endParaRPr lang="en-US"/>
          </a:p>
        </p:txBody>
      </p:sp>
      <p:graphicFrame>
        <p:nvGraphicFramePr>
          <p:cNvPr id="6" name="Table 8">
            <a:extLst>
              <a:ext uri="{FF2B5EF4-FFF2-40B4-BE49-F238E27FC236}">
                <a16:creationId xmlns:a16="http://schemas.microsoft.com/office/drawing/2014/main" id="{0E47447E-2220-B547-B817-E9F7F8C20704}"/>
              </a:ext>
            </a:extLst>
          </p:cNvPr>
          <p:cNvGraphicFramePr>
            <a:graphicFrameLocks noGrp="1"/>
          </p:cNvGraphicFramePr>
          <p:nvPr>
            <p:extLst>
              <p:ext uri="{D42A27DB-BD31-4B8C-83A1-F6EECF244321}">
                <p14:modId xmlns:p14="http://schemas.microsoft.com/office/powerpoint/2010/main" val="1966699051"/>
              </p:ext>
            </p:extLst>
          </p:nvPr>
        </p:nvGraphicFramePr>
        <p:xfrm>
          <a:off x="763466" y="2159778"/>
          <a:ext cx="10922566" cy="3386298"/>
        </p:xfrm>
        <a:graphic>
          <a:graphicData uri="http://schemas.openxmlformats.org/drawingml/2006/table">
            <a:tbl>
              <a:tblPr firstRow="1" bandRow="1">
                <a:tableStyleId>{7DF18680-E054-41AD-8BC1-D1AEF772440D}</a:tableStyleId>
              </a:tblPr>
              <a:tblGrid>
                <a:gridCol w="7210102">
                  <a:extLst>
                    <a:ext uri="{9D8B030D-6E8A-4147-A177-3AD203B41FA5}">
                      <a16:colId xmlns:a16="http://schemas.microsoft.com/office/drawing/2014/main" val="1536387313"/>
                    </a:ext>
                  </a:extLst>
                </a:gridCol>
                <a:gridCol w="3712464">
                  <a:extLst>
                    <a:ext uri="{9D8B030D-6E8A-4147-A177-3AD203B41FA5}">
                      <a16:colId xmlns:a16="http://schemas.microsoft.com/office/drawing/2014/main" val="2077629149"/>
                    </a:ext>
                  </a:extLst>
                </a:gridCol>
              </a:tblGrid>
              <a:tr h="639678">
                <a:tc>
                  <a:txBody>
                    <a:bodyPr/>
                    <a:lstStyle/>
                    <a:p>
                      <a:r>
                        <a:rPr lang="fr-CA" sz="1800" noProof="0" dirty="0">
                          <a:solidFill>
                            <a:schemeClr val="bg1"/>
                          </a:solidFill>
                          <a:latin typeface="Arial" panose="020B0604020202020204" pitchFamily="34" charset="0"/>
                          <a:cs typeface="Arial" panose="020B0604020202020204" pitchFamily="34" charset="0"/>
                        </a:rPr>
                        <a:t>Population</a:t>
                      </a:r>
                    </a:p>
                  </a:txBody>
                  <a:tcPr marL="25199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tc>
                  <a:txBody>
                    <a:bodyPr/>
                    <a:lstStyle/>
                    <a:p>
                      <a:pPr algn="ctr"/>
                      <a:r>
                        <a:rPr lang="fr-CA" sz="1800" noProof="0" dirty="0">
                          <a:solidFill>
                            <a:schemeClr val="bg1"/>
                          </a:solidFill>
                          <a:latin typeface="Arial" panose="020B0604020202020204" pitchFamily="34" charset="0"/>
                          <a:cs typeface="Arial" panose="020B0604020202020204" pitchFamily="34" charset="0"/>
                        </a:rPr>
                        <a:t>Taux d’hémoglobine (g/L)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3253934756"/>
                  </a:ext>
                </a:extLst>
              </a:tr>
              <a:tr h="457770">
                <a:tc>
                  <a:txBody>
                    <a:bodyPr/>
                    <a:lstStyle/>
                    <a:p>
                      <a:pPr marL="0" indent="0">
                        <a:buFont typeface="Arial" panose="020B0604020202020204" pitchFamily="34" charset="0"/>
                        <a:buNone/>
                      </a:pPr>
                      <a:r>
                        <a:rPr lang="fr-CA" sz="1800" b="1" i="0" u="none" strike="noStrike" kern="1200" baseline="0" noProof="0">
                          <a:solidFill>
                            <a:schemeClr val="tx1"/>
                          </a:solidFill>
                          <a:latin typeface="Arial" panose="020B0604020202020204" pitchFamily="34" charset="0"/>
                          <a:ea typeface="+mn-ea"/>
                          <a:cs typeface="Arial" panose="020B0604020202020204" pitchFamily="34" charset="0"/>
                        </a:rPr>
                        <a:t>Enfants âgés de 6 à 59 mois</a:t>
                      </a:r>
                    </a:p>
                  </a:txBody>
                  <a:tcPr marL="251999" anchor="ctr">
                    <a:lnL w="12700" cmpd="sng">
                      <a:noFill/>
                    </a:lnL>
                    <a:lnR w="12700" cmpd="sng">
                      <a:noFill/>
                    </a:lnR>
                    <a:lnT w="38100" cmpd="sng">
                      <a:noFill/>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rgbClr val="EFECEC"/>
                    </a:solidFill>
                  </a:tcPr>
                </a:tc>
                <a:tc>
                  <a:txBody>
                    <a:bodyPr/>
                    <a:lstStyle/>
                    <a:p>
                      <a:pPr marL="0" indent="0" algn="ctr">
                        <a:buFont typeface="Arial" panose="020B0604020202020204" pitchFamily="34" charset="0"/>
                        <a:buNone/>
                      </a:pPr>
                      <a:r>
                        <a:rPr lang="en-CA" sz="1800" dirty="0">
                          <a:solidFill>
                            <a:schemeClr val="tx1"/>
                          </a:solidFill>
                          <a:latin typeface="Arial" panose="020B0604020202020204" pitchFamily="34" charset="0"/>
                          <a:cs typeface="Arial" panose="020B0604020202020204" pitchFamily="34" charset="0"/>
                        </a:rPr>
                        <a:t>&lt; 110 g/L</a:t>
                      </a:r>
                    </a:p>
                  </a:txBody>
                  <a:tcPr anchor="ctr">
                    <a:lnL w="12700" cmpd="sng">
                      <a:noFill/>
                    </a:lnL>
                    <a:lnR w="12700" cmpd="sng">
                      <a:noFill/>
                    </a:lnR>
                    <a:lnT w="38100" cmpd="sng">
                      <a:noFill/>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1225857"/>
                  </a:ext>
                </a:extLst>
              </a:tr>
              <a:tr h="457770">
                <a:tc>
                  <a:txBody>
                    <a:bodyPr/>
                    <a:lstStyle/>
                    <a:p>
                      <a:pPr marL="0" indent="0">
                        <a:buFont typeface="Arial" panose="020B0604020202020204" pitchFamily="34" charset="0"/>
                        <a:buNone/>
                      </a:pPr>
                      <a:r>
                        <a:rPr lang="fr-CA" sz="1800" b="1" i="0" u="none" strike="noStrike" kern="1200" baseline="0" noProof="0">
                          <a:solidFill>
                            <a:schemeClr val="tx1"/>
                          </a:solidFill>
                          <a:latin typeface="Arial" panose="020B0604020202020204" pitchFamily="34" charset="0"/>
                          <a:ea typeface="+mn-ea"/>
                          <a:cs typeface="Arial" panose="020B0604020202020204" pitchFamily="34" charset="0"/>
                        </a:rPr>
                        <a:t>Enfants âgés de 5 à 11 ans</a:t>
                      </a:r>
                    </a:p>
                  </a:txBody>
                  <a:tcPr marL="251999" anchor="ctr">
                    <a:lnL w="12700" cmpd="sng">
                      <a:noFill/>
                    </a:lnL>
                    <a:lnR w="12700" cmpd="sng">
                      <a:noFill/>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rgbClr val="EFECEC"/>
                    </a:solidFill>
                  </a:tcPr>
                </a:tc>
                <a:tc>
                  <a:txBody>
                    <a:bodyPr/>
                    <a:lstStyle/>
                    <a:p>
                      <a:pPr marL="0" indent="0" algn="ctr">
                        <a:buFont typeface="Arial" panose="020B0604020202020204" pitchFamily="34" charset="0"/>
                        <a:buNone/>
                      </a:pPr>
                      <a:r>
                        <a:rPr lang="en-CA" sz="1800" dirty="0">
                          <a:solidFill>
                            <a:schemeClr val="tx1"/>
                          </a:solidFill>
                          <a:latin typeface="Arial" panose="020B0604020202020204" pitchFamily="34" charset="0"/>
                          <a:cs typeface="Arial" panose="020B0604020202020204" pitchFamily="34" charset="0"/>
                        </a:rPr>
                        <a:t>&lt; 115 g/L</a:t>
                      </a:r>
                    </a:p>
                  </a:txBody>
                  <a:tcPr anchor="ctr">
                    <a:lnL w="12700" cmpd="sng">
                      <a:noFill/>
                    </a:lnL>
                    <a:lnR w="12700" cmpd="sng">
                      <a:noFill/>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8868742"/>
                  </a:ext>
                </a:extLst>
              </a:tr>
              <a:tr h="457770">
                <a:tc>
                  <a:txBody>
                    <a:bodyPr/>
                    <a:lstStyle/>
                    <a:p>
                      <a:pPr marL="0" indent="0">
                        <a:buFont typeface="Arial" panose="020B0604020202020204" pitchFamily="34" charset="0"/>
                        <a:buNone/>
                      </a:pPr>
                      <a:r>
                        <a:rPr lang="fr-CA" sz="1800" b="1" i="0" u="none" strike="noStrike" kern="1200" baseline="0" noProof="0">
                          <a:solidFill>
                            <a:schemeClr val="tx1"/>
                          </a:solidFill>
                          <a:latin typeface="Arial" panose="020B0604020202020204" pitchFamily="34" charset="0"/>
                          <a:ea typeface="+mn-ea"/>
                          <a:cs typeface="Arial" panose="020B0604020202020204" pitchFamily="34" charset="0"/>
                        </a:rPr>
                        <a:t>Adolescents âgés de 12 à 14 ans</a:t>
                      </a:r>
                    </a:p>
                  </a:txBody>
                  <a:tcPr marL="251999" anchor="ctr">
                    <a:lnL w="12700" cmpd="sng">
                      <a:noFill/>
                    </a:lnL>
                    <a:lnR w="12700" cmpd="sng">
                      <a:noFill/>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rgbClr val="EFECEC"/>
                    </a:solidFill>
                  </a:tcPr>
                </a:tc>
                <a:tc>
                  <a:txBody>
                    <a:bodyPr/>
                    <a:lstStyle/>
                    <a:p>
                      <a:pPr marL="0" indent="0" algn="ctr">
                        <a:buFont typeface="Arial" panose="020B0604020202020204" pitchFamily="34" charset="0"/>
                        <a:buNone/>
                      </a:pPr>
                      <a:r>
                        <a:rPr lang="en-CA" sz="1800" dirty="0">
                          <a:solidFill>
                            <a:schemeClr val="tx1"/>
                          </a:solidFill>
                          <a:latin typeface="Arial" panose="020B0604020202020204" pitchFamily="34" charset="0"/>
                          <a:cs typeface="Arial" panose="020B0604020202020204" pitchFamily="34" charset="0"/>
                        </a:rPr>
                        <a:t>&lt; 120 g/L</a:t>
                      </a:r>
                    </a:p>
                  </a:txBody>
                  <a:tcPr anchor="ctr">
                    <a:lnL w="12700" cmpd="sng">
                      <a:noFill/>
                    </a:lnL>
                    <a:lnR w="12700" cmpd="sng">
                      <a:noFill/>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43617837"/>
                  </a:ext>
                </a:extLst>
              </a:tr>
              <a:tr h="457770">
                <a:tc>
                  <a:txBody>
                    <a:bodyPr/>
                    <a:lstStyle/>
                    <a:p>
                      <a:pPr marL="0" indent="0">
                        <a:buFont typeface="Arial" panose="020B0604020202020204" pitchFamily="34" charset="0"/>
                        <a:buNone/>
                      </a:pPr>
                      <a:r>
                        <a:rPr lang="fr-CA" sz="1800" b="1" i="0" u="none" strike="noStrike" kern="1200" baseline="0" noProof="0">
                          <a:solidFill>
                            <a:schemeClr val="tx1"/>
                          </a:solidFill>
                          <a:latin typeface="Arial" panose="020B0604020202020204" pitchFamily="34" charset="0"/>
                          <a:ea typeface="+mn-ea"/>
                          <a:cs typeface="Arial" panose="020B0604020202020204" pitchFamily="34" charset="0"/>
                        </a:rPr>
                        <a:t>Femmes et jeunes femmes non enceintes âgées de ≥ 15 ans</a:t>
                      </a:r>
                    </a:p>
                  </a:txBody>
                  <a:tcPr marL="251999" anchor="ctr">
                    <a:lnL w="12700" cmpd="sng">
                      <a:noFill/>
                    </a:lnL>
                    <a:lnR w="12700" cmpd="sng">
                      <a:noFill/>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rgbClr val="EFECEC"/>
                    </a:solidFill>
                  </a:tcPr>
                </a:tc>
                <a:tc>
                  <a:txBody>
                    <a:bodyPr/>
                    <a:lstStyle/>
                    <a:p>
                      <a:pPr marL="0" indent="0" algn="ctr">
                        <a:buFont typeface="Arial" panose="020B0604020202020204" pitchFamily="34" charset="0"/>
                        <a:buNone/>
                      </a:pPr>
                      <a:r>
                        <a:rPr lang="en-CA" sz="1800" dirty="0">
                          <a:solidFill>
                            <a:schemeClr val="tx1"/>
                          </a:solidFill>
                          <a:latin typeface="Arial" panose="020B0604020202020204" pitchFamily="34" charset="0"/>
                          <a:cs typeface="Arial" panose="020B0604020202020204" pitchFamily="34" charset="0"/>
                        </a:rPr>
                        <a:t>&lt; 120 g/L</a:t>
                      </a:r>
                    </a:p>
                  </a:txBody>
                  <a:tcPr anchor="ctr">
                    <a:lnL w="12700" cmpd="sng">
                      <a:noFill/>
                    </a:lnL>
                    <a:lnR w="12700" cmpd="sng">
                      <a:noFill/>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8671137"/>
                  </a:ext>
                </a:extLst>
              </a:tr>
              <a:tr h="457770">
                <a:tc>
                  <a:txBody>
                    <a:bodyPr/>
                    <a:lstStyle/>
                    <a:p>
                      <a:pPr marL="0" indent="0">
                        <a:buFont typeface="Arial" panose="020B0604020202020204" pitchFamily="34" charset="0"/>
                        <a:buNone/>
                      </a:pPr>
                      <a:r>
                        <a:rPr lang="fr-CA" sz="1800" b="1" i="0" u="none" strike="noStrike" kern="1200" baseline="0" noProof="0">
                          <a:solidFill>
                            <a:schemeClr val="tx1"/>
                          </a:solidFill>
                          <a:latin typeface="Arial" panose="020B0604020202020204" pitchFamily="34" charset="0"/>
                          <a:ea typeface="+mn-ea"/>
                          <a:cs typeface="Arial" panose="020B0604020202020204" pitchFamily="34" charset="0"/>
                        </a:rPr>
                        <a:t>Femmes enceintes </a:t>
                      </a:r>
                    </a:p>
                  </a:txBody>
                  <a:tcPr marL="251999" anchor="ctr">
                    <a:lnL w="12700" cmpd="sng">
                      <a:noFill/>
                    </a:lnL>
                    <a:lnR w="12700" cmpd="sng">
                      <a:noFill/>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rgbClr val="EFECEC"/>
                    </a:solidFill>
                  </a:tcPr>
                </a:tc>
                <a:tc>
                  <a:txBody>
                    <a:bodyPr/>
                    <a:lstStyle/>
                    <a:p>
                      <a:pPr marL="0" indent="0" algn="ctr">
                        <a:buFont typeface="Arial" panose="020B0604020202020204" pitchFamily="34" charset="0"/>
                        <a:buNone/>
                      </a:pPr>
                      <a:r>
                        <a:rPr lang="en-CA" sz="1800" dirty="0">
                          <a:solidFill>
                            <a:schemeClr val="tx1"/>
                          </a:solidFill>
                          <a:latin typeface="Arial" panose="020B0604020202020204" pitchFamily="34" charset="0"/>
                          <a:cs typeface="Arial" panose="020B0604020202020204" pitchFamily="34" charset="0"/>
                        </a:rPr>
                        <a:t>&lt; 110 g/L</a:t>
                      </a:r>
                    </a:p>
                  </a:txBody>
                  <a:tcPr anchor="ctr">
                    <a:lnL w="12700" cmpd="sng">
                      <a:noFill/>
                    </a:lnL>
                    <a:lnR w="12700" cmpd="sng">
                      <a:noFill/>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589371"/>
                  </a:ext>
                </a:extLst>
              </a:tr>
              <a:tr h="457770">
                <a:tc>
                  <a:txBody>
                    <a:bodyPr/>
                    <a:lstStyle/>
                    <a:p>
                      <a:pPr marL="0" indent="0">
                        <a:buFont typeface="Arial" panose="020B0604020202020204" pitchFamily="34" charset="0"/>
                        <a:buNone/>
                      </a:pPr>
                      <a:r>
                        <a:rPr lang="fr-CA" sz="1800" b="1" i="0" u="none" strike="noStrike" kern="1200" baseline="0" noProof="0" dirty="0">
                          <a:solidFill>
                            <a:schemeClr val="tx1"/>
                          </a:solidFill>
                          <a:latin typeface="Arial" panose="020B0604020202020204" pitchFamily="34" charset="0"/>
                          <a:ea typeface="+mn-ea"/>
                          <a:cs typeface="Arial" panose="020B0604020202020204" pitchFamily="34" charset="0"/>
                        </a:rPr>
                        <a:t>Hommes et jeunes hommes âgés de ≥ 15 ans</a:t>
                      </a:r>
                    </a:p>
                  </a:txBody>
                  <a:tcPr marL="251999" anchor="ctr">
                    <a:lnL w="12700" cmpd="sng">
                      <a:noFill/>
                    </a:lnL>
                    <a:lnR w="12700" cmpd="sng">
                      <a:noFill/>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rgbClr val="EFECEC"/>
                    </a:solidFill>
                  </a:tcPr>
                </a:tc>
                <a:tc>
                  <a:txBody>
                    <a:bodyPr/>
                    <a:lstStyle/>
                    <a:p>
                      <a:pPr marL="0" indent="0" algn="ctr">
                        <a:buFont typeface="Arial" panose="020B0604020202020204" pitchFamily="34" charset="0"/>
                        <a:buNone/>
                      </a:pPr>
                      <a:r>
                        <a:rPr lang="en-CA" sz="1800" dirty="0">
                          <a:solidFill>
                            <a:schemeClr val="tx1"/>
                          </a:solidFill>
                          <a:latin typeface="Arial" panose="020B0604020202020204" pitchFamily="34" charset="0"/>
                          <a:cs typeface="Arial" panose="020B0604020202020204" pitchFamily="34" charset="0"/>
                        </a:rPr>
                        <a:t>&lt; 130 g/L</a:t>
                      </a:r>
                    </a:p>
                  </a:txBody>
                  <a:tcPr anchor="ctr">
                    <a:lnL w="12700" cmpd="sng">
                      <a:noFill/>
                    </a:lnL>
                    <a:lnR w="12700" cmpd="sng">
                      <a:noFill/>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58229561"/>
                  </a:ext>
                </a:extLst>
              </a:tr>
            </a:tbl>
          </a:graphicData>
        </a:graphic>
      </p:graphicFrame>
      <p:sp>
        <p:nvSpPr>
          <p:cNvPr id="9" name="Subtitle 6">
            <a:extLst>
              <a:ext uri="{FF2B5EF4-FFF2-40B4-BE49-F238E27FC236}">
                <a16:creationId xmlns:a16="http://schemas.microsoft.com/office/drawing/2014/main" id="{B8720282-BD39-1B43-9705-D1EF954B7E25}"/>
              </a:ext>
            </a:extLst>
          </p:cNvPr>
          <p:cNvSpPr txBox="1">
            <a:spLocks/>
          </p:cNvSpPr>
          <p:nvPr/>
        </p:nvSpPr>
        <p:spPr>
          <a:xfrm>
            <a:off x="763466" y="1424683"/>
            <a:ext cx="10665068" cy="3518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err="1">
                <a:solidFill>
                  <a:srgbClr val="C00000"/>
                </a:solidFill>
                <a:latin typeface="Arial" panose="020B0604020202020204" pitchFamily="34" charset="0"/>
                <a:cs typeface="Arial" panose="020B0604020202020204" pitchFamily="34" charset="0"/>
              </a:rPr>
              <a:t>Critères</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diagnostiques</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établis</a:t>
            </a:r>
            <a:r>
              <a:rPr lang="en-US" sz="2000" b="1" dirty="0">
                <a:solidFill>
                  <a:srgbClr val="C00000"/>
                </a:solidFill>
                <a:latin typeface="Arial" panose="020B0604020202020204" pitchFamily="34" charset="0"/>
                <a:cs typeface="Arial" panose="020B0604020202020204" pitchFamily="34" charset="0"/>
              </a:rPr>
              <a:t> par </a:t>
            </a:r>
            <a:r>
              <a:rPr lang="en-US" sz="2000" b="1" dirty="0" err="1">
                <a:solidFill>
                  <a:srgbClr val="C00000"/>
                </a:solidFill>
                <a:latin typeface="Arial" panose="020B0604020202020204" pitchFamily="34" charset="0"/>
                <a:cs typeface="Arial" panose="020B0604020202020204" pitchFamily="34" charset="0"/>
              </a:rPr>
              <a:t>l’Organisation</a:t>
            </a:r>
            <a:r>
              <a:rPr lang="en-US" sz="2000" b="1" dirty="0">
                <a:solidFill>
                  <a:srgbClr val="C00000"/>
                </a:solidFill>
                <a:latin typeface="Arial" panose="020B0604020202020204" pitchFamily="34" charset="0"/>
                <a:cs typeface="Arial" panose="020B0604020202020204" pitchFamily="34" charset="0"/>
              </a:rPr>
              <a:t> </a:t>
            </a:r>
            <a:r>
              <a:rPr lang="en-US" sz="2000" b="1" dirty="0" err="1">
                <a:solidFill>
                  <a:srgbClr val="C00000"/>
                </a:solidFill>
                <a:latin typeface="Arial" panose="020B0604020202020204" pitchFamily="34" charset="0"/>
                <a:cs typeface="Arial" panose="020B0604020202020204" pitchFamily="34" charset="0"/>
              </a:rPr>
              <a:t>mondiale</a:t>
            </a:r>
            <a:r>
              <a:rPr lang="en-US" sz="2000" b="1" dirty="0">
                <a:solidFill>
                  <a:srgbClr val="C00000"/>
                </a:solidFill>
                <a:latin typeface="Arial" panose="020B0604020202020204" pitchFamily="34" charset="0"/>
                <a:cs typeface="Arial" panose="020B0604020202020204" pitchFamily="34" charset="0"/>
              </a:rPr>
              <a:t> de la </a:t>
            </a:r>
            <a:r>
              <a:rPr lang="en-US" sz="2000" b="1" dirty="0" err="1">
                <a:solidFill>
                  <a:srgbClr val="C00000"/>
                </a:solidFill>
                <a:latin typeface="Arial" panose="020B0604020202020204" pitchFamily="34" charset="0"/>
                <a:cs typeface="Arial" panose="020B0604020202020204" pitchFamily="34" charset="0"/>
              </a:rPr>
              <a:t>Santé</a:t>
            </a:r>
            <a:r>
              <a:rPr lang="en-US" sz="2000" b="1" dirty="0">
                <a:solidFill>
                  <a:srgbClr val="C00000"/>
                </a:solidFill>
                <a:latin typeface="Arial" panose="020B0604020202020204" pitchFamily="34" charset="0"/>
                <a:cs typeface="Arial" panose="020B0604020202020204" pitchFamily="34" charset="0"/>
              </a:rPr>
              <a:t> </a:t>
            </a:r>
            <a:br>
              <a:rPr lang="en-US" sz="2000" b="1" dirty="0">
                <a:solidFill>
                  <a:srgbClr val="C00000"/>
                </a:solidFill>
                <a:latin typeface="Arial" panose="020B0604020202020204" pitchFamily="34" charset="0"/>
                <a:cs typeface="Arial" panose="020B0604020202020204" pitchFamily="34" charset="0"/>
              </a:rPr>
            </a:br>
            <a:r>
              <a:rPr lang="en-US" sz="2000" b="1" dirty="0">
                <a:solidFill>
                  <a:srgbClr val="C00000"/>
                </a:solidFill>
                <a:latin typeface="Arial" panose="020B0604020202020204" pitchFamily="34" charset="0"/>
                <a:cs typeface="Arial" panose="020B0604020202020204" pitchFamily="34" charset="0"/>
              </a:rPr>
              <a:t>au sein de populations </a:t>
            </a:r>
            <a:r>
              <a:rPr lang="en-US" sz="2000" b="1" dirty="0" err="1">
                <a:solidFill>
                  <a:srgbClr val="C00000"/>
                </a:solidFill>
                <a:latin typeface="Arial" panose="020B0604020202020204" pitchFamily="34" charset="0"/>
                <a:cs typeface="Arial" panose="020B0604020202020204" pitchFamily="34" charset="0"/>
              </a:rPr>
              <a:t>particulières</a:t>
            </a:r>
            <a:endParaRPr lang="en-US" sz="2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589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5762-314D-3878-F557-4572F418E25E}"/>
              </a:ext>
            </a:extLst>
          </p:cNvPr>
          <p:cNvSpPr>
            <a:spLocks noGrp="1"/>
          </p:cNvSpPr>
          <p:nvPr>
            <p:ph type="title"/>
          </p:nvPr>
        </p:nvSpPr>
        <p:spPr/>
        <p:txBody>
          <a:bodyPr/>
          <a:lstStyle/>
          <a:p>
            <a:r>
              <a:rPr lang="fr-CA" dirty="0"/>
              <a:t>Ferriprive versus inflammatoire</a:t>
            </a:r>
            <a:endParaRPr lang="en-CA" dirty="0"/>
          </a:p>
        </p:txBody>
      </p:sp>
      <p:sp>
        <p:nvSpPr>
          <p:cNvPr id="3" name="Footer Placeholder 2">
            <a:extLst>
              <a:ext uri="{FF2B5EF4-FFF2-40B4-BE49-F238E27FC236}">
                <a16:creationId xmlns:a16="http://schemas.microsoft.com/office/drawing/2014/main" id="{51D68EE8-6088-4971-58F6-C4CB36908E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F3C617-ACE9-1E0D-7E21-BAA5C07F4EB8}"/>
              </a:ext>
            </a:extLst>
          </p:cNvPr>
          <p:cNvSpPr>
            <a:spLocks noGrp="1"/>
          </p:cNvSpPr>
          <p:nvPr>
            <p:ph type="sldNum" sz="quarter" idx="12"/>
          </p:nvPr>
        </p:nvSpPr>
        <p:spPr/>
        <p:txBody>
          <a:bodyPr/>
          <a:lstStyle/>
          <a:p>
            <a:fld id="{145FD570-4AEA-FD41-8C63-786E3D93656E}" type="slidenum">
              <a:rPr lang="en-US" smtClean="0"/>
              <a:t>31</a:t>
            </a:fld>
            <a:endParaRPr lang="en-US"/>
          </a:p>
        </p:txBody>
      </p:sp>
      <p:graphicFrame>
        <p:nvGraphicFramePr>
          <p:cNvPr id="5" name="Table 5">
            <a:extLst>
              <a:ext uri="{FF2B5EF4-FFF2-40B4-BE49-F238E27FC236}">
                <a16:creationId xmlns:a16="http://schemas.microsoft.com/office/drawing/2014/main" id="{EFE914FC-9440-3330-00D9-459319499267}"/>
              </a:ext>
            </a:extLst>
          </p:cNvPr>
          <p:cNvGraphicFramePr>
            <a:graphicFrameLocks/>
          </p:cNvGraphicFramePr>
          <p:nvPr/>
        </p:nvGraphicFramePr>
        <p:xfrm>
          <a:off x="1534160" y="1575337"/>
          <a:ext cx="8564880" cy="4236928"/>
        </p:xfrm>
        <a:graphic>
          <a:graphicData uri="http://schemas.openxmlformats.org/drawingml/2006/table">
            <a:tbl>
              <a:tblPr firstRow="1" bandRow="1">
                <a:tableStyleId>{5C22544A-7EE6-4342-B048-85BDC9FD1C3A}</a:tableStyleId>
              </a:tblPr>
              <a:tblGrid>
                <a:gridCol w="2854960">
                  <a:extLst>
                    <a:ext uri="{9D8B030D-6E8A-4147-A177-3AD203B41FA5}">
                      <a16:colId xmlns:a16="http://schemas.microsoft.com/office/drawing/2014/main" val="2312126957"/>
                    </a:ext>
                  </a:extLst>
                </a:gridCol>
                <a:gridCol w="2854960">
                  <a:extLst>
                    <a:ext uri="{9D8B030D-6E8A-4147-A177-3AD203B41FA5}">
                      <a16:colId xmlns:a16="http://schemas.microsoft.com/office/drawing/2014/main" val="1340991801"/>
                    </a:ext>
                  </a:extLst>
                </a:gridCol>
                <a:gridCol w="2854960">
                  <a:extLst>
                    <a:ext uri="{9D8B030D-6E8A-4147-A177-3AD203B41FA5}">
                      <a16:colId xmlns:a16="http://schemas.microsoft.com/office/drawing/2014/main" val="2506554776"/>
                    </a:ext>
                  </a:extLst>
                </a:gridCol>
              </a:tblGrid>
              <a:tr h="511847">
                <a:tc>
                  <a:txBody>
                    <a:bodyPr/>
                    <a:lstStyle/>
                    <a:p>
                      <a:endParaRPr lang="en-CA" sz="2000"/>
                    </a:p>
                  </a:txBody>
                  <a:tcPr/>
                </a:tc>
                <a:tc>
                  <a:txBody>
                    <a:bodyPr/>
                    <a:lstStyle/>
                    <a:p>
                      <a:pPr algn="ctr"/>
                      <a:r>
                        <a:rPr lang="en-CA" sz="2000" b="1" dirty="0" err="1"/>
                        <a:t>Ferriprive</a:t>
                      </a:r>
                      <a:endParaRPr lang="en-CA" sz="2000" b="1" dirty="0"/>
                    </a:p>
                  </a:txBody>
                  <a:tcPr/>
                </a:tc>
                <a:tc>
                  <a:txBody>
                    <a:bodyPr/>
                    <a:lstStyle/>
                    <a:p>
                      <a:pPr algn="ctr"/>
                      <a:r>
                        <a:rPr lang="en-CA" sz="2000" b="1" dirty="0" err="1"/>
                        <a:t>Inflammatoire</a:t>
                      </a:r>
                      <a:endParaRPr lang="en-CA" sz="2000" b="1" dirty="0"/>
                    </a:p>
                  </a:txBody>
                  <a:tcPr/>
                </a:tc>
                <a:extLst>
                  <a:ext uri="{0D108BD9-81ED-4DB2-BD59-A6C34878D82A}">
                    <a16:rowId xmlns:a16="http://schemas.microsoft.com/office/drawing/2014/main" val="203897646"/>
                  </a:ext>
                </a:extLst>
              </a:tr>
              <a:tr h="670807">
                <a:tc>
                  <a:txBody>
                    <a:bodyPr/>
                    <a:lstStyle/>
                    <a:p>
                      <a:r>
                        <a:rPr lang="en-CA" sz="2000" b="1" dirty="0"/>
                        <a:t>Fer</a:t>
                      </a:r>
                    </a:p>
                  </a:txBody>
                  <a:tcPr/>
                </a:tc>
                <a:tc>
                  <a:txBody>
                    <a:bodyPr/>
                    <a:lstStyle/>
                    <a:p>
                      <a:pPr algn="ctr"/>
                      <a:r>
                        <a:rPr lang="en-CA" sz="2000" dirty="0"/>
                        <a:t>↓</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2000" dirty="0"/>
                        <a:t>↓</a:t>
                      </a:r>
                    </a:p>
                    <a:p>
                      <a:pPr algn="ctr"/>
                      <a:endParaRPr lang="en-CA" sz="2000" dirty="0"/>
                    </a:p>
                  </a:txBody>
                  <a:tcPr/>
                </a:tc>
                <a:extLst>
                  <a:ext uri="{0D108BD9-81ED-4DB2-BD59-A6C34878D82A}">
                    <a16:rowId xmlns:a16="http://schemas.microsoft.com/office/drawing/2014/main" val="2059835565"/>
                  </a:ext>
                </a:extLst>
              </a:tr>
              <a:tr h="511847">
                <a:tc>
                  <a:txBody>
                    <a:bodyPr/>
                    <a:lstStyle/>
                    <a:p>
                      <a:r>
                        <a:rPr lang="en-CA" sz="2000" b="1" dirty="0" err="1"/>
                        <a:t>Transferrine</a:t>
                      </a:r>
                      <a:r>
                        <a:rPr lang="en-CA" sz="2000" b="1" dirty="0"/>
                        <a:t> (TIBC)</a:t>
                      </a:r>
                    </a:p>
                  </a:txBody>
                  <a:tcPr/>
                </a:tc>
                <a:tc>
                  <a:txBody>
                    <a:bodyPr/>
                    <a:lstStyle/>
                    <a:p>
                      <a:pPr algn="ctr"/>
                      <a:r>
                        <a:rPr lang="en-CA" sz="2000" dirty="0"/>
                        <a:t>↑</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2000" dirty="0"/>
                        <a:t>↓</a:t>
                      </a:r>
                    </a:p>
                  </a:txBody>
                  <a:tcPr/>
                </a:tc>
                <a:extLst>
                  <a:ext uri="{0D108BD9-81ED-4DB2-BD59-A6C34878D82A}">
                    <a16:rowId xmlns:a16="http://schemas.microsoft.com/office/drawing/2014/main" val="766501081"/>
                  </a:ext>
                </a:extLst>
              </a:tr>
              <a:tr h="670807">
                <a:tc>
                  <a:txBody>
                    <a:bodyPr/>
                    <a:lstStyle/>
                    <a:p>
                      <a:r>
                        <a:rPr lang="en-CA" sz="2000" b="1" dirty="0"/>
                        <a:t>Saturation (</a:t>
                      </a:r>
                      <a:r>
                        <a:rPr lang="en-CA" sz="2000" b="1" dirty="0" err="1"/>
                        <a:t>fer</a:t>
                      </a:r>
                      <a:r>
                        <a:rPr lang="en-CA" sz="2000" b="1" dirty="0"/>
                        <a:t>/TIBC)</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2000" dirty="0"/>
                        <a:t>↓↓</a:t>
                      </a:r>
                    </a:p>
                    <a:p>
                      <a:pPr algn="ctr"/>
                      <a:endParaRPr lang="en-CA" sz="2000" dirty="0"/>
                    </a:p>
                  </a:txBody>
                  <a:tcPr/>
                </a:tc>
                <a:tc>
                  <a:txBody>
                    <a:bodyPr/>
                    <a:lstStyle/>
                    <a:p>
                      <a:pPr algn="ctr"/>
                      <a:r>
                        <a:rPr lang="en-CA" sz="2000" dirty="0"/>
                        <a:t>Presque </a:t>
                      </a:r>
                      <a:r>
                        <a:rPr lang="en-CA" sz="2000" dirty="0" err="1"/>
                        <a:t>normale</a:t>
                      </a:r>
                      <a:endParaRPr lang="en-CA" sz="2000" dirty="0"/>
                    </a:p>
                  </a:txBody>
                  <a:tcPr/>
                </a:tc>
                <a:extLst>
                  <a:ext uri="{0D108BD9-81ED-4DB2-BD59-A6C34878D82A}">
                    <a16:rowId xmlns:a16="http://schemas.microsoft.com/office/drawing/2014/main" val="3730558904"/>
                  </a:ext>
                </a:extLst>
              </a:tr>
              <a:tr h="511847">
                <a:tc>
                  <a:txBody>
                    <a:bodyPr/>
                    <a:lstStyle/>
                    <a:p>
                      <a:r>
                        <a:rPr lang="en-CA" sz="2000" b="1" dirty="0" err="1"/>
                        <a:t>Ferritine</a:t>
                      </a:r>
                      <a:endParaRPr lang="en-CA" sz="2000" b="1"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2000" dirty="0"/>
                        <a:t>↓↓</a:t>
                      </a:r>
                    </a:p>
                  </a:txBody>
                  <a:tcPr/>
                </a:tc>
                <a:tc>
                  <a:txBody>
                    <a:bodyPr/>
                    <a:lstStyle/>
                    <a:p>
                      <a:pPr algn="ctr"/>
                      <a:r>
                        <a:rPr lang="en-CA" sz="2000" dirty="0"/>
                        <a:t>↑↑</a:t>
                      </a:r>
                    </a:p>
                  </a:txBody>
                  <a:tcPr/>
                </a:tc>
                <a:extLst>
                  <a:ext uri="{0D108BD9-81ED-4DB2-BD59-A6C34878D82A}">
                    <a16:rowId xmlns:a16="http://schemas.microsoft.com/office/drawing/2014/main" val="1948563331"/>
                  </a:ext>
                </a:extLst>
              </a:tr>
              <a:tr h="1299307">
                <a:tc>
                  <a:txBody>
                    <a:bodyPr/>
                    <a:lstStyle/>
                    <a:p>
                      <a:r>
                        <a:rPr lang="en-CA" sz="2000" b="1" dirty="0" err="1"/>
                        <a:t>Marqueurs</a:t>
                      </a:r>
                      <a:r>
                        <a:rPr lang="en-CA" sz="2000" b="1" dirty="0"/>
                        <a:t> </a:t>
                      </a:r>
                      <a:r>
                        <a:rPr lang="en-CA" sz="2000" b="1" dirty="0" err="1"/>
                        <a:t>inflammatoire</a:t>
                      </a:r>
                      <a:r>
                        <a:rPr lang="en-CA" sz="2000" b="1" dirty="0"/>
                        <a:t> (ex CRP)</a:t>
                      </a:r>
                    </a:p>
                  </a:txBody>
                  <a:tcPr/>
                </a:tc>
                <a:tc>
                  <a:txBody>
                    <a:bodyPr/>
                    <a:lstStyle/>
                    <a:p>
                      <a:pPr algn="ctr"/>
                      <a:r>
                        <a:rPr lang="en-CA" sz="2000" dirty="0" err="1"/>
                        <a:t>Normaux</a:t>
                      </a:r>
                      <a:endParaRPr lang="en-CA" sz="20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CA" sz="2000" dirty="0"/>
                        <a:t>↑↑</a:t>
                      </a:r>
                    </a:p>
                    <a:p>
                      <a:pPr algn="ctr"/>
                      <a:endParaRPr lang="en-CA" sz="2000" dirty="0"/>
                    </a:p>
                  </a:txBody>
                  <a:tcPr/>
                </a:tc>
                <a:extLst>
                  <a:ext uri="{0D108BD9-81ED-4DB2-BD59-A6C34878D82A}">
                    <a16:rowId xmlns:a16="http://schemas.microsoft.com/office/drawing/2014/main" val="2368931512"/>
                  </a:ext>
                </a:extLst>
              </a:tr>
            </a:tbl>
          </a:graphicData>
        </a:graphic>
      </p:graphicFrame>
    </p:spTree>
    <p:extLst>
      <p:ext uri="{BB962C8B-B14F-4D97-AF65-F5344CB8AC3E}">
        <p14:creationId xmlns:p14="http://schemas.microsoft.com/office/powerpoint/2010/main" val="2863169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861B0-4F6A-0648-AD9B-6CACC3196EB8}"/>
              </a:ext>
            </a:extLst>
          </p:cNvPr>
          <p:cNvSpPr>
            <a:spLocks noGrp="1"/>
          </p:cNvSpPr>
          <p:nvPr>
            <p:ph type="title"/>
            <p:custDataLst>
              <p:tags r:id="rId1"/>
            </p:custDataLst>
          </p:nvPr>
        </p:nvSpPr>
        <p:spPr/>
        <p:txBody>
          <a:bodyPr wrap="square"/>
          <a:lstStyle/>
          <a:p>
            <a:r>
              <a:rPr lang="fr-CA"/>
              <a:t>Algorithme diagnostique de l’anémie ferriprive simplifié pour la pratique</a:t>
            </a:r>
          </a:p>
        </p:txBody>
      </p:sp>
      <p:sp>
        <p:nvSpPr>
          <p:cNvPr id="3" name="Footer Placeholder 2">
            <a:extLst>
              <a:ext uri="{FF2B5EF4-FFF2-40B4-BE49-F238E27FC236}">
                <a16:creationId xmlns:a16="http://schemas.microsoft.com/office/drawing/2014/main" id="{B6F8AFB4-EDBA-5A46-8C80-209F620701C0}"/>
              </a:ext>
            </a:extLst>
          </p:cNvPr>
          <p:cNvSpPr>
            <a:spLocks noGrp="1"/>
          </p:cNvSpPr>
          <p:nvPr>
            <p:ph type="ftr" sz="quarter" idx="11"/>
            <p:custDataLst>
              <p:tags r:id="rId2"/>
            </p:custDataLst>
          </p:nvPr>
        </p:nvSpPr>
        <p:spPr/>
        <p:txBody>
          <a:bodyPr/>
          <a:lstStyle/>
          <a:p>
            <a:r>
              <a:rPr lang="en-US" dirty="0" err="1"/>
              <a:t>Cappellini</a:t>
            </a:r>
            <a:r>
              <a:rPr lang="en-US" dirty="0"/>
              <a:t> MD, </a:t>
            </a:r>
            <a:r>
              <a:rPr lang="en-US" i="1" dirty="0"/>
              <a:t>et al</a:t>
            </a:r>
            <a:r>
              <a:rPr lang="en-US" dirty="0"/>
              <a:t>. </a:t>
            </a:r>
            <a:r>
              <a:rPr lang="en-US" i="1" dirty="0"/>
              <a:t>J Intern Med</a:t>
            </a:r>
            <a:r>
              <a:rPr lang="en-US" dirty="0"/>
              <a:t>. 2020;287(2):153-70.</a:t>
            </a:r>
          </a:p>
          <a:p>
            <a:endParaRPr lang="en-US" dirty="0"/>
          </a:p>
        </p:txBody>
      </p:sp>
      <p:sp>
        <p:nvSpPr>
          <p:cNvPr id="4" name="Slide Number Placeholder 3">
            <a:extLst>
              <a:ext uri="{FF2B5EF4-FFF2-40B4-BE49-F238E27FC236}">
                <a16:creationId xmlns:a16="http://schemas.microsoft.com/office/drawing/2014/main" id="{DF7811D7-D72E-BD43-8698-4EB813E39BBB}"/>
              </a:ext>
            </a:extLst>
          </p:cNvPr>
          <p:cNvSpPr>
            <a:spLocks noGrp="1"/>
          </p:cNvSpPr>
          <p:nvPr>
            <p:ph type="sldNum" sz="quarter" idx="12"/>
            <p:custDataLst>
              <p:tags r:id="rId3"/>
            </p:custDataLst>
          </p:nvPr>
        </p:nvSpPr>
        <p:spPr/>
        <p:txBody>
          <a:bodyPr/>
          <a:lstStyle/>
          <a:p>
            <a:fld id="{145FD570-4AEA-FD41-8C63-786E3D93656E}" type="slidenum">
              <a:rPr lang="en-US" smtClean="0"/>
              <a:t>32</a:t>
            </a:fld>
            <a:endParaRPr lang="en-US"/>
          </a:p>
        </p:txBody>
      </p:sp>
      <p:grpSp>
        <p:nvGrpSpPr>
          <p:cNvPr id="8" name="Group 7">
            <a:extLst>
              <a:ext uri="{FF2B5EF4-FFF2-40B4-BE49-F238E27FC236}">
                <a16:creationId xmlns:a16="http://schemas.microsoft.com/office/drawing/2014/main" id="{26101DC5-90AA-354D-A66A-B73AEB8DEFCC}"/>
              </a:ext>
            </a:extLst>
          </p:cNvPr>
          <p:cNvGrpSpPr/>
          <p:nvPr>
            <p:custDataLst>
              <p:tags r:id="rId4"/>
            </p:custDataLst>
          </p:nvPr>
        </p:nvGrpSpPr>
        <p:grpSpPr>
          <a:xfrm>
            <a:off x="1174625" y="1411469"/>
            <a:ext cx="9651473" cy="4834875"/>
            <a:chOff x="1480892" y="1270153"/>
            <a:chExt cx="9651473" cy="5195777"/>
          </a:xfrm>
        </p:grpSpPr>
        <p:sp>
          <p:nvSpPr>
            <p:cNvPr id="9" name="Rectangle 8">
              <a:extLst>
                <a:ext uri="{FF2B5EF4-FFF2-40B4-BE49-F238E27FC236}">
                  <a16:creationId xmlns:a16="http://schemas.microsoft.com/office/drawing/2014/main" id="{794FF53F-53D5-FC4E-B195-576E8D1BD13E}"/>
                </a:ext>
              </a:extLst>
            </p:cNvPr>
            <p:cNvSpPr/>
            <p:nvPr/>
          </p:nvSpPr>
          <p:spPr>
            <a:xfrm>
              <a:off x="4697368" y="1270153"/>
              <a:ext cx="563714" cy="423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Arrow Connector 9">
              <a:extLst>
                <a:ext uri="{FF2B5EF4-FFF2-40B4-BE49-F238E27FC236}">
                  <a16:creationId xmlns:a16="http://schemas.microsoft.com/office/drawing/2014/main" id="{660B36EB-D3A8-C442-ACE7-12EE41843C26}"/>
                </a:ext>
              </a:extLst>
            </p:cNvPr>
            <p:cNvCxnSpPr>
              <a:cxnSpLocks/>
            </p:cNvCxnSpPr>
            <p:nvPr/>
          </p:nvCxnSpPr>
          <p:spPr>
            <a:xfrm>
              <a:off x="3091877" y="1769906"/>
              <a:ext cx="0" cy="895346"/>
            </a:xfrm>
            <a:prstGeom prst="straightConnector1">
              <a:avLst/>
            </a:prstGeom>
            <a:ln w="28575">
              <a:solidFill>
                <a:srgbClr val="595959"/>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C15499D-513A-EE41-8788-175F1C22E1CA}"/>
                </a:ext>
              </a:extLst>
            </p:cNvPr>
            <p:cNvCxnSpPr>
              <a:cxnSpLocks/>
            </p:cNvCxnSpPr>
            <p:nvPr/>
          </p:nvCxnSpPr>
          <p:spPr>
            <a:xfrm>
              <a:off x="3091877" y="4332068"/>
              <a:ext cx="0" cy="861478"/>
            </a:xfrm>
            <a:prstGeom prst="straightConnector1">
              <a:avLst/>
            </a:prstGeom>
            <a:ln w="28575">
              <a:solidFill>
                <a:srgbClr val="595959"/>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AE19C79A-AB60-EA4A-AE8C-5E969AB32274}"/>
                </a:ext>
              </a:extLst>
            </p:cNvPr>
            <p:cNvGrpSpPr/>
            <p:nvPr/>
          </p:nvGrpSpPr>
          <p:grpSpPr>
            <a:xfrm>
              <a:off x="6248241" y="1765087"/>
              <a:ext cx="4193212" cy="3669702"/>
              <a:chOff x="6248241" y="2033002"/>
              <a:chExt cx="4193212" cy="3669702"/>
            </a:xfrm>
          </p:grpSpPr>
          <p:sp>
            <p:nvSpPr>
              <p:cNvPr id="27" name="Oval 26">
                <a:extLst>
                  <a:ext uri="{FF2B5EF4-FFF2-40B4-BE49-F238E27FC236}">
                    <a16:creationId xmlns:a16="http://schemas.microsoft.com/office/drawing/2014/main" id="{2AB1EA7C-E5FD-E248-8758-84BB1351DB9D}"/>
                  </a:ext>
                </a:extLst>
              </p:cNvPr>
              <p:cNvSpPr/>
              <p:nvPr/>
            </p:nvSpPr>
            <p:spPr>
              <a:xfrm>
                <a:off x="6858109" y="2485372"/>
                <a:ext cx="2311400" cy="41237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a:solidFill>
                      <a:schemeClr val="bg1"/>
                    </a:solidFill>
                    <a:latin typeface="Arial" panose="020B0604020202020204" pitchFamily="34" charset="0"/>
                    <a:cs typeface="Arial" panose="020B0604020202020204" pitchFamily="34" charset="0"/>
                  </a:rPr>
                  <a:t>Inflammation?</a:t>
                </a:r>
              </a:p>
            </p:txBody>
          </p:sp>
          <p:cxnSp>
            <p:nvCxnSpPr>
              <p:cNvPr id="28" name="Straight Arrow Connector 27">
                <a:extLst>
                  <a:ext uri="{FF2B5EF4-FFF2-40B4-BE49-F238E27FC236}">
                    <a16:creationId xmlns:a16="http://schemas.microsoft.com/office/drawing/2014/main" id="{F8C9C7F4-07D3-D14B-8FA9-8D76EA2950E7}"/>
                  </a:ext>
                </a:extLst>
              </p:cNvPr>
              <p:cNvCxnSpPr>
                <a:cxnSpLocks/>
                <a:endCxn id="27" idx="0"/>
              </p:cNvCxnSpPr>
              <p:nvPr/>
            </p:nvCxnSpPr>
            <p:spPr>
              <a:xfrm flipH="1">
                <a:off x="8013809" y="2033002"/>
                <a:ext cx="3518" cy="452370"/>
              </a:xfrm>
              <a:prstGeom prst="straightConnector1">
                <a:avLst/>
              </a:prstGeom>
              <a:ln w="28575">
                <a:solidFill>
                  <a:srgbClr val="595959"/>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750FF5C-E366-9A49-86CB-866A1D1D280C}"/>
                  </a:ext>
                </a:extLst>
              </p:cNvPr>
              <p:cNvCxnSpPr>
                <a:cxnSpLocks/>
                <a:stCxn id="27" idx="6"/>
              </p:cNvCxnSpPr>
              <p:nvPr/>
            </p:nvCxnSpPr>
            <p:spPr>
              <a:xfrm>
                <a:off x="9169509" y="2691559"/>
                <a:ext cx="290690" cy="3306"/>
              </a:xfrm>
              <a:prstGeom prst="straightConnector1">
                <a:avLst/>
              </a:prstGeom>
              <a:ln w="28575">
                <a:solidFill>
                  <a:srgbClr val="595959"/>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A494766-1665-BB40-85CF-493E829F01EC}"/>
                  </a:ext>
                </a:extLst>
              </p:cNvPr>
              <p:cNvCxnSpPr>
                <a:cxnSpLocks/>
              </p:cNvCxnSpPr>
              <p:nvPr/>
            </p:nvCxnSpPr>
            <p:spPr>
              <a:xfrm flipH="1">
                <a:off x="6567418" y="2691559"/>
                <a:ext cx="290691" cy="3306"/>
              </a:xfrm>
              <a:prstGeom prst="straightConnector1">
                <a:avLst/>
              </a:prstGeom>
              <a:ln w="28575">
                <a:solidFill>
                  <a:srgbClr val="595959"/>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287B5E7-4803-2C44-8A69-D0AF6F9E2744}"/>
                  </a:ext>
                </a:extLst>
              </p:cNvPr>
              <p:cNvCxnSpPr>
                <a:cxnSpLocks/>
              </p:cNvCxnSpPr>
              <p:nvPr/>
            </p:nvCxnSpPr>
            <p:spPr>
              <a:xfrm>
                <a:off x="6248241" y="2936107"/>
                <a:ext cx="1" cy="414009"/>
              </a:xfrm>
              <a:prstGeom prst="straightConnector1">
                <a:avLst/>
              </a:prstGeom>
              <a:ln w="28575">
                <a:solidFill>
                  <a:srgbClr val="595959"/>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55">
                <a:extLst>
                  <a:ext uri="{FF2B5EF4-FFF2-40B4-BE49-F238E27FC236}">
                    <a16:creationId xmlns:a16="http://schemas.microsoft.com/office/drawing/2014/main" id="{D5A7DEE3-A910-3241-918D-FDC13019B681}"/>
                  </a:ext>
                </a:extLst>
              </p:cNvPr>
              <p:cNvCxnSpPr>
                <a:cxnSpLocks/>
              </p:cNvCxnSpPr>
              <p:nvPr/>
            </p:nvCxnSpPr>
            <p:spPr>
              <a:xfrm rot="5400000">
                <a:off x="9261267" y="2832006"/>
                <a:ext cx="414009" cy="622211"/>
              </a:xfrm>
              <a:prstGeom prst="bentConnector3">
                <a:avLst>
                  <a:gd name="adj1" fmla="val 50000"/>
                </a:avLst>
              </a:prstGeom>
              <a:ln w="28575">
                <a:solidFill>
                  <a:srgbClr val="595959"/>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58">
                <a:extLst>
                  <a:ext uri="{FF2B5EF4-FFF2-40B4-BE49-F238E27FC236}">
                    <a16:creationId xmlns:a16="http://schemas.microsoft.com/office/drawing/2014/main" id="{C7B95888-766D-2C4E-861E-82D069AE9DEF}"/>
                  </a:ext>
                </a:extLst>
              </p:cNvPr>
              <p:cNvCxnSpPr>
                <a:cxnSpLocks/>
              </p:cNvCxnSpPr>
              <p:nvPr/>
            </p:nvCxnSpPr>
            <p:spPr>
              <a:xfrm rot="16200000" flipH="1">
                <a:off x="9903410" y="2812072"/>
                <a:ext cx="414009" cy="662077"/>
              </a:xfrm>
              <a:prstGeom prst="bentConnector3">
                <a:avLst>
                  <a:gd name="adj1" fmla="val 50000"/>
                </a:avLst>
              </a:prstGeom>
              <a:ln w="28575">
                <a:solidFill>
                  <a:srgbClr val="595959"/>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0E972D1-072F-324B-B25A-9E7E4CE30B5A}"/>
                  </a:ext>
                </a:extLst>
              </p:cNvPr>
              <p:cNvCxnSpPr>
                <a:cxnSpLocks/>
              </p:cNvCxnSpPr>
              <p:nvPr/>
            </p:nvCxnSpPr>
            <p:spPr>
              <a:xfrm>
                <a:off x="10441453" y="3953418"/>
                <a:ext cx="0" cy="452370"/>
              </a:xfrm>
              <a:prstGeom prst="straightConnector1">
                <a:avLst/>
              </a:prstGeom>
              <a:ln w="28575">
                <a:solidFill>
                  <a:srgbClr val="59595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65">
                <a:extLst>
                  <a:ext uri="{FF2B5EF4-FFF2-40B4-BE49-F238E27FC236}">
                    <a16:creationId xmlns:a16="http://schemas.microsoft.com/office/drawing/2014/main" id="{F2FB9F7D-A8D2-4A48-9973-217D517F1E9A}"/>
                  </a:ext>
                </a:extLst>
              </p:cNvPr>
              <p:cNvCxnSpPr>
                <a:cxnSpLocks/>
              </p:cNvCxnSpPr>
              <p:nvPr/>
            </p:nvCxnSpPr>
            <p:spPr>
              <a:xfrm rot="16200000" flipH="1">
                <a:off x="5758051" y="4443609"/>
                <a:ext cx="1508043" cy="527660"/>
              </a:xfrm>
              <a:prstGeom prst="bentConnector3">
                <a:avLst>
                  <a:gd name="adj1" fmla="val 50000"/>
                </a:avLst>
              </a:prstGeom>
              <a:ln w="28575">
                <a:solidFill>
                  <a:srgbClr val="595959"/>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68">
                <a:extLst>
                  <a:ext uri="{FF2B5EF4-FFF2-40B4-BE49-F238E27FC236}">
                    <a16:creationId xmlns:a16="http://schemas.microsoft.com/office/drawing/2014/main" id="{10C120F0-9114-D545-A09F-9EE61CF5F2E5}"/>
                  </a:ext>
                </a:extLst>
              </p:cNvPr>
              <p:cNvCxnSpPr>
                <a:cxnSpLocks/>
              </p:cNvCxnSpPr>
              <p:nvPr/>
            </p:nvCxnSpPr>
            <p:spPr>
              <a:xfrm rot="5400000">
                <a:off x="8139314" y="4443609"/>
                <a:ext cx="1508043" cy="527661"/>
              </a:xfrm>
              <a:prstGeom prst="bentConnector3">
                <a:avLst>
                  <a:gd name="adj1" fmla="val 50000"/>
                </a:avLst>
              </a:prstGeom>
              <a:ln w="28575">
                <a:solidFill>
                  <a:srgbClr val="595959"/>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71">
                <a:extLst>
                  <a:ext uri="{FF2B5EF4-FFF2-40B4-BE49-F238E27FC236}">
                    <a16:creationId xmlns:a16="http://schemas.microsoft.com/office/drawing/2014/main" id="{21FCB01B-EB8D-E74E-97FA-326BA06BE51D}"/>
                  </a:ext>
                </a:extLst>
              </p:cNvPr>
              <p:cNvCxnSpPr>
                <a:cxnSpLocks/>
              </p:cNvCxnSpPr>
              <p:nvPr/>
            </p:nvCxnSpPr>
            <p:spPr>
              <a:xfrm rot="5400000">
                <a:off x="9538237" y="4799488"/>
                <a:ext cx="693614" cy="1112818"/>
              </a:xfrm>
              <a:prstGeom prst="bentConnector2">
                <a:avLst/>
              </a:prstGeom>
              <a:ln w="28575">
                <a:solidFill>
                  <a:srgbClr val="595959"/>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Connector: Elbow 34">
              <a:extLst>
                <a:ext uri="{FF2B5EF4-FFF2-40B4-BE49-F238E27FC236}">
                  <a16:creationId xmlns:a16="http://schemas.microsoft.com/office/drawing/2014/main" id="{D57D13E6-6F55-584F-B0B0-A870C775B495}"/>
                </a:ext>
              </a:extLst>
            </p:cNvPr>
            <p:cNvCxnSpPr>
              <a:cxnSpLocks/>
            </p:cNvCxnSpPr>
            <p:nvPr/>
          </p:nvCxnSpPr>
          <p:spPr>
            <a:xfrm rot="16200000" flipH="1">
              <a:off x="4134428" y="4633479"/>
              <a:ext cx="297943" cy="2383045"/>
            </a:xfrm>
            <a:prstGeom prst="bentConnector3">
              <a:avLst>
                <a:gd name="adj1" fmla="val 50000"/>
              </a:avLst>
            </a:prstGeom>
            <a:ln w="28575">
              <a:solidFill>
                <a:srgbClr val="595959"/>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37">
              <a:extLst>
                <a:ext uri="{FF2B5EF4-FFF2-40B4-BE49-F238E27FC236}">
                  <a16:creationId xmlns:a16="http://schemas.microsoft.com/office/drawing/2014/main" id="{9D4758E1-929D-9342-BA33-14FD8B30BE25}"/>
                </a:ext>
              </a:extLst>
            </p:cNvPr>
            <p:cNvCxnSpPr>
              <a:cxnSpLocks/>
            </p:cNvCxnSpPr>
            <p:nvPr/>
          </p:nvCxnSpPr>
          <p:spPr>
            <a:xfrm rot="5400000">
              <a:off x="6447946" y="4703008"/>
              <a:ext cx="297943" cy="2243989"/>
            </a:xfrm>
            <a:prstGeom prst="bentConnector3">
              <a:avLst>
                <a:gd name="adj1" fmla="val 50000"/>
              </a:avLst>
            </a:prstGeom>
            <a:ln w="28575">
              <a:solidFill>
                <a:srgbClr val="595959"/>
              </a:solidFill>
              <a:tailEnd type="triangle"/>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E42DF92C-E6C7-BB46-A6A9-96B3F0A40B6D}"/>
                </a:ext>
              </a:extLst>
            </p:cNvPr>
            <p:cNvSpPr/>
            <p:nvPr/>
          </p:nvSpPr>
          <p:spPr>
            <a:xfrm>
              <a:off x="1487457" y="1289213"/>
              <a:ext cx="3219448" cy="482485"/>
            </a:xfrm>
            <a:custGeom>
              <a:avLst/>
              <a:gdLst>
                <a:gd name="connsiteX0" fmla="*/ 80416 w 3219448"/>
                <a:gd name="connsiteY0" fmla="*/ 0 h 482485"/>
                <a:gd name="connsiteX1" fmla="*/ 3139032 w 3219448"/>
                <a:gd name="connsiteY1" fmla="*/ 0 h 482485"/>
                <a:gd name="connsiteX2" fmla="*/ 3219448 w 3219448"/>
                <a:gd name="connsiteY2" fmla="*/ 80416 h 482485"/>
                <a:gd name="connsiteX3" fmla="*/ 3219448 w 3219448"/>
                <a:gd name="connsiteY3" fmla="*/ 402069 h 482485"/>
                <a:gd name="connsiteX4" fmla="*/ 3139032 w 3219448"/>
                <a:gd name="connsiteY4" fmla="*/ 482485 h 482485"/>
                <a:gd name="connsiteX5" fmla="*/ 1461178 w 3219448"/>
                <a:gd name="connsiteY5" fmla="*/ 482485 h 482485"/>
                <a:gd name="connsiteX6" fmla="*/ 80416 w 3219448"/>
                <a:gd name="connsiteY6" fmla="*/ 482485 h 482485"/>
                <a:gd name="connsiteX7" fmla="*/ 0 w 3219448"/>
                <a:gd name="connsiteY7" fmla="*/ 482485 h 482485"/>
                <a:gd name="connsiteX8" fmla="*/ 0 w 3219448"/>
                <a:gd name="connsiteY8" fmla="*/ 402069 h 482485"/>
                <a:gd name="connsiteX9" fmla="*/ 0 w 3219448"/>
                <a:gd name="connsiteY9" fmla="*/ 160193 h 482485"/>
                <a:gd name="connsiteX10" fmla="*/ 0 w 3219448"/>
                <a:gd name="connsiteY10" fmla="*/ 80416 h 482485"/>
                <a:gd name="connsiteX11" fmla="*/ 80416 w 3219448"/>
                <a:gd name="connsiteY11" fmla="*/ 0 h 48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9448" h="482485">
                  <a:moveTo>
                    <a:pt x="80416" y="0"/>
                  </a:moveTo>
                  <a:lnTo>
                    <a:pt x="3139032" y="0"/>
                  </a:lnTo>
                  <a:cubicBezTo>
                    <a:pt x="3183445" y="0"/>
                    <a:pt x="3219448" y="36003"/>
                    <a:pt x="3219448" y="80416"/>
                  </a:cubicBezTo>
                  <a:lnTo>
                    <a:pt x="3219448" y="402069"/>
                  </a:lnTo>
                  <a:cubicBezTo>
                    <a:pt x="3219448" y="446482"/>
                    <a:pt x="3183445" y="482485"/>
                    <a:pt x="3139032" y="482485"/>
                  </a:cubicBezTo>
                  <a:lnTo>
                    <a:pt x="1461178" y="482485"/>
                  </a:lnTo>
                  <a:lnTo>
                    <a:pt x="80416" y="482485"/>
                  </a:lnTo>
                  <a:lnTo>
                    <a:pt x="0" y="482485"/>
                  </a:lnTo>
                  <a:lnTo>
                    <a:pt x="0" y="402069"/>
                  </a:lnTo>
                  <a:lnTo>
                    <a:pt x="0" y="160193"/>
                  </a:lnTo>
                  <a:lnTo>
                    <a:pt x="0" y="80416"/>
                  </a:lnTo>
                  <a:cubicBezTo>
                    <a:pt x="0" y="36003"/>
                    <a:pt x="36003" y="0"/>
                    <a:pt x="80416" y="0"/>
                  </a:cubicBezTo>
                  <a:close/>
                </a:path>
              </a:pathLst>
            </a:custGeom>
            <a:solidFill>
              <a:srgbClr val="EF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a:solidFill>
                    <a:schemeClr val="tx1">
                      <a:lumMod val="85000"/>
                      <a:lumOff val="15000"/>
                    </a:schemeClr>
                  </a:solidFill>
                  <a:latin typeface="Arial" panose="020B0604020202020204" pitchFamily="34" charset="0"/>
                  <a:cs typeface="Arial" panose="020B0604020202020204" pitchFamily="34" charset="0"/>
                </a:rPr>
                <a:t>Taux d’Hb</a:t>
              </a:r>
            </a:p>
          </p:txBody>
        </p:sp>
        <p:sp>
          <p:nvSpPr>
            <p:cNvPr id="16" name="Freeform 15">
              <a:extLst>
                <a:ext uri="{FF2B5EF4-FFF2-40B4-BE49-F238E27FC236}">
                  <a16:creationId xmlns:a16="http://schemas.microsoft.com/office/drawing/2014/main" id="{59F2AECD-7456-C046-B89C-7D48E22A0AD5}"/>
                </a:ext>
              </a:extLst>
            </p:cNvPr>
            <p:cNvSpPr/>
            <p:nvPr/>
          </p:nvSpPr>
          <p:spPr>
            <a:xfrm>
              <a:off x="1480892" y="2488629"/>
              <a:ext cx="3237021" cy="1992047"/>
            </a:xfrm>
            <a:custGeom>
              <a:avLst/>
              <a:gdLst>
                <a:gd name="connsiteX0" fmla="*/ 277808 w 3219448"/>
                <a:gd name="connsiteY0" fmla="*/ 0 h 1666816"/>
                <a:gd name="connsiteX1" fmla="*/ 2941640 w 3219448"/>
                <a:gd name="connsiteY1" fmla="*/ 0 h 1666816"/>
                <a:gd name="connsiteX2" fmla="*/ 3219448 w 3219448"/>
                <a:gd name="connsiteY2" fmla="*/ 277808 h 1666816"/>
                <a:gd name="connsiteX3" fmla="*/ 3219448 w 3219448"/>
                <a:gd name="connsiteY3" fmla="*/ 1389008 h 1666816"/>
                <a:gd name="connsiteX4" fmla="*/ 2941640 w 3219448"/>
                <a:gd name="connsiteY4" fmla="*/ 1666816 h 1666816"/>
                <a:gd name="connsiteX5" fmla="*/ 1202333 w 3219448"/>
                <a:gd name="connsiteY5" fmla="*/ 1666816 h 1666816"/>
                <a:gd name="connsiteX6" fmla="*/ 277808 w 3219448"/>
                <a:gd name="connsiteY6" fmla="*/ 1666816 h 1666816"/>
                <a:gd name="connsiteX7" fmla="*/ 0 w 3219448"/>
                <a:gd name="connsiteY7" fmla="*/ 1666816 h 1666816"/>
                <a:gd name="connsiteX8" fmla="*/ 0 w 3219448"/>
                <a:gd name="connsiteY8" fmla="*/ 1389008 h 1666816"/>
                <a:gd name="connsiteX9" fmla="*/ 0 w 3219448"/>
                <a:gd name="connsiteY9" fmla="*/ 693606 h 1666816"/>
                <a:gd name="connsiteX10" fmla="*/ 0 w 3219448"/>
                <a:gd name="connsiteY10" fmla="*/ 277808 h 1666816"/>
                <a:gd name="connsiteX11" fmla="*/ 277808 w 3219448"/>
                <a:gd name="connsiteY11" fmla="*/ 0 h 16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9448" h="1666816">
                  <a:moveTo>
                    <a:pt x="277808" y="0"/>
                  </a:moveTo>
                  <a:lnTo>
                    <a:pt x="2941640" y="0"/>
                  </a:lnTo>
                  <a:cubicBezTo>
                    <a:pt x="3095069" y="0"/>
                    <a:pt x="3219448" y="124379"/>
                    <a:pt x="3219448" y="277808"/>
                  </a:cubicBezTo>
                  <a:lnTo>
                    <a:pt x="3219448" y="1389008"/>
                  </a:lnTo>
                  <a:cubicBezTo>
                    <a:pt x="3219448" y="1542437"/>
                    <a:pt x="3095069" y="1666816"/>
                    <a:pt x="2941640" y="1666816"/>
                  </a:cubicBezTo>
                  <a:lnTo>
                    <a:pt x="1202333" y="1666816"/>
                  </a:lnTo>
                  <a:lnTo>
                    <a:pt x="277808" y="1666816"/>
                  </a:lnTo>
                  <a:lnTo>
                    <a:pt x="0" y="1666816"/>
                  </a:lnTo>
                  <a:lnTo>
                    <a:pt x="0" y="1389008"/>
                  </a:lnTo>
                  <a:lnTo>
                    <a:pt x="0" y="693606"/>
                  </a:lnTo>
                  <a:lnTo>
                    <a:pt x="0" y="277808"/>
                  </a:lnTo>
                  <a:cubicBezTo>
                    <a:pt x="0" y="124379"/>
                    <a:pt x="124379" y="0"/>
                    <a:pt x="277808" y="0"/>
                  </a:cubicBezTo>
                  <a:close/>
                </a:path>
              </a:pathLst>
            </a:custGeom>
            <a:solidFill>
              <a:srgbClr val="EFECEC"/>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144000" rIns="108000" rtlCol="0" anchor="ctr"/>
            <a:lstStyle/>
            <a:p>
              <a:pPr lvl="0"/>
              <a:r>
                <a:rPr lang="fr-CA" sz="1400" dirty="0">
                  <a:solidFill>
                    <a:prstClr val="black"/>
                  </a:solidFill>
                  <a:latin typeface="Arial" panose="020B0604020202020204" pitchFamily="34" charset="0"/>
                  <a:cs typeface="Arial" panose="020B0604020202020204" pitchFamily="34" charset="0"/>
                </a:rPr>
                <a:t>Enfants (0,5 à 4 ans) : &lt; 110 g/L</a:t>
              </a:r>
            </a:p>
            <a:p>
              <a:pPr lvl="0"/>
              <a:r>
                <a:rPr lang="fr-CA" sz="1400" dirty="0">
                  <a:solidFill>
                    <a:prstClr val="black"/>
                  </a:solidFill>
                  <a:latin typeface="Arial" panose="020B0604020202020204" pitchFamily="34" charset="0"/>
                  <a:cs typeface="Arial" panose="020B0604020202020204" pitchFamily="34" charset="0"/>
                </a:rPr>
                <a:t>Enfants (5 à 11 ans) : &lt; 115 g/L</a:t>
              </a:r>
            </a:p>
            <a:p>
              <a:pPr lvl="0"/>
              <a:r>
                <a:rPr lang="fr-CA" sz="1400" dirty="0">
                  <a:solidFill>
                    <a:prstClr val="black"/>
                  </a:solidFill>
                  <a:latin typeface="Arial" panose="020B0604020202020204" pitchFamily="34" charset="0"/>
                  <a:cs typeface="Arial" panose="020B0604020202020204" pitchFamily="34" charset="0"/>
                </a:rPr>
                <a:t>Enfants (12 à 14 ans) : &lt; 120 g/L</a:t>
              </a:r>
            </a:p>
            <a:p>
              <a:pPr lvl="0"/>
              <a:r>
                <a:rPr lang="fr-CA" sz="1400" dirty="0">
                  <a:solidFill>
                    <a:prstClr val="black"/>
                  </a:solidFill>
                  <a:latin typeface="Arial" panose="020B0604020202020204" pitchFamily="34" charset="0"/>
                  <a:cs typeface="Arial" panose="020B0604020202020204" pitchFamily="34" charset="0"/>
                </a:rPr>
                <a:t>Hommes (&gt; 15 ans) : &lt; 130 g/L</a:t>
              </a:r>
            </a:p>
            <a:p>
              <a:pPr lvl="0"/>
              <a:r>
                <a:rPr lang="fr-CA" sz="1400" dirty="0">
                  <a:solidFill>
                    <a:prstClr val="black"/>
                  </a:solidFill>
                  <a:latin typeface="Arial" panose="020B0604020202020204" pitchFamily="34" charset="0"/>
                  <a:cs typeface="Arial" panose="020B0604020202020204" pitchFamily="34" charset="0"/>
                </a:rPr>
                <a:t>Femmes (&gt; 15 ans) : &lt; 120 g/L</a:t>
              </a:r>
            </a:p>
            <a:p>
              <a:pPr lvl="0"/>
              <a:r>
                <a:rPr lang="fr-CA" sz="1400" dirty="0">
                  <a:solidFill>
                    <a:prstClr val="black"/>
                  </a:solidFill>
                  <a:latin typeface="Arial" panose="020B0604020202020204" pitchFamily="34" charset="0"/>
                  <a:cs typeface="Arial" panose="020B0604020202020204" pitchFamily="34" charset="0"/>
                </a:rPr>
                <a:t>Femmes enceintes, T1 : &lt; 110 g/L</a:t>
              </a:r>
            </a:p>
            <a:p>
              <a:pPr lvl="0"/>
              <a:r>
                <a:rPr lang="fr-CA" sz="1400" dirty="0">
                  <a:solidFill>
                    <a:prstClr val="black"/>
                  </a:solidFill>
                  <a:latin typeface="Arial" panose="020B0604020202020204" pitchFamily="34" charset="0"/>
                  <a:cs typeface="Arial" panose="020B0604020202020204" pitchFamily="34" charset="0"/>
                </a:rPr>
                <a:t>Femmes enceintes, </a:t>
              </a:r>
              <a:r>
                <a:rPr lang="en-CA" sz="1400" dirty="0">
                  <a:solidFill>
                    <a:prstClr val="black"/>
                  </a:solidFill>
                  <a:latin typeface="Arial" panose="020B0604020202020204" pitchFamily="34" charset="0"/>
                  <a:cs typeface="Arial" panose="020B0604020202020204" pitchFamily="34" charset="0"/>
                </a:rPr>
                <a:t>T2: &lt; 105 g/L</a:t>
              </a:r>
              <a:endParaRPr lang="en-CA" sz="1400" baseline="30000" dirty="0">
                <a:solidFill>
                  <a:prstClr val="black"/>
                </a:solidFill>
                <a:latin typeface="Arial" panose="020B0604020202020204" pitchFamily="34" charset="0"/>
                <a:cs typeface="Arial" panose="020B0604020202020204" pitchFamily="34" charset="0"/>
              </a:endParaRPr>
            </a:p>
            <a:p>
              <a:pPr lvl="0"/>
              <a:r>
                <a:rPr lang="en-CA" sz="1400" dirty="0">
                  <a:solidFill>
                    <a:prstClr val="black"/>
                  </a:solidFill>
                  <a:latin typeface="Arial" panose="020B0604020202020204" pitchFamily="34" charset="0"/>
                  <a:cs typeface="Arial" panose="020B0604020202020204" pitchFamily="34" charset="0"/>
                </a:rPr>
                <a:t>Postpartum: &lt; 100 g/L</a:t>
              </a:r>
              <a:endParaRPr lang="en-CA" sz="1400" baseline="30000" dirty="0">
                <a:solidFill>
                  <a:prstClr val="black"/>
                </a:solidFill>
                <a:latin typeface="Arial" panose="020B0604020202020204" pitchFamily="34" charset="0"/>
                <a:cs typeface="Arial" panose="020B0604020202020204" pitchFamily="34" charset="0"/>
              </a:endParaRPr>
            </a:p>
            <a:p>
              <a:pPr lvl="0"/>
              <a:endParaRPr lang="fr-CA" sz="1400" dirty="0">
                <a:solidFill>
                  <a:prstClr val="black"/>
                </a:solidFill>
                <a:latin typeface="Arial" panose="020B0604020202020204" pitchFamily="34" charset="0"/>
                <a:cs typeface="Arial" panose="020B0604020202020204" pitchFamily="34" charset="0"/>
              </a:endParaRPr>
            </a:p>
          </p:txBody>
        </p:sp>
        <p:sp>
          <p:nvSpPr>
            <p:cNvPr id="17" name="Freeform 16">
              <a:extLst>
                <a:ext uri="{FF2B5EF4-FFF2-40B4-BE49-F238E27FC236}">
                  <a16:creationId xmlns:a16="http://schemas.microsoft.com/office/drawing/2014/main" id="{C12C7527-8F1A-5F41-8627-104910A050C1}"/>
                </a:ext>
              </a:extLst>
            </p:cNvPr>
            <p:cNvSpPr/>
            <p:nvPr/>
          </p:nvSpPr>
          <p:spPr>
            <a:xfrm>
              <a:off x="1480892" y="5171488"/>
              <a:ext cx="3219448" cy="482485"/>
            </a:xfrm>
            <a:custGeom>
              <a:avLst/>
              <a:gdLst>
                <a:gd name="connsiteX0" fmla="*/ 80416 w 3219448"/>
                <a:gd name="connsiteY0" fmla="*/ 0 h 482485"/>
                <a:gd name="connsiteX1" fmla="*/ 3139032 w 3219448"/>
                <a:gd name="connsiteY1" fmla="*/ 0 h 482485"/>
                <a:gd name="connsiteX2" fmla="*/ 3219448 w 3219448"/>
                <a:gd name="connsiteY2" fmla="*/ 80416 h 482485"/>
                <a:gd name="connsiteX3" fmla="*/ 3219448 w 3219448"/>
                <a:gd name="connsiteY3" fmla="*/ 402069 h 482485"/>
                <a:gd name="connsiteX4" fmla="*/ 3139032 w 3219448"/>
                <a:gd name="connsiteY4" fmla="*/ 482485 h 482485"/>
                <a:gd name="connsiteX5" fmla="*/ 1609724 w 3219448"/>
                <a:gd name="connsiteY5" fmla="*/ 482485 h 482485"/>
                <a:gd name="connsiteX6" fmla="*/ 80416 w 3219448"/>
                <a:gd name="connsiteY6" fmla="*/ 482485 h 482485"/>
                <a:gd name="connsiteX7" fmla="*/ 0 w 3219448"/>
                <a:gd name="connsiteY7" fmla="*/ 482485 h 482485"/>
                <a:gd name="connsiteX8" fmla="*/ 0 w 3219448"/>
                <a:gd name="connsiteY8" fmla="*/ 402069 h 482485"/>
                <a:gd name="connsiteX9" fmla="*/ 0 w 3219448"/>
                <a:gd name="connsiteY9" fmla="*/ 81264 h 482485"/>
                <a:gd name="connsiteX10" fmla="*/ 0 w 3219448"/>
                <a:gd name="connsiteY10" fmla="*/ 80416 h 482485"/>
                <a:gd name="connsiteX11" fmla="*/ 80416 w 3219448"/>
                <a:gd name="connsiteY11" fmla="*/ 0 h 48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9448" h="482485">
                  <a:moveTo>
                    <a:pt x="80416" y="0"/>
                  </a:moveTo>
                  <a:lnTo>
                    <a:pt x="3139032" y="0"/>
                  </a:lnTo>
                  <a:cubicBezTo>
                    <a:pt x="3183445" y="0"/>
                    <a:pt x="3219448" y="36003"/>
                    <a:pt x="3219448" y="80416"/>
                  </a:cubicBezTo>
                  <a:lnTo>
                    <a:pt x="3219448" y="402069"/>
                  </a:lnTo>
                  <a:cubicBezTo>
                    <a:pt x="3219448" y="446482"/>
                    <a:pt x="3183445" y="482485"/>
                    <a:pt x="3139032" y="482485"/>
                  </a:cubicBezTo>
                  <a:lnTo>
                    <a:pt x="1609724" y="482485"/>
                  </a:lnTo>
                  <a:lnTo>
                    <a:pt x="80416" y="482485"/>
                  </a:lnTo>
                  <a:lnTo>
                    <a:pt x="0" y="482485"/>
                  </a:lnTo>
                  <a:lnTo>
                    <a:pt x="0" y="402069"/>
                  </a:lnTo>
                  <a:lnTo>
                    <a:pt x="0" y="81264"/>
                  </a:lnTo>
                  <a:lnTo>
                    <a:pt x="0" y="80416"/>
                  </a:lnTo>
                  <a:cubicBezTo>
                    <a:pt x="0" y="36003"/>
                    <a:pt x="36003" y="0"/>
                    <a:pt x="80416" y="0"/>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CA" sz="1400" b="1">
                  <a:solidFill>
                    <a:prstClr val="white"/>
                  </a:solidFill>
                  <a:latin typeface="Arial" panose="020B0604020202020204" pitchFamily="34" charset="0"/>
                  <a:cs typeface="Arial" panose="020B0604020202020204" pitchFamily="34" charset="0"/>
                </a:rPr>
                <a:t>Anémie</a:t>
              </a:r>
            </a:p>
          </p:txBody>
        </p:sp>
        <p:sp>
          <p:nvSpPr>
            <p:cNvPr id="18" name="Freeform 17">
              <a:extLst>
                <a:ext uri="{FF2B5EF4-FFF2-40B4-BE49-F238E27FC236}">
                  <a16:creationId xmlns:a16="http://schemas.microsoft.com/office/drawing/2014/main" id="{ED879ABE-63EA-1447-B4D7-3203AA5AE55B}"/>
                </a:ext>
              </a:extLst>
            </p:cNvPr>
            <p:cNvSpPr/>
            <p:nvPr/>
          </p:nvSpPr>
          <p:spPr>
            <a:xfrm>
              <a:off x="6406842" y="1289213"/>
              <a:ext cx="3219448" cy="482485"/>
            </a:xfrm>
            <a:custGeom>
              <a:avLst/>
              <a:gdLst>
                <a:gd name="connsiteX0" fmla="*/ 80416 w 3219448"/>
                <a:gd name="connsiteY0" fmla="*/ 0 h 482485"/>
                <a:gd name="connsiteX1" fmla="*/ 3139032 w 3219448"/>
                <a:gd name="connsiteY1" fmla="*/ 0 h 482485"/>
                <a:gd name="connsiteX2" fmla="*/ 3219448 w 3219448"/>
                <a:gd name="connsiteY2" fmla="*/ 80416 h 482485"/>
                <a:gd name="connsiteX3" fmla="*/ 3219448 w 3219448"/>
                <a:gd name="connsiteY3" fmla="*/ 402069 h 482485"/>
                <a:gd name="connsiteX4" fmla="*/ 3139032 w 3219448"/>
                <a:gd name="connsiteY4" fmla="*/ 482485 h 482485"/>
                <a:gd name="connsiteX5" fmla="*/ 1461178 w 3219448"/>
                <a:gd name="connsiteY5" fmla="*/ 482485 h 482485"/>
                <a:gd name="connsiteX6" fmla="*/ 80416 w 3219448"/>
                <a:gd name="connsiteY6" fmla="*/ 482485 h 482485"/>
                <a:gd name="connsiteX7" fmla="*/ 0 w 3219448"/>
                <a:gd name="connsiteY7" fmla="*/ 482485 h 482485"/>
                <a:gd name="connsiteX8" fmla="*/ 0 w 3219448"/>
                <a:gd name="connsiteY8" fmla="*/ 402069 h 482485"/>
                <a:gd name="connsiteX9" fmla="*/ 0 w 3219448"/>
                <a:gd name="connsiteY9" fmla="*/ 160193 h 482485"/>
                <a:gd name="connsiteX10" fmla="*/ 0 w 3219448"/>
                <a:gd name="connsiteY10" fmla="*/ 80416 h 482485"/>
                <a:gd name="connsiteX11" fmla="*/ 80416 w 3219448"/>
                <a:gd name="connsiteY11" fmla="*/ 0 h 48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9448" h="482485">
                  <a:moveTo>
                    <a:pt x="80416" y="0"/>
                  </a:moveTo>
                  <a:lnTo>
                    <a:pt x="3139032" y="0"/>
                  </a:lnTo>
                  <a:cubicBezTo>
                    <a:pt x="3183445" y="0"/>
                    <a:pt x="3219448" y="36003"/>
                    <a:pt x="3219448" y="80416"/>
                  </a:cubicBezTo>
                  <a:lnTo>
                    <a:pt x="3219448" y="402069"/>
                  </a:lnTo>
                  <a:cubicBezTo>
                    <a:pt x="3219448" y="446482"/>
                    <a:pt x="3183445" y="482485"/>
                    <a:pt x="3139032" y="482485"/>
                  </a:cubicBezTo>
                  <a:lnTo>
                    <a:pt x="1461178" y="482485"/>
                  </a:lnTo>
                  <a:lnTo>
                    <a:pt x="80416" y="482485"/>
                  </a:lnTo>
                  <a:lnTo>
                    <a:pt x="0" y="482485"/>
                  </a:lnTo>
                  <a:lnTo>
                    <a:pt x="0" y="402069"/>
                  </a:lnTo>
                  <a:lnTo>
                    <a:pt x="0" y="160193"/>
                  </a:lnTo>
                  <a:lnTo>
                    <a:pt x="0" y="80416"/>
                  </a:lnTo>
                  <a:cubicBezTo>
                    <a:pt x="0" y="36003"/>
                    <a:pt x="36003" y="0"/>
                    <a:pt x="80416" y="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CA" sz="1400" b="1">
                  <a:solidFill>
                    <a:schemeClr val="bg1"/>
                  </a:solidFill>
                  <a:latin typeface="Arial" panose="020B0604020202020204" pitchFamily="34" charset="0"/>
                  <a:cs typeface="Arial" panose="020B0604020202020204" pitchFamily="34" charset="0"/>
                </a:rPr>
                <a:t>Taux de ferritine sérique</a:t>
              </a:r>
            </a:p>
          </p:txBody>
        </p:sp>
        <p:sp>
          <p:nvSpPr>
            <p:cNvPr id="19" name="Freeform 18">
              <a:extLst>
                <a:ext uri="{FF2B5EF4-FFF2-40B4-BE49-F238E27FC236}">
                  <a16:creationId xmlns:a16="http://schemas.microsoft.com/office/drawing/2014/main" id="{F6747DFE-966D-B347-B289-88248DDC1D29}"/>
                </a:ext>
              </a:extLst>
            </p:cNvPr>
            <p:cNvSpPr/>
            <p:nvPr/>
          </p:nvSpPr>
          <p:spPr>
            <a:xfrm>
              <a:off x="3865198" y="5983445"/>
              <a:ext cx="3219448" cy="482485"/>
            </a:xfrm>
            <a:custGeom>
              <a:avLst/>
              <a:gdLst>
                <a:gd name="connsiteX0" fmla="*/ 80416 w 3219448"/>
                <a:gd name="connsiteY0" fmla="*/ 0 h 482485"/>
                <a:gd name="connsiteX1" fmla="*/ 3139032 w 3219448"/>
                <a:gd name="connsiteY1" fmla="*/ 0 h 482485"/>
                <a:gd name="connsiteX2" fmla="*/ 3219448 w 3219448"/>
                <a:gd name="connsiteY2" fmla="*/ 80416 h 482485"/>
                <a:gd name="connsiteX3" fmla="*/ 3219448 w 3219448"/>
                <a:gd name="connsiteY3" fmla="*/ 402069 h 482485"/>
                <a:gd name="connsiteX4" fmla="*/ 3139032 w 3219448"/>
                <a:gd name="connsiteY4" fmla="*/ 482485 h 482485"/>
                <a:gd name="connsiteX5" fmla="*/ 1609724 w 3219448"/>
                <a:gd name="connsiteY5" fmla="*/ 482485 h 482485"/>
                <a:gd name="connsiteX6" fmla="*/ 80416 w 3219448"/>
                <a:gd name="connsiteY6" fmla="*/ 482485 h 482485"/>
                <a:gd name="connsiteX7" fmla="*/ 0 w 3219448"/>
                <a:gd name="connsiteY7" fmla="*/ 482485 h 482485"/>
                <a:gd name="connsiteX8" fmla="*/ 0 w 3219448"/>
                <a:gd name="connsiteY8" fmla="*/ 402069 h 482485"/>
                <a:gd name="connsiteX9" fmla="*/ 0 w 3219448"/>
                <a:gd name="connsiteY9" fmla="*/ 81264 h 482485"/>
                <a:gd name="connsiteX10" fmla="*/ 0 w 3219448"/>
                <a:gd name="connsiteY10" fmla="*/ 80416 h 482485"/>
                <a:gd name="connsiteX11" fmla="*/ 80416 w 3219448"/>
                <a:gd name="connsiteY11" fmla="*/ 0 h 48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9448" h="482485">
                  <a:moveTo>
                    <a:pt x="80416" y="0"/>
                  </a:moveTo>
                  <a:lnTo>
                    <a:pt x="3139032" y="0"/>
                  </a:lnTo>
                  <a:cubicBezTo>
                    <a:pt x="3183445" y="0"/>
                    <a:pt x="3219448" y="36003"/>
                    <a:pt x="3219448" y="80416"/>
                  </a:cubicBezTo>
                  <a:lnTo>
                    <a:pt x="3219448" y="402069"/>
                  </a:lnTo>
                  <a:cubicBezTo>
                    <a:pt x="3219448" y="446482"/>
                    <a:pt x="3183445" y="482485"/>
                    <a:pt x="3139032" y="482485"/>
                  </a:cubicBezTo>
                  <a:lnTo>
                    <a:pt x="1609724" y="482485"/>
                  </a:lnTo>
                  <a:lnTo>
                    <a:pt x="80416" y="482485"/>
                  </a:lnTo>
                  <a:lnTo>
                    <a:pt x="0" y="482485"/>
                  </a:lnTo>
                  <a:lnTo>
                    <a:pt x="0" y="402069"/>
                  </a:lnTo>
                  <a:lnTo>
                    <a:pt x="0" y="81264"/>
                  </a:lnTo>
                  <a:lnTo>
                    <a:pt x="0" y="80416"/>
                  </a:lnTo>
                  <a:cubicBezTo>
                    <a:pt x="0" y="36003"/>
                    <a:pt x="36003" y="0"/>
                    <a:pt x="80416"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CA" sz="1400" b="1">
                  <a:solidFill>
                    <a:schemeClr val="bg1"/>
                  </a:solidFill>
                  <a:latin typeface="Arial" panose="020B0604020202020204" pitchFamily="34" charset="0"/>
                  <a:cs typeface="Arial" panose="020B0604020202020204" pitchFamily="34" charset="0"/>
                </a:rPr>
                <a:t>Anémie ferriprive</a:t>
              </a:r>
            </a:p>
          </p:txBody>
        </p:sp>
        <p:sp>
          <p:nvSpPr>
            <p:cNvPr id="20" name="Freeform 19">
              <a:extLst>
                <a:ext uri="{FF2B5EF4-FFF2-40B4-BE49-F238E27FC236}">
                  <a16:creationId xmlns:a16="http://schemas.microsoft.com/office/drawing/2014/main" id="{0688BADB-E913-FC41-AC8A-7CD6556F4BB6}"/>
                </a:ext>
              </a:extLst>
            </p:cNvPr>
            <p:cNvSpPr/>
            <p:nvPr/>
          </p:nvSpPr>
          <p:spPr>
            <a:xfrm>
              <a:off x="6155017" y="5171488"/>
              <a:ext cx="3219448" cy="482485"/>
            </a:xfrm>
            <a:custGeom>
              <a:avLst/>
              <a:gdLst>
                <a:gd name="connsiteX0" fmla="*/ 80416 w 3219448"/>
                <a:gd name="connsiteY0" fmla="*/ 0 h 482485"/>
                <a:gd name="connsiteX1" fmla="*/ 3139032 w 3219448"/>
                <a:gd name="connsiteY1" fmla="*/ 0 h 482485"/>
                <a:gd name="connsiteX2" fmla="*/ 3219448 w 3219448"/>
                <a:gd name="connsiteY2" fmla="*/ 80416 h 482485"/>
                <a:gd name="connsiteX3" fmla="*/ 3219448 w 3219448"/>
                <a:gd name="connsiteY3" fmla="*/ 402069 h 482485"/>
                <a:gd name="connsiteX4" fmla="*/ 3139032 w 3219448"/>
                <a:gd name="connsiteY4" fmla="*/ 482485 h 482485"/>
                <a:gd name="connsiteX5" fmla="*/ 1609724 w 3219448"/>
                <a:gd name="connsiteY5" fmla="*/ 482485 h 482485"/>
                <a:gd name="connsiteX6" fmla="*/ 80416 w 3219448"/>
                <a:gd name="connsiteY6" fmla="*/ 482485 h 482485"/>
                <a:gd name="connsiteX7" fmla="*/ 0 w 3219448"/>
                <a:gd name="connsiteY7" fmla="*/ 482485 h 482485"/>
                <a:gd name="connsiteX8" fmla="*/ 0 w 3219448"/>
                <a:gd name="connsiteY8" fmla="*/ 402069 h 482485"/>
                <a:gd name="connsiteX9" fmla="*/ 0 w 3219448"/>
                <a:gd name="connsiteY9" fmla="*/ 81264 h 482485"/>
                <a:gd name="connsiteX10" fmla="*/ 0 w 3219448"/>
                <a:gd name="connsiteY10" fmla="*/ 80416 h 482485"/>
                <a:gd name="connsiteX11" fmla="*/ 80416 w 3219448"/>
                <a:gd name="connsiteY11" fmla="*/ 0 h 48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9448" h="482485">
                  <a:moveTo>
                    <a:pt x="80416" y="0"/>
                  </a:moveTo>
                  <a:lnTo>
                    <a:pt x="3139032" y="0"/>
                  </a:lnTo>
                  <a:cubicBezTo>
                    <a:pt x="3183445" y="0"/>
                    <a:pt x="3219448" y="36003"/>
                    <a:pt x="3219448" y="80416"/>
                  </a:cubicBezTo>
                  <a:lnTo>
                    <a:pt x="3219448" y="402069"/>
                  </a:lnTo>
                  <a:cubicBezTo>
                    <a:pt x="3219448" y="446482"/>
                    <a:pt x="3183445" y="482485"/>
                    <a:pt x="3139032" y="482485"/>
                  </a:cubicBezTo>
                  <a:lnTo>
                    <a:pt x="1609724" y="482485"/>
                  </a:lnTo>
                  <a:lnTo>
                    <a:pt x="80416" y="482485"/>
                  </a:lnTo>
                  <a:lnTo>
                    <a:pt x="0" y="482485"/>
                  </a:lnTo>
                  <a:lnTo>
                    <a:pt x="0" y="402069"/>
                  </a:lnTo>
                  <a:lnTo>
                    <a:pt x="0" y="81264"/>
                  </a:lnTo>
                  <a:lnTo>
                    <a:pt x="0" y="80416"/>
                  </a:lnTo>
                  <a:cubicBezTo>
                    <a:pt x="0" y="36003"/>
                    <a:pt x="36003" y="0"/>
                    <a:pt x="80416" y="0"/>
                  </a:cubicBezTo>
                  <a:close/>
                </a:path>
              </a:pathLst>
            </a:custGeom>
            <a:solidFill>
              <a:srgbClr val="002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CA" sz="1400" b="1">
                  <a:solidFill>
                    <a:prstClr val="white"/>
                  </a:solidFill>
                  <a:latin typeface="Arial" panose="020B0604020202020204" pitchFamily="34" charset="0"/>
                  <a:cs typeface="Arial" panose="020B0604020202020204" pitchFamily="34" charset="0"/>
                </a:rPr>
                <a:t>Carence en fer</a:t>
              </a:r>
            </a:p>
          </p:txBody>
        </p:sp>
        <p:sp>
          <p:nvSpPr>
            <p:cNvPr id="21" name="Freeform 20">
              <a:extLst>
                <a:ext uri="{FF2B5EF4-FFF2-40B4-BE49-F238E27FC236}">
                  <a16:creationId xmlns:a16="http://schemas.microsoft.com/office/drawing/2014/main" id="{1F4A3718-6B24-F144-ADAB-485ACD5DCE6A}"/>
                </a:ext>
              </a:extLst>
            </p:cNvPr>
            <p:cNvSpPr/>
            <p:nvPr/>
          </p:nvSpPr>
          <p:spPr>
            <a:xfrm>
              <a:off x="5929064" y="2182767"/>
              <a:ext cx="638354" cy="482485"/>
            </a:xfrm>
            <a:custGeom>
              <a:avLst/>
              <a:gdLst>
                <a:gd name="connsiteX0" fmla="*/ 80416 w 638354"/>
                <a:gd name="connsiteY0" fmla="*/ 0 h 482485"/>
                <a:gd name="connsiteX1" fmla="*/ 557938 w 638354"/>
                <a:gd name="connsiteY1" fmla="*/ 0 h 482485"/>
                <a:gd name="connsiteX2" fmla="*/ 638354 w 638354"/>
                <a:gd name="connsiteY2" fmla="*/ 80416 h 482485"/>
                <a:gd name="connsiteX3" fmla="*/ 638354 w 638354"/>
                <a:gd name="connsiteY3" fmla="*/ 402069 h 482485"/>
                <a:gd name="connsiteX4" fmla="*/ 557938 w 638354"/>
                <a:gd name="connsiteY4" fmla="*/ 482485 h 482485"/>
                <a:gd name="connsiteX5" fmla="*/ 490304 w 638354"/>
                <a:gd name="connsiteY5" fmla="*/ 482485 h 482485"/>
                <a:gd name="connsiteX6" fmla="*/ 80416 w 638354"/>
                <a:gd name="connsiteY6" fmla="*/ 482485 h 482485"/>
                <a:gd name="connsiteX7" fmla="*/ 0 w 638354"/>
                <a:gd name="connsiteY7" fmla="*/ 482485 h 482485"/>
                <a:gd name="connsiteX8" fmla="*/ 0 w 638354"/>
                <a:gd name="connsiteY8" fmla="*/ 402069 h 482485"/>
                <a:gd name="connsiteX9" fmla="*/ 0 w 638354"/>
                <a:gd name="connsiteY9" fmla="*/ 180833 h 482485"/>
                <a:gd name="connsiteX10" fmla="*/ 0 w 638354"/>
                <a:gd name="connsiteY10" fmla="*/ 80416 h 482485"/>
                <a:gd name="connsiteX11" fmla="*/ 80416 w 638354"/>
                <a:gd name="connsiteY11" fmla="*/ 0 h 48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8354" h="482485">
                  <a:moveTo>
                    <a:pt x="80416" y="0"/>
                  </a:moveTo>
                  <a:lnTo>
                    <a:pt x="557938" y="0"/>
                  </a:lnTo>
                  <a:cubicBezTo>
                    <a:pt x="602351" y="0"/>
                    <a:pt x="638354" y="36003"/>
                    <a:pt x="638354" y="80416"/>
                  </a:cubicBezTo>
                  <a:lnTo>
                    <a:pt x="638354" y="402069"/>
                  </a:lnTo>
                  <a:cubicBezTo>
                    <a:pt x="638354" y="446482"/>
                    <a:pt x="602351" y="482485"/>
                    <a:pt x="557938" y="482485"/>
                  </a:cubicBezTo>
                  <a:lnTo>
                    <a:pt x="490304" y="482485"/>
                  </a:lnTo>
                  <a:lnTo>
                    <a:pt x="80416" y="482485"/>
                  </a:lnTo>
                  <a:lnTo>
                    <a:pt x="0" y="482485"/>
                  </a:lnTo>
                  <a:lnTo>
                    <a:pt x="0" y="402069"/>
                  </a:lnTo>
                  <a:lnTo>
                    <a:pt x="0" y="180833"/>
                  </a:lnTo>
                  <a:lnTo>
                    <a:pt x="0" y="80416"/>
                  </a:lnTo>
                  <a:cubicBezTo>
                    <a:pt x="0" y="36003"/>
                    <a:pt x="36003" y="0"/>
                    <a:pt x="80416" y="0"/>
                  </a:cubicBezTo>
                  <a:close/>
                </a:path>
              </a:pathLst>
            </a:cu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CA" sz="1400" b="1">
                  <a:solidFill>
                    <a:prstClr val="black"/>
                  </a:solidFill>
                  <a:latin typeface="Arial" panose="020B0604020202020204" pitchFamily="34" charset="0"/>
                  <a:cs typeface="Arial" panose="020B0604020202020204" pitchFamily="34" charset="0"/>
                </a:rPr>
                <a:t>Non</a:t>
              </a:r>
            </a:p>
          </p:txBody>
        </p:sp>
        <p:sp>
          <p:nvSpPr>
            <p:cNvPr id="22" name="Freeform 21">
              <a:extLst>
                <a:ext uri="{FF2B5EF4-FFF2-40B4-BE49-F238E27FC236}">
                  <a16:creationId xmlns:a16="http://schemas.microsoft.com/office/drawing/2014/main" id="{9FEC12AE-0742-BE46-A36E-7B3C4A839476}"/>
                </a:ext>
              </a:extLst>
            </p:cNvPr>
            <p:cNvSpPr/>
            <p:nvPr/>
          </p:nvSpPr>
          <p:spPr>
            <a:xfrm>
              <a:off x="9460199" y="2175203"/>
              <a:ext cx="638354" cy="482485"/>
            </a:xfrm>
            <a:custGeom>
              <a:avLst/>
              <a:gdLst>
                <a:gd name="connsiteX0" fmla="*/ 80416 w 638354"/>
                <a:gd name="connsiteY0" fmla="*/ 0 h 482485"/>
                <a:gd name="connsiteX1" fmla="*/ 557938 w 638354"/>
                <a:gd name="connsiteY1" fmla="*/ 0 h 482485"/>
                <a:gd name="connsiteX2" fmla="*/ 638354 w 638354"/>
                <a:gd name="connsiteY2" fmla="*/ 80416 h 482485"/>
                <a:gd name="connsiteX3" fmla="*/ 638354 w 638354"/>
                <a:gd name="connsiteY3" fmla="*/ 402069 h 482485"/>
                <a:gd name="connsiteX4" fmla="*/ 557938 w 638354"/>
                <a:gd name="connsiteY4" fmla="*/ 482485 h 482485"/>
                <a:gd name="connsiteX5" fmla="*/ 490304 w 638354"/>
                <a:gd name="connsiteY5" fmla="*/ 482485 h 482485"/>
                <a:gd name="connsiteX6" fmla="*/ 80416 w 638354"/>
                <a:gd name="connsiteY6" fmla="*/ 482485 h 482485"/>
                <a:gd name="connsiteX7" fmla="*/ 0 w 638354"/>
                <a:gd name="connsiteY7" fmla="*/ 482485 h 482485"/>
                <a:gd name="connsiteX8" fmla="*/ 0 w 638354"/>
                <a:gd name="connsiteY8" fmla="*/ 402069 h 482485"/>
                <a:gd name="connsiteX9" fmla="*/ 0 w 638354"/>
                <a:gd name="connsiteY9" fmla="*/ 180833 h 482485"/>
                <a:gd name="connsiteX10" fmla="*/ 0 w 638354"/>
                <a:gd name="connsiteY10" fmla="*/ 80416 h 482485"/>
                <a:gd name="connsiteX11" fmla="*/ 80416 w 638354"/>
                <a:gd name="connsiteY11" fmla="*/ 0 h 48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8354" h="482485">
                  <a:moveTo>
                    <a:pt x="80416" y="0"/>
                  </a:moveTo>
                  <a:lnTo>
                    <a:pt x="557938" y="0"/>
                  </a:lnTo>
                  <a:cubicBezTo>
                    <a:pt x="602351" y="0"/>
                    <a:pt x="638354" y="36003"/>
                    <a:pt x="638354" y="80416"/>
                  </a:cubicBezTo>
                  <a:lnTo>
                    <a:pt x="638354" y="402069"/>
                  </a:lnTo>
                  <a:cubicBezTo>
                    <a:pt x="638354" y="446482"/>
                    <a:pt x="602351" y="482485"/>
                    <a:pt x="557938" y="482485"/>
                  </a:cubicBezTo>
                  <a:lnTo>
                    <a:pt x="490304" y="482485"/>
                  </a:lnTo>
                  <a:lnTo>
                    <a:pt x="80416" y="482485"/>
                  </a:lnTo>
                  <a:lnTo>
                    <a:pt x="0" y="482485"/>
                  </a:lnTo>
                  <a:lnTo>
                    <a:pt x="0" y="402069"/>
                  </a:lnTo>
                  <a:lnTo>
                    <a:pt x="0" y="180833"/>
                  </a:lnTo>
                  <a:lnTo>
                    <a:pt x="0" y="80416"/>
                  </a:lnTo>
                  <a:cubicBezTo>
                    <a:pt x="0" y="36003"/>
                    <a:pt x="36003" y="0"/>
                    <a:pt x="80416" y="0"/>
                  </a:cubicBezTo>
                  <a:close/>
                </a:path>
              </a:pathLst>
            </a:cu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CA" sz="1400" b="1">
                  <a:solidFill>
                    <a:prstClr val="black"/>
                  </a:solidFill>
                  <a:latin typeface="Arial" panose="020B0604020202020204" pitchFamily="34" charset="0"/>
                  <a:cs typeface="Arial" panose="020B0604020202020204" pitchFamily="34" charset="0"/>
                </a:rPr>
                <a:t>Oui</a:t>
              </a:r>
            </a:p>
          </p:txBody>
        </p:sp>
        <p:sp>
          <p:nvSpPr>
            <p:cNvPr id="23" name="Freeform 22">
              <a:extLst>
                <a:ext uri="{FF2B5EF4-FFF2-40B4-BE49-F238E27FC236}">
                  <a16:creationId xmlns:a16="http://schemas.microsoft.com/office/drawing/2014/main" id="{3BCC9F19-FEC7-F141-8424-766C84054D24}"/>
                </a:ext>
              </a:extLst>
            </p:cNvPr>
            <p:cNvSpPr/>
            <p:nvPr/>
          </p:nvSpPr>
          <p:spPr>
            <a:xfrm>
              <a:off x="5750094" y="3104259"/>
              <a:ext cx="996293" cy="625931"/>
            </a:xfrm>
            <a:custGeom>
              <a:avLst/>
              <a:gdLst>
                <a:gd name="connsiteX0" fmla="*/ 80416 w 638354"/>
                <a:gd name="connsiteY0" fmla="*/ 0 h 482485"/>
                <a:gd name="connsiteX1" fmla="*/ 557938 w 638354"/>
                <a:gd name="connsiteY1" fmla="*/ 0 h 482485"/>
                <a:gd name="connsiteX2" fmla="*/ 638354 w 638354"/>
                <a:gd name="connsiteY2" fmla="*/ 80416 h 482485"/>
                <a:gd name="connsiteX3" fmla="*/ 638354 w 638354"/>
                <a:gd name="connsiteY3" fmla="*/ 402069 h 482485"/>
                <a:gd name="connsiteX4" fmla="*/ 557938 w 638354"/>
                <a:gd name="connsiteY4" fmla="*/ 482485 h 482485"/>
                <a:gd name="connsiteX5" fmla="*/ 490304 w 638354"/>
                <a:gd name="connsiteY5" fmla="*/ 482485 h 482485"/>
                <a:gd name="connsiteX6" fmla="*/ 80416 w 638354"/>
                <a:gd name="connsiteY6" fmla="*/ 482485 h 482485"/>
                <a:gd name="connsiteX7" fmla="*/ 0 w 638354"/>
                <a:gd name="connsiteY7" fmla="*/ 482485 h 482485"/>
                <a:gd name="connsiteX8" fmla="*/ 0 w 638354"/>
                <a:gd name="connsiteY8" fmla="*/ 402069 h 482485"/>
                <a:gd name="connsiteX9" fmla="*/ 0 w 638354"/>
                <a:gd name="connsiteY9" fmla="*/ 180833 h 482485"/>
                <a:gd name="connsiteX10" fmla="*/ 0 w 638354"/>
                <a:gd name="connsiteY10" fmla="*/ 80416 h 482485"/>
                <a:gd name="connsiteX11" fmla="*/ 80416 w 638354"/>
                <a:gd name="connsiteY11" fmla="*/ 0 h 48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8354" h="482485">
                  <a:moveTo>
                    <a:pt x="80416" y="0"/>
                  </a:moveTo>
                  <a:lnTo>
                    <a:pt x="557938" y="0"/>
                  </a:lnTo>
                  <a:cubicBezTo>
                    <a:pt x="602351" y="0"/>
                    <a:pt x="638354" y="36003"/>
                    <a:pt x="638354" y="80416"/>
                  </a:cubicBezTo>
                  <a:lnTo>
                    <a:pt x="638354" y="402069"/>
                  </a:lnTo>
                  <a:cubicBezTo>
                    <a:pt x="638354" y="446482"/>
                    <a:pt x="602351" y="482485"/>
                    <a:pt x="557938" y="482485"/>
                  </a:cubicBezTo>
                  <a:lnTo>
                    <a:pt x="490304" y="482485"/>
                  </a:lnTo>
                  <a:lnTo>
                    <a:pt x="80416" y="482485"/>
                  </a:lnTo>
                  <a:lnTo>
                    <a:pt x="0" y="482485"/>
                  </a:lnTo>
                  <a:lnTo>
                    <a:pt x="0" y="402069"/>
                  </a:lnTo>
                  <a:lnTo>
                    <a:pt x="0" y="180833"/>
                  </a:lnTo>
                  <a:lnTo>
                    <a:pt x="0" y="80416"/>
                  </a:lnTo>
                  <a:cubicBezTo>
                    <a:pt x="0" y="36003"/>
                    <a:pt x="36003" y="0"/>
                    <a:pt x="80416" y="0"/>
                  </a:cubicBezTo>
                  <a:close/>
                </a:path>
              </a:pathLst>
            </a:cu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CA" sz="1400" b="1">
                  <a:solidFill>
                    <a:prstClr val="black"/>
                  </a:solidFill>
                  <a:latin typeface="Arial" panose="020B0604020202020204" pitchFamily="34" charset="0"/>
                  <a:cs typeface="Arial" panose="020B0604020202020204" pitchFamily="34" charset="0"/>
                </a:rPr>
                <a:t>&lt; 30 </a:t>
              </a:r>
              <a:r>
                <a:rPr lang="el-GR" sz="1400" b="1">
                  <a:solidFill>
                    <a:prstClr val="black"/>
                  </a:solidFill>
                  <a:latin typeface="Arial" panose="020B0604020202020204" pitchFamily="34" charset="0"/>
                  <a:cs typeface="Arial" panose="020B0604020202020204" pitchFamily="34" charset="0"/>
                </a:rPr>
                <a:t>μ</a:t>
              </a:r>
              <a:r>
                <a:rPr lang="fr-CA" sz="1400" b="1">
                  <a:solidFill>
                    <a:prstClr val="black"/>
                  </a:solidFill>
                  <a:latin typeface="Arial" panose="020B0604020202020204" pitchFamily="34" charset="0"/>
                  <a:cs typeface="Arial" panose="020B0604020202020204" pitchFamily="34" charset="0"/>
                </a:rPr>
                <a:t>g/L</a:t>
              </a:r>
            </a:p>
          </p:txBody>
        </p:sp>
        <p:sp>
          <p:nvSpPr>
            <p:cNvPr id="24" name="Freeform 23">
              <a:extLst>
                <a:ext uri="{FF2B5EF4-FFF2-40B4-BE49-F238E27FC236}">
                  <a16:creationId xmlns:a16="http://schemas.microsoft.com/office/drawing/2014/main" id="{82E75460-38D8-904F-85CA-407A257E86B2}"/>
                </a:ext>
              </a:extLst>
            </p:cNvPr>
            <p:cNvSpPr/>
            <p:nvPr/>
          </p:nvSpPr>
          <p:spPr>
            <a:xfrm>
              <a:off x="8600756" y="3104258"/>
              <a:ext cx="1112819" cy="625931"/>
            </a:xfrm>
            <a:custGeom>
              <a:avLst/>
              <a:gdLst>
                <a:gd name="connsiteX0" fmla="*/ 80416 w 638354"/>
                <a:gd name="connsiteY0" fmla="*/ 0 h 482485"/>
                <a:gd name="connsiteX1" fmla="*/ 557938 w 638354"/>
                <a:gd name="connsiteY1" fmla="*/ 0 h 482485"/>
                <a:gd name="connsiteX2" fmla="*/ 638354 w 638354"/>
                <a:gd name="connsiteY2" fmla="*/ 80416 h 482485"/>
                <a:gd name="connsiteX3" fmla="*/ 638354 w 638354"/>
                <a:gd name="connsiteY3" fmla="*/ 402069 h 482485"/>
                <a:gd name="connsiteX4" fmla="*/ 557938 w 638354"/>
                <a:gd name="connsiteY4" fmla="*/ 482485 h 482485"/>
                <a:gd name="connsiteX5" fmla="*/ 490304 w 638354"/>
                <a:gd name="connsiteY5" fmla="*/ 482485 h 482485"/>
                <a:gd name="connsiteX6" fmla="*/ 80416 w 638354"/>
                <a:gd name="connsiteY6" fmla="*/ 482485 h 482485"/>
                <a:gd name="connsiteX7" fmla="*/ 0 w 638354"/>
                <a:gd name="connsiteY7" fmla="*/ 482485 h 482485"/>
                <a:gd name="connsiteX8" fmla="*/ 0 w 638354"/>
                <a:gd name="connsiteY8" fmla="*/ 402069 h 482485"/>
                <a:gd name="connsiteX9" fmla="*/ 0 w 638354"/>
                <a:gd name="connsiteY9" fmla="*/ 180833 h 482485"/>
                <a:gd name="connsiteX10" fmla="*/ 0 w 638354"/>
                <a:gd name="connsiteY10" fmla="*/ 80416 h 482485"/>
                <a:gd name="connsiteX11" fmla="*/ 80416 w 638354"/>
                <a:gd name="connsiteY11" fmla="*/ 0 h 48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8354" h="482485">
                  <a:moveTo>
                    <a:pt x="80416" y="0"/>
                  </a:moveTo>
                  <a:lnTo>
                    <a:pt x="557938" y="0"/>
                  </a:lnTo>
                  <a:cubicBezTo>
                    <a:pt x="602351" y="0"/>
                    <a:pt x="638354" y="36003"/>
                    <a:pt x="638354" y="80416"/>
                  </a:cubicBezTo>
                  <a:lnTo>
                    <a:pt x="638354" y="402069"/>
                  </a:lnTo>
                  <a:cubicBezTo>
                    <a:pt x="638354" y="446482"/>
                    <a:pt x="602351" y="482485"/>
                    <a:pt x="557938" y="482485"/>
                  </a:cubicBezTo>
                  <a:lnTo>
                    <a:pt x="490304" y="482485"/>
                  </a:lnTo>
                  <a:lnTo>
                    <a:pt x="80416" y="482485"/>
                  </a:lnTo>
                  <a:lnTo>
                    <a:pt x="0" y="482485"/>
                  </a:lnTo>
                  <a:lnTo>
                    <a:pt x="0" y="402069"/>
                  </a:lnTo>
                  <a:lnTo>
                    <a:pt x="0" y="180833"/>
                  </a:lnTo>
                  <a:lnTo>
                    <a:pt x="0" y="80416"/>
                  </a:lnTo>
                  <a:cubicBezTo>
                    <a:pt x="0" y="36003"/>
                    <a:pt x="36003" y="0"/>
                    <a:pt x="80416" y="0"/>
                  </a:cubicBezTo>
                  <a:close/>
                </a:path>
              </a:pathLst>
            </a:cu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CA" sz="1400" b="1">
                  <a:solidFill>
                    <a:prstClr val="black"/>
                  </a:solidFill>
                  <a:latin typeface="Arial" panose="020B0604020202020204" pitchFamily="34" charset="0"/>
                  <a:cs typeface="Arial" panose="020B0604020202020204" pitchFamily="34" charset="0"/>
                </a:rPr>
                <a:t>&lt; 100 </a:t>
              </a:r>
              <a:r>
                <a:rPr lang="el-GR" sz="1400" b="1">
                  <a:solidFill>
                    <a:prstClr val="black"/>
                  </a:solidFill>
                  <a:latin typeface="Arial" panose="020B0604020202020204" pitchFamily="34" charset="0"/>
                  <a:cs typeface="Arial" panose="020B0604020202020204" pitchFamily="34" charset="0"/>
                </a:rPr>
                <a:t>μ</a:t>
              </a:r>
              <a:r>
                <a:rPr lang="fr-CA" sz="1400" b="1">
                  <a:solidFill>
                    <a:prstClr val="black"/>
                  </a:solidFill>
                  <a:latin typeface="Arial" panose="020B0604020202020204" pitchFamily="34" charset="0"/>
                  <a:cs typeface="Arial" panose="020B0604020202020204" pitchFamily="34" charset="0"/>
                </a:rPr>
                <a:t>g/L</a:t>
              </a:r>
            </a:p>
          </p:txBody>
        </p:sp>
        <p:sp>
          <p:nvSpPr>
            <p:cNvPr id="25" name="Freeform 24">
              <a:extLst>
                <a:ext uri="{FF2B5EF4-FFF2-40B4-BE49-F238E27FC236}">
                  <a16:creationId xmlns:a16="http://schemas.microsoft.com/office/drawing/2014/main" id="{16587624-53A5-7842-94C4-DFD65568715C}"/>
                </a:ext>
              </a:extLst>
            </p:cNvPr>
            <p:cNvSpPr/>
            <p:nvPr/>
          </p:nvSpPr>
          <p:spPr>
            <a:xfrm>
              <a:off x="9810263" y="3104258"/>
              <a:ext cx="1322102" cy="625931"/>
            </a:xfrm>
            <a:custGeom>
              <a:avLst/>
              <a:gdLst>
                <a:gd name="connsiteX0" fmla="*/ 80416 w 638354"/>
                <a:gd name="connsiteY0" fmla="*/ 0 h 482485"/>
                <a:gd name="connsiteX1" fmla="*/ 557938 w 638354"/>
                <a:gd name="connsiteY1" fmla="*/ 0 h 482485"/>
                <a:gd name="connsiteX2" fmla="*/ 638354 w 638354"/>
                <a:gd name="connsiteY2" fmla="*/ 80416 h 482485"/>
                <a:gd name="connsiteX3" fmla="*/ 638354 w 638354"/>
                <a:gd name="connsiteY3" fmla="*/ 402069 h 482485"/>
                <a:gd name="connsiteX4" fmla="*/ 557938 w 638354"/>
                <a:gd name="connsiteY4" fmla="*/ 482485 h 482485"/>
                <a:gd name="connsiteX5" fmla="*/ 490304 w 638354"/>
                <a:gd name="connsiteY5" fmla="*/ 482485 h 482485"/>
                <a:gd name="connsiteX6" fmla="*/ 80416 w 638354"/>
                <a:gd name="connsiteY6" fmla="*/ 482485 h 482485"/>
                <a:gd name="connsiteX7" fmla="*/ 0 w 638354"/>
                <a:gd name="connsiteY7" fmla="*/ 482485 h 482485"/>
                <a:gd name="connsiteX8" fmla="*/ 0 w 638354"/>
                <a:gd name="connsiteY8" fmla="*/ 402069 h 482485"/>
                <a:gd name="connsiteX9" fmla="*/ 0 w 638354"/>
                <a:gd name="connsiteY9" fmla="*/ 180833 h 482485"/>
                <a:gd name="connsiteX10" fmla="*/ 0 w 638354"/>
                <a:gd name="connsiteY10" fmla="*/ 80416 h 482485"/>
                <a:gd name="connsiteX11" fmla="*/ 80416 w 638354"/>
                <a:gd name="connsiteY11" fmla="*/ 0 h 48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8354" h="482485">
                  <a:moveTo>
                    <a:pt x="80416" y="0"/>
                  </a:moveTo>
                  <a:lnTo>
                    <a:pt x="557938" y="0"/>
                  </a:lnTo>
                  <a:cubicBezTo>
                    <a:pt x="602351" y="0"/>
                    <a:pt x="638354" y="36003"/>
                    <a:pt x="638354" y="80416"/>
                  </a:cubicBezTo>
                  <a:lnTo>
                    <a:pt x="638354" y="402069"/>
                  </a:lnTo>
                  <a:cubicBezTo>
                    <a:pt x="638354" y="446482"/>
                    <a:pt x="602351" y="482485"/>
                    <a:pt x="557938" y="482485"/>
                  </a:cubicBezTo>
                  <a:lnTo>
                    <a:pt x="490304" y="482485"/>
                  </a:lnTo>
                  <a:lnTo>
                    <a:pt x="80416" y="482485"/>
                  </a:lnTo>
                  <a:lnTo>
                    <a:pt x="0" y="482485"/>
                  </a:lnTo>
                  <a:lnTo>
                    <a:pt x="0" y="402069"/>
                  </a:lnTo>
                  <a:lnTo>
                    <a:pt x="0" y="180833"/>
                  </a:lnTo>
                  <a:lnTo>
                    <a:pt x="0" y="80416"/>
                  </a:lnTo>
                  <a:cubicBezTo>
                    <a:pt x="0" y="36003"/>
                    <a:pt x="36003" y="0"/>
                    <a:pt x="80416" y="0"/>
                  </a:cubicBezTo>
                  <a:close/>
                </a:path>
              </a:pathLst>
            </a:cu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a:solidFill>
                    <a:schemeClr val="tx1"/>
                  </a:solidFill>
                  <a:latin typeface="Arial" panose="020B0604020202020204" pitchFamily="34" charset="0"/>
                  <a:cs typeface="Arial" panose="020B0604020202020204" pitchFamily="34" charset="0"/>
                </a:rPr>
                <a:t>100-300 </a:t>
              </a:r>
              <a:r>
                <a:rPr lang="el-GR" sz="1400" b="1">
                  <a:solidFill>
                    <a:prstClr val="black"/>
                  </a:solidFill>
                  <a:latin typeface="Arial" panose="020B0604020202020204" pitchFamily="34" charset="0"/>
                  <a:cs typeface="Arial" panose="020B0604020202020204" pitchFamily="34" charset="0"/>
                </a:rPr>
                <a:t>μ</a:t>
              </a:r>
              <a:r>
                <a:rPr lang="fr-CA" sz="1400" b="1">
                  <a:solidFill>
                    <a:prstClr val="black"/>
                  </a:solidFill>
                  <a:latin typeface="Arial" panose="020B0604020202020204" pitchFamily="34" charset="0"/>
                  <a:cs typeface="Arial" panose="020B0604020202020204" pitchFamily="34" charset="0"/>
                </a:rPr>
                <a:t>g/L</a:t>
              </a:r>
              <a:endParaRPr lang="fr-CA" sz="1400" b="1">
                <a:solidFill>
                  <a:schemeClr val="tx1"/>
                </a:solidFill>
                <a:latin typeface="Arial" panose="020B0604020202020204" pitchFamily="34" charset="0"/>
                <a:cs typeface="Arial" panose="020B0604020202020204" pitchFamily="34" charset="0"/>
              </a:endParaRPr>
            </a:p>
          </p:txBody>
        </p:sp>
        <p:sp>
          <p:nvSpPr>
            <p:cNvPr id="26" name="Freeform 25">
              <a:extLst>
                <a:ext uri="{FF2B5EF4-FFF2-40B4-BE49-F238E27FC236}">
                  <a16:creationId xmlns:a16="http://schemas.microsoft.com/office/drawing/2014/main" id="{45DA210D-A1A2-2C4B-882F-579E3E794C6C}"/>
                </a:ext>
              </a:extLst>
            </p:cNvPr>
            <p:cNvSpPr/>
            <p:nvPr/>
          </p:nvSpPr>
          <p:spPr>
            <a:xfrm>
              <a:off x="9712657" y="4103870"/>
              <a:ext cx="1419708" cy="625931"/>
            </a:xfrm>
            <a:custGeom>
              <a:avLst/>
              <a:gdLst>
                <a:gd name="connsiteX0" fmla="*/ 80416 w 638354"/>
                <a:gd name="connsiteY0" fmla="*/ 0 h 482485"/>
                <a:gd name="connsiteX1" fmla="*/ 557938 w 638354"/>
                <a:gd name="connsiteY1" fmla="*/ 0 h 482485"/>
                <a:gd name="connsiteX2" fmla="*/ 638354 w 638354"/>
                <a:gd name="connsiteY2" fmla="*/ 80416 h 482485"/>
                <a:gd name="connsiteX3" fmla="*/ 638354 w 638354"/>
                <a:gd name="connsiteY3" fmla="*/ 402069 h 482485"/>
                <a:gd name="connsiteX4" fmla="*/ 557938 w 638354"/>
                <a:gd name="connsiteY4" fmla="*/ 482485 h 482485"/>
                <a:gd name="connsiteX5" fmla="*/ 490304 w 638354"/>
                <a:gd name="connsiteY5" fmla="*/ 482485 h 482485"/>
                <a:gd name="connsiteX6" fmla="*/ 80416 w 638354"/>
                <a:gd name="connsiteY6" fmla="*/ 482485 h 482485"/>
                <a:gd name="connsiteX7" fmla="*/ 0 w 638354"/>
                <a:gd name="connsiteY7" fmla="*/ 482485 h 482485"/>
                <a:gd name="connsiteX8" fmla="*/ 0 w 638354"/>
                <a:gd name="connsiteY8" fmla="*/ 402069 h 482485"/>
                <a:gd name="connsiteX9" fmla="*/ 0 w 638354"/>
                <a:gd name="connsiteY9" fmla="*/ 180833 h 482485"/>
                <a:gd name="connsiteX10" fmla="*/ 0 w 638354"/>
                <a:gd name="connsiteY10" fmla="*/ 80416 h 482485"/>
                <a:gd name="connsiteX11" fmla="*/ 80416 w 638354"/>
                <a:gd name="connsiteY11" fmla="*/ 0 h 48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8354" h="482485">
                  <a:moveTo>
                    <a:pt x="80416" y="0"/>
                  </a:moveTo>
                  <a:lnTo>
                    <a:pt x="557938" y="0"/>
                  </a:lnTo>
                  <a:cubicBezTo>
                    <a:pt x="602351" y="0"/>
                    <a:pt x="638354" y="36003"/>
                    <a:pt x="638354" y="80416"/>
                  </a:cubicBezTo>
                  <a:lnTo>
                    <a:pt x="638354" y="402069"/>
                  </a:lnTo>
                  <a:cubicBezTo>
                    <a:pt x="638354" y="446482"/>
                    <a:pt x="602351" y="482485"/>
                    <a:pt x="557938" y="482485"/>
                  </a:cubicBezTo>
                  <a:lnTo>
                    <a:pt x="490304" y="482485"/>
                  </a:lnTo>
                  <a:lnTo>
                    <a:pt x="80416" y="482485"/>
                  </a:lnTo>
                  <a:lnTo>
                    <a:pt x="0" y="482485"/>
                  </a:lnTo>
                  <a:lnTo>
                    <a:pt x="0" y="402069"/>
                  </a:lnTo>
                  <a:lnTo>
                    <a:pt x="0" y="180833"/>
                  </a:lnTo>
                  <a:lnTo>
                    <a:pt x="0" y="80416"/>
                  </a:lnTo>
                  <a:cubicBezTo>
                    <a:pt x="0" y="36003"/>
                    <a:pt x="36003" y="0"/>
                    <a:pt x="80416" y="0"/>
                  </a:cubicBezTo>
                  <a:close/>
                </a:path>
              </a:pathLst>
            </a:cu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b="1" dirty="0">
                  <a:solidFill>
                    <a:schemeClr val="tx1"/>
                  </a:solidFill>
                  <a:latin typeface="Arial" panose="020B0604020202020204" pitchFamily="34" charset="0"/>
                  <a:cs typeface="Arial" panose="020B0604020202020204" pitchFamily="34" charset="0"/>
                </a:rPr>
                <a:t>Saturation (CST) &lt; 20 %</a:t>
              </a:r>
            </a:p>
          </p:txBody>
        </p:sp>
      </p:grpSp>
      <p:sp>
        <p:nvSpPr>
          <p:cNvPr id="38" name="Footer Placeholder 2">
            <a:extLst>
              <a:ext uri="{FF2B5EF4-FFF2-40B4-BE49-F238E27FC236}">
                <a16:creationId xmlns:a16="http://schemas.microsoft.com/office/drawing/2014/main" id="{5362733B-DC84-4CC9-B99A-C5F198F2706F}"/>
              </a:ext>
            </a:extLst>
          </p:cNvPr>
          <p:cNvSpPr txBox="1">
            <a:spLocks/>
          </p:cNvSpPr>
          <p:nvPr>
            <p:custDataLst>
              <p:tags r:id="rId5"/>
            </p:custDataLst>
          </p:nvPr>
        </p:nvSpPr>
        <p:spPr>
          <a:xfrm>
            <a:off x="333498" y="6191982"/>
            <a:ext cx="11249026" cy="371475"/>
          </a:xfrm>
          <a:prstGeom prst="rect">
            <a:avLst/>
          </a:prstGeom>
        </p:spPr>
        <p:txBody>
          <a:bodyPr vert="horz" lIns="0" tIns="45720" rIns="91440" bIns="45720" rtlCol="0" anchor="ctr"/>
          <a:lstStyle>
            <a:defPPr>
              <a:defRPr lang="en-US"/>
            </a:defPPr>
            <a:lvl1pPr marL="0" algn="l"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solidFill>
                  <a:schemeClr val="tx1"/>
                </a:solidFill>
                <a:latin typeface="Arial"/>
                <a:cs typeface="Arial"/>
              </a:rPr>
              <a:t>CST : coefficient de saturation de la transferrine; Hb : hémoglobine</a:t>
            </a:r>
            <a:endParaRPr lang="fr-CA">
              <a:solidFill>
                <a:schemeClr val="tx1"/>
              </a:solidFill>
            </a:endParaRPr>
          </a:p>
        </p:txBody>
      </p:sp>
    </p:spTree>
    <p:extLst>
      <p:ext uri="{BB962C8B-B14F-4D97-AF65-F5344CB8AC3E}">
        <p14:creationId xmlns:p14="http://schemas.microsoft.com/office/powerpoint/2010/main" val="3886184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8BF7C-AB87-2D40-B6AB-D8AD25A8A2F0}"/>
              </a:ext>
            </a:extLst>
          </p:cNvPr>
          <p:cNvSpPr>
            <a:spLocks noGrp="1"/>
          </p:cNvSpPr>
          <p:nvPr>
            <p:ph type="ctrTitle"/>
            <p:custDataLst>
              <p:tags r:id="rId1"/>
            </p:custDataLst>
          </p:nvPr>
        </p:nvSpPr>
        <p:spPr>
          <a:xfrm>
            <a:off x="2907506" y="1898073"/>
            <a:ext cx="6379369" cy="1730421"/>
          </a:xfrm>
        </p:spPr>
        <p:txBody>
          <a:bodyPr rIns="0"/>
          <a:lstStyle/>
          <a:p>
            <a:r>
              <a:rPr lang="fr-CA" dirty="0"/>
              <a:t>OPTIONS DE TRAITEMENT DE L’ANÉMIE FERRIPRIVE</a:t>
            </a:r>
          </a:p>
        </p:txBody>
      </p:sp>
      <p:sp>
        <p:nvSpPr>
          <p:cNvPr id="3" name="Subtitle 2">
            <a:extLst>
              <a:ext uri="{FF2B5EF4-FFF2-40B4-BE49-F238E27FC236}">
                <a16:creationId xmlns:a16="http://schemas.microsoft.com/office/drawing/2014/main" id="{EEC6FABD-57FC-AA41-815B-A233BAAD479B}"/>
              </a:ext>
            </a:extLst>
          </p:cNvPr>
          <p:cNvSpPr>
            <a:spLocks noGrp="1"/>
          </p:cNvSpPr>
          <p:nvPr>
            <p:ph type="subTitle" idx="1"/>
            <p:custDataLst>
              <p:tags r:id="rId2"/>
            </p:custDataLst>
          </p:nvPr>
        </p:nvSpPr>
        <p:spPr>
          <a:xfrm>
            <a:off x="2907506" y="3958694"/>
            <a:ext cx="6379369" cy="984250"/>
          </a:xfrm>
        </p:spPr>
        <p:txBody>
          <a:bodyPr vert="horz" lIns="0" tIns="45720" rIns="0" bIns="45720" rtlCol="0" anchor="t">
            <a:normAutofit lnSpcReduction="10000"/>
          </a:bodyPr>
          <a:lstStyle/>
          <a:p>
            <a:r>
              <a:rPr lang="fr-CA" dirty="0">
                <a:latin typeface="Arial"/>
                <a:cs typeface="Arial"/>
              </a:rPr>
              <a:t>(Transfusions sanguines, </a:t>
            </a:r>
            <a:br>
              <a:rPr lang="fr-CA" dirty="0">
                <a:latin typeface="Arial"/>
                <a:cs typeface="Arial"/>
              </a:rPr>
            </a:br>
            <a:r>
              <a:rPr lang="fr-CA" dirty="0">
                <a:latin typeface="Arial"/>
                <a:cs typeface="Arial"/>
              </a:rPr>
              <a:t>supplémentation en fer </a:t>
            </a:r>
            <a:br>
              <a:rPr lang="fr-CA" dirty="0">
                <a:latin typeface="Arial"/>
                <a:cs typeface="Arial"/>
              </a:rPr>
            </a:br>
            <a:r>
              <a:rPr lang="fr-CA" dirty="0">
                <a:latin typeface="Arial"/>
                <a:cs typeface="Arial"/>
              </a:rPr>
              <a:t>par voie orale ou </a:t>
            </a:r>
            <a:r>
              <a:rPr lang="fr-CA" dirty="0" err="1">
                <a:latin typeface="Arial"/>
                <a:cs typeface="Arial"/>
              </a:rPr>
              <a:t>i.v</a:t>
            </a:r>
            <a:r>
              <a:rPr lang="fr-CA" dirty="0">
                <a:latin typeface="Arial"/>
                <a:cs typeface="Arial"/>
              </a:rPr>
              <a:t>.)</a:t>
            </a:r>
          </a:p>
        </p:txBody>
      </p:sp>
      <p:cxnSp>
        <p:nvCxnSpPr>
          <p:cNvPr id="4" name="Straight Connector 3">
            <a:extLst>
              <a:ext uri="{FF2B5EF4-FFF2-40B4-BE49-F238E27FC236}">
                <a16:creationId xmlns:a16="http://schemas.microsoft.com/office/drawing/2014/main" id="{54DE4441-6AA4-9646-A129-E6C280878940}"/>
              </a:ext>
            </a:extLst>
          </p:cNvPr>
          <p:cNvCxnSpPr/>
          <p:nvPr>
            <p:custDataLst>
              <p:tags r:id="rId3"/>
            </p:custDataLst>
          </p:nvPr>
        </p:nvCxnSpPr>
        <p:spPr>
          <a:xfrm>
            <a:off x="4854073" y="3769121"/>
            <a:ext cx="248385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567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E75D-9A6C-0C44-95D4-9EADF0EA5618}"/>
              </a:ext>
            </a:extLst>
          </p:cNvPr>
          <p:cNvSpPr>
            <a:spLocks noGrp="1"/>
          </p:cNvSpPr>
          <p:nvPr>
            <p:ph type="title"/>
            <p:custDataLst>
              <p:tags r:id="rId1"/>
            </p:custDataLst>
          </p:nvPr>
        </p:nvSpPr>
        <p:spPr>
          <a:xfrm>
            <a:off x="334963" y="1"/>
            <a:ext cx="10329493" cy="1235868"/>
          </a:xfrm>
        </p:spPr>
        <p:txBody>
          <a:bodyPr wrap="square"/>
          <a:lstStyle/>
          <a:p>
            <a:r>
              <a:rPr lang="fr-CA">
                <a:latin typeface="Arial"/>
                <a:cs typeface="Arial"/>
              </a:rPr>
              <a:t>Avant de passer aux traitements, rappelons qu’il faut…</a:t>
            </a:r>
            <a:endParaRPr lang="fr-CA"/>
          </a:p>
        </p:txBody>
      </p:sp>
      <p:sp>
        <p:nvSpPr>
          <p:cNvPr id="3" name="Footer Placeholder 2">
            <a:extLst>
              <a:ext uri="{FF2B5EF4-FFF2-40B4-BE49-F238E27FC236}">
                <a16:creationId xmlns:a16="http://schemas.microsoft.com/office/drawing/2014/main" id="{96CE8B36-8227-D74F-AF92-58139E824A5B}"/>
              </a:ext>
            </a:extLst>
          </p:cNvPr>
          <p:cNvSpPr>
            <a:spLocks noGrp="1"/>
          </p:cNvSpPr>
          <p:nvPr>
            <p:ph type="ftr" sz="quarter" idx="11"/>
            <p:custDataLst>
              <p:tags r:id="rId2"/>
            </p:custDataLst>
          </p:nvPr>
        </p:nvSpPr>
        <p:spPr/>
        <p:txBody>
          <a:bodyPr/>
          <a:lstStyle/>
          <a:p>
            <a:r>
              <a:rPr lang="en-US" dirty="0" err="1">
                <a:latin typeface="Arial"/>
                <a:cs typeface="Arial"/>
              </a:rPr>
              <a:t>Cappellini</a:t>
            </a:r>
            <a:r>
              <a:rPr lang="en-US" dirty="0">
                <a:latin typeface="Arial"/>
                <a:cs typeface="Arial"/>
              </a:rPr>
              <a:t> MD, </a:t>
            </a:r>
            <a:r>
              <a:rPr lang="en-US" i="1" dirty="0">
                <a:latin typeface="Arial"/>
                <a:cs typeface="Arial"/>
              </a:rPr>
              <a:t>et al</a:t>
            </a:r>
            <a:r>
              <a:rPr lang="en-US" dirty="0">
                <a:latin typeface="Arial"/>
                <a:cs typeface="Arial"/>
              </a:rPr>
              <a:t>. </a:t>
            </a:r>
            <a:r>
              <a:rPr lang="en-US" i="1" dirty="0">
                <a:latin typeface="Arial"/>
                <a:cs typeface="Arial"/>
              </a:rPr>
              <a:t>J Intern Med.</a:t>
            </a:r>
            <a:r>
              <a:rPr lang="en-US" dirty="0">
                <a:latin typeface="Arial"/>
                <a:cs typeface="Arial"/>
              </a:rPr>
              <a:t> 2020; 287(2):153-70.</a:t>
            </a:r>
          </a:p>
        </p:txBody>
      </p:sp>
      <p:sp>
        <p:nvSpPr>
          <p:cNvPr id="4" name="Slide Number Placeholder 3">
            <a:extLst>
              <a:ext uri="{FF2B5EF4-FFF2-40B4-BE49-F238E27FC236}">
                <a16:creationId xmlns:a16="http://schemas.microsoft.com/office/drawing/2014/main" id="{C95AAB09-5376-6B48-AFB3-5425DF5B9FF7}"/>
              </a:ext>
            </a:extLst>
          </p:cNvPr>
          <p:cNvSpPr>
            <a:spLocks noGrp="1"/>
          </p:cNvSpPr>
          <p:nvPr>
            <p:ph type="sldNum" sz="quarter" idx="12"/>
            <p:custDataLst>
              <p:tags r:id="rId3"/>
            </p:custDataLst>
          </p:nvPr>
        </p:nvSpPr>
        <p:spPr/>
        <p:txBody>
          <a:bodyPr/>
          <a:lstStyle/>
          <a:p>
            <a:fld id="{145FD570-4AEA-FD41-8C63-786E3D93656E}" type="slidenum">
              <a:rPr lang="en-US" smtClean="0"/>
              <a:t>34</a:t>
            </a:fld>
            <a:endParaRPr lang="en-US"/>
          </a:p>
        </p:txBody>
      </p:sp>
      <p:sp>
        <p:nvSpPr>
          <p:cNvPr id="5" name="Text Placeholder 3">
            <a:extLst>
              <a:ext uri="{FF2B5EF4-FFF2-40B4-BE49-F238E27FC236}">
                <a16:creationId xmlns:a16="http://schemas.microsoft.com/office/drawing/2014/main" id="{C461E437-9244-104E-985C-8190EA740EEF}"/>
              </a:ext>
            </a:extLst>
          </p:cNvPr>
          <p:cNvSpPr txBox="1">
            <a:spLocks/>
          </p:cNvSpPr>
          <p:nvPr>
            <p:custDataLst>
              <p:tags r:id="rId4"/>
            </p:custDataLst>
          </p:nvPr>
        </p:nvSpPr>
        <p:spPr>
          <a:xfrm>
            <a:off x="4408707" y="1507257"/>
            <a:ext cx="7200191" cy="400040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000" b="1" dirty="0">
                <a:solidFill>
                  <a:schemeClr val="tx1">
                    <a:lumMod val="75000"/>
                    <a:lumOff val="25000"/>
                  </a:schemeClr>
                </a:solidFill>
                <a:latin typeface="Arial" panose="020B0604020202020204" pitchFamily="34" charset="0"/>
                <a:cs typeface="Arial" panose="020B0604020202020204" pitchFamily="34" charset="0"/>
              </a:rPr>
              <a:t>Systématiquement rechercher et traiter de façon optimale la cause sous-jacente de l’anémie ferriprive :</a:t>
            </a:r>
          </a:p>
          <a:p>
            <a:pPr marL="0" indent="0">
              <a:spcBef>
                <a:spcPts val="0"/>
              </a:spcBef>
              <a:buNone/>
            </a:pPr>
            <a:endParaRPr lang="fr-CA" sz="2000" b="1" dirty="0">
              <a:solidFill>
                <a:schemeClr val="tx1">
                  <a:lumMod val="75000"/>
                  <a:lumOff val="25000"/>
                </a:schemeClr>
              </a:solidFill>
              <a:latin typeface="Arial" panose="020B0604020202020204" pitchFamily="34" charset="0"/>
              <a:cs typeface="Arial" panose="020B0604020202020204" pitchFamily="34" charset="0"/>
            </a:endParaRPr>
          </a:p>
          <a:p>
            <a:r>
              <a:rPr lang="fr-CA" sz="2000" b="1" dirty="0">
                <a:solidFill>
                  <a:schemeClr val="tx1">
                    <a:lumMod val="75000"/>
                    <a:lumOff val="25000"/>
                  </a:schemeClr>
                </a:solidFill>
                <a:latin typeface="Arial" panose="020B0604020202020204" pitchFamily="34" charset="0"/>
                <a:cs typeface="Arial" panose="020B0604020202020204" pitchFamily="34" charset="0"/>
              </a:rPr>
              <a:t>Régime alimentaire</a:t>
            </a:r>
          </a:p>
          <a:p>
            <a:r>
              <a:rPr lang="fr-CA" sz="2000" b="1" dirty="0">
                <a:solidFill>
                  <a:schemeClr val="tx1">
                    <a:lumMod val="75000"/>
                    <a:lumOff val="25000"/>
                  </a:schemeClr>
                </a:solidFill>
                <a:latin typeface="Arial" panose="020B0604020202020204" pitchFamily="34" charset="0"/>
                <a:cs typeface="Arial" panose="020B0604020202020204" pitchFamily="34" charset="0"/>
              </a:rPr>
              <a:t>Maladie cœliaque</a:t>
            </a:r>
          </a:p>
          <a:p>
            <a:r>
              <a:rPr lang="fr-CA" sz="2000" b="1" dirty="0">
                <a:solidFill>
                  <a:schemeClr val="tx1">
                    <a:lumMod val="75000"/>
                    <a:lumOff val="25000"/>
                  </a:schemeClr>
                </a:solidFill>
                <a:latin typeface="Arial" panose="020B0604020202020204" pitchFamily="34" charset="0"/>
                <a:cs typeface="Arial" panose="020B0604020202020204" pitchFamily="34" charset="0"/>
              </a:rPr>
              <a:t>Maladie inflammatoire de l’intestin</a:t>
            </a:r>
          </a:p>
          <a:p>
            <a:r>
              <a:rPr lang="fr-CA" sz="2000" b="1" dirty="0">
                <a:solidFill>
                  <a:schemeClr val="tx1">
                    <a:lumMod val="75000"/>
                    <a:lumOff val="25000"/>
                  </a:schemeClr>
                </a:solidFill>
                <a:latin typeface="Arial" panose="020B0604020202020204" pitchFamily="34" charset="0"/>
                <a:cs typeface="Arial" panose="020B0604020202020204" pitchFamily="34" charset="0"/>
              </a:rPr>
              <a:t>Saignement gastro-intestinal</a:t>
            </a:r>
          </a:p>
          <a:p>
            <a:r>
              <a:rPr lang="fr-CA" sz="2000" b="1" dirty="0">
                <a:solidFill>
                  <a:schemeClr val="tx1">
                    <a:lumMod val="75000"/>
                    <a:lumOff val="25000"/>
                  </a:schemeClr>
                </a:solidFill>
                <a:latin typeface="Arial" panose="020B0604020202020204" pitchFamily="34" charset="0"/>
                <a:cs typeface="Arial" panose="020B0604020202020204" pitchFamily="34" charset="0"/>
              </a:rPr>
              <a:t>Infection à </a:t>
            </a:r>
            <a:r>
              <a:rPr lang="fr-CA" sz="2000" b="1" i="1" dirty="0">
                <a:solidFill>
                  <a:schemeClr val="tx1">
                    <a:lumMod val="75000"/>
                    <a:lumOff val="25000"/>
                  </a:schemeClr>
                </a:solidFill>
                <a:latin typeface="Arial" panose="020B0604020202020204" pitchFamily="34" charset="0"/>
                <a:cs typeface="Arial" panose="020B0604020202020204" pitchFamily="34" charset="0"/>
              </a:rPr>
              <a:t>Helicobacter pylori</a:t>
            </a:r>
          </a:p>
          <a:p>
            <a:r>
              <a:rPr lang="fr-CA" sz="2000" b="1" dirty="0">
                <a:solidFill>
                  <a:schemeClr val="tx1">
                    <a:lumMod val="75000"/>
                    <a:lumOff val="25000"/>
                  </a:schemeClr>
                </a:solidFill>
                <a:latin typeface="Arial" panose="020B0604020202020204" pitchFamily="34" charset="0"/>
                <a:cs typeface="Arial" panose="020B0604020202020204" pitchFamily="34" charset="0"/>
              </a:rPr>
              <a:t>Diminution de l’absorption du fer d’origine médicamenteuse</a:t>
            </a:r>
          </a:p>
          <a:p>
            <a:r>
              <a:rPr lang="fr-CA" sz="2000" b="1" dirty="0">
                <a:solidFill>
                  <a:schemeClr val="tx1">
                    <a:lumMod val="75000"/>
                    <a:lumOff val="25000"/>
                  </a:schemeClr>
                </a:solidFill>
                <a:latin typeface="Arial"/>
                <a:cs typeface="Arial"/>
              </a:rPr>
              <a:t>Ménorragie (menstruations anormalement abondantes)</a:t>
            </a:r>
          </a:p>
        </p:txBody>
      </p:sp>
      <p:pic>
        <p:nvPicPr>
          <p:cNvPr id="6" name="Picture 5" descr="A person sitting on a bed&#10;&#10;Description automatically generated">
            <a:extLst>
              <a:ext uri="{FF2B5EF4-FFF2-40B4-BE49-F238E27FC236}">
                <a16:creationId xmlns:a16="http://schemas.microsoft.com/office/drawing/2014/main" id="{9C2AE6CB-A70F-774C-BF9D-A564C07D07A5}"/>
              </a:ext>
            </a:extLst>
          </p:cNvPr>
          <p:cNvPicPr>
            <a:picLocks noChangeAspect="1"/>
          </p:cNvPicPr>
          <p:nvPr>
            <p:custDataLst>
              <p:tags r:id="rId5"/>
            </p:custDataLst>
          </p:nvPr>
        </p:nvPicPr>
        <p:blipFill>
          <a:blip r:embed="rId10"/>
          <a:srcRect/>
          <a:stretch/>
        </p:blipFill>
        <p:spPr>
          <a:xfrm>
            <a:off x="583102" y="1580006"/>
            <a:ext cx="3527473" cy="2351649"/>
          </a:xfrm>
          <a:prstGeom prst="round2DiagRect">
            <a:avLst>
              <a:gd name="adj1" fmla="val 16667"/>
              <a:gd name="adj2" fmla="val 0"/>
            </a:avLst>
          </a:prstGeom>
          <a:ln w="28575" cap="sq">
            <a:solidFill>
              <a:srgbClr val="FFFFFF"/>
            </a:solidFill>
            <a:miter lim="800000"/>
          </a:ln>
          <a:effectLst>
            <a:outerShdw blurRad="254000" dist="38100" algn="tl" rotWithShape="0">
              <a:srgbClr val="000000">
                <a:alpha val="35000"/>
              </a:srgbClr>
            </a:outerShdw>
          </a:effectLst>
        </p:spPr>
      </p:pic>
      <p:sp>
        <p:nvSpPr>
          <p:cNvPr id="7" name="Freeform 13">
            <a:extLst>
              <a:ext uri="{FF2B5EF4-FFF2-40B4-BE49-F238E27FC236}">
                <a16:creationId xmlns:a16="http://schemas.microsoft.com/office/drawing/2014/main" id="{BF050510-5AC8-A44C-B671-0B745F82A048}"/>
              </a:ext>
            </a:extLst>
          </p:cNvPr>
          <p:cNvSpPr/>
          <p:nvPr>
            <p:custDataLst>
              <p:tags r:id="rId6"/>
            </p:custDataLst>
          </p:nvPr>
        </p:nvSpPr>
        <p:spPr>
          <a:xfrm>
            <a:off x="565265" y="4231832"/>
            <a:ext cx="3545310" cy="1783501"/>
          </a:xfrm>
          <a:custGeom>
            <a:avLst/>
            <a:gdLst>
              <a:gd name="connsiteX0" fmla="*/ 295222 w 2667070"/>
              <a:gd name="connsiteY0" fmla="*/ 0 h 1771294"/>
              <a:gd name="connsiteX1" fmla="*/ 2371848 w 2667070"/>
              <a:gd name="connsiteY1" fmla="*/ 0 h 1771294"/>
              <a:gd name="connsiteX2" fmla="*/ 2667070 w 2667070"/>
              <a:gd name="connsiteY2" fmla="*/ 295222 h 1771294"/>
              <a:gd name="connsiteX3" fmla="*/ 2667070 w 2667070"/>
              <a:gd name="connsiteY3" fmla="*/ 1476072 h 1771294"/>
              <a:gd name="connsiteX4" fmla="*/ 2371848 w 2667070"/>
              <a:gd name="connsiteY4" fmla="*/ 1771294 h 1771294"/>
              <a:gd name="connsiteX5" fmla="*/ 1979807 w 2667070"/>
              <a:gd name="connsiteY5" fmla="*/ 1771294 h 1771294"/>
              <a:gd name="connsiteX6" fmla="*/ 295222 w 2667070"/>
              <a:gd name="connsiteY6" fmla="*/ 1771294 h 1771294"/>
              <a:gd name="connsiteX7" fmla="*/ 0 w 2667070"/>
              <a:gd name="connsiteY7" fmla="*/ 1771294 h 1771294"/>
              <a:gd name="connsiteX8" fmla="*/ 0 w 2667070"/>
              <a:gd name="connsiteY8" fmla="*/ 1476072 h 1771294"/>
              <a:gd name="connsiteX9" fmla="*/ 0 w 2667070"/>
              <a:gd name="connsiteY9" fmla="*/ 593388 h 1771294"/>
              <a:gd name="connsiteX10" fmla="*/ 0 w 2667070"/>
              <a:gd name="connsiteY10" fmla="*/ 295222 h 1771294"/>
              <a:gd name="connsiteX11" fmla="*/ 295222 w 2667070"/>
              <a:gd name="connsiteY11" fmla="*/ 0 h 177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7070" h="1771294">
                <a:moveTo>
                  <a:pt x="295222" y="0"/>
                </a:moveTo>
                <a:lnTo>
                  <a:pt x="2371848" y="0"/>
                </a:lnTo>
                <a:cubicBezTo>
                  <a:pt x="2534895" y="0"/>
                  <a:pt x="2667070" y="132175"/>
                  <a:pt x="2667070" y="295222"/>
                </a:cubicBezTo>
                <a:lnTo>
                  <a:pt x="2667070" y="1476072"/>
                </a:lnTo>
                <a:cubicBezTo>
                  <a:pt x="2667070" y="1639119"/>
                  <a:pt x="2534895" y="1771294"/>
                  <a:pt x="2371848" y="1771294"/>
                </a:cubicBezTo>
                <a:lnTo>
                  <a:pt x="1979807" y="1771294"/>
                </a:lnTo>
                <a:lnTo>
                  <a:pt x="295222" y="1771294"/>
                </a:lnTo>
                <a:lnTo>
                  <a:pt x="0" y="1771294"/>
                </a:lnTo>
                <a:lnTo>
                  <a:pt x="0" y="1476072"/>
                </a:lnTo>
                <a:lnTo>
                  <a:pt x="0" y="593388"/>
                </a:lnTo>
                <a:lnTo>
                  <a:pt x="0" y="295222"/>
                </a:lnTo>
                <a:cubicBezTo>
                  <a:pt x="0" y="132175"/>
                  <a:pt x="132175" y="0"/>
                  <a:pt x="295222" y="0"/>
                </a:cubicBezTo>
                <a:close/>
              </a:path>
            </a:pathLst>
          </a:custGeom>
          <a:solidFill>
            <a:srgbClr val="FFFFFF"/>
          </a:solidFill>
          <a:ln w="19050">
            <a:solidFill>
              <a:srgbClr val="F47941"/>
            </a:solidFill>
          </a:ln>
        </p:spPr>
        <p:style>
          <a:lnRef idx="2">
            <a:schemeClr val="accent1">
              <a:shade val="50000"/>
            </a:schemeClr>
          </a:lnRef>
          <a:fillRef idx="1">
            <a:schemeClr val="accent1"/>
          </a:fillRef>
          <a:effectRef idx="0">
            <a:schemeClr val="accent1"/>
          </a:effectRef>
          <a:fontRef idx="minor">
            <a:schemeClr val="lt1"/>
          </a:fontRef>
        </p:style>
        <p:txBody>
          <a:bodyPr lIns="360000" tIns="45720" rIns="91440" bIns="45720" rtlCol="0" anchor="ctr"/>
          <a:lstStyle/>
          <a:p>
            <a:pPr>
              <a:lnSpc>
                <a:spcPct val="90000"/>
              </a:lnSpc>
            </a:pPr>
            <a:r>
              <a:rPr lang="fr-CA" sz="1600" dirty="0">
                <a:solidFill>
                  <a:srgbClr val="000000"/>
                </a:solidFill>
                <a:latin typeface="Arial"/>
                <a:cs typeface="Arial"/>
              </a:rPr>
              <a:t>Il ne faut jamais traiter une anémie ferriprive sans prendre </a:t>
            </a:r>
            <a:br>
              <a:rPr lang="fr-CA" sz="1600" dirty="0">
                <a:solidFill>
                  <a:srgbClr val="000000"/>
                </a:solidFill>
                <a:latin typeface="Arial"/>
                <a:cs typeface="Arial"/>
              </a:rPr>
            </a:br>
            <a:r>
              <a:rPr lang="fr-CA" sz="1600" dirty="0">
                <a:solidFill>
                  <a:srgbClr val="000000"/>
                </a:solidFill>
                <a:latin typeface="Arial"/>
                <a:cs typeface="Arial"/>
              </a:rPr>
              <a:t>en charge la cause sous-jacente    (p. ex. sans ralentir ou arrêter </a:t>
            </a:r>
            <a:br>
              <a:rPr lang="fr-CA" sz="1600" dirty="0">
                <a:solidFill>
                  <a:srgbClr val="000000"/>
                </a:solidFill>
                <a:latin typeface="Arial"/>
                <a:cs typeface="Arial"/>
              </a:rPr>
            </a:br>
            <a:r>
              <a:rPr lang="fr-CA" sz="1600" dirty="0">
                <a:solidFill>
                  <a:srgbClr val="000000"/>
                </a:solidFill>
                <a:latin typeface="Arial"/>
                <a:cs typeface="Arial"/>
              </a:rPr>
              <a:t>le saignement en cas de ménorragie) </a:t>
            </a:r>
            <a:endParaRPr lang="fr-CA" sz="1600" dirty="0">
              <a:solidFill>
                <a:srgbClr val="000000"/>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C237235D-D122-CF4F-85D7-F245D619E458}"/>
              </a:ext>
            </a:extLst>
          </p:cNvPr>
          <p:cNvSpPr/>
          <p:nvPr>
            <p:custDataLst>
              <p:tags r:id="rId7"/>
            </p:custDataLst>
          </p:nvPr>
        </p:nvSpPr>
        <p:spPr>
          <a:xfrm>
            <a:off x="315885" y="4124259"/>
            <a:ext cx="546096" cy="540000"/>
          </a:xfrm>
          <a:prstGeom prst="ellipse">
            <a:avLst/>
          </a:prstGeom>
          <a:solidFill>
            <a:srgbClr val="F4794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108000" rtlCol="0" anchor="ctr"/>
          <a:lstStyle/>
          <a:p>
            <a:pPr algn="ctr"/>
            <a:r>
              <a:rPr lang="fr-CA" sz="3200" b="1" dirty="0">
                <a:latin typeface="Arial" panose="020B0604020202020204" pitchFamily="34" charset="0"/>
                <a:cs typeface="Arial" panose="020B0604020202020204" pitchFamily="34" charset="0"/>
              </a:rPr>
              <a:t>!</a:t>
            </a:r>
            <a:endParaRPr lang="en-CA" b="1" dirty="0">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34AFC35F-460E-753F-72F1-C5D709BB18DE}"/>
                  </a:ext>
                </a:extLst>
              </p14:cNvPr>
              <p14:cNvContentPartPr/>
              <p14:nvPr/>
            </p14:nvContentPartPr>
            <p14:xfrm>
              <a:off x="4510800" y="1949640"/>
              <a:ext cx="2671200" cy="21600"/>
            </p14:xfrm>
          </p:contentPart>
        </mc:Choice>
        <mc:Fallback xmlns="">
          <p:pic>
            <p:nvPicPr>
              <p:cNvPr id="9" name="Ink 8">
                <a:extLst>
                  <a:ext uri="{FF2B5EF4-FFF2-40B4-BE49-F238E27FC236}">
                    <a16:creationId xmlns:a16="http://schemas.microsoft.com/office/drawing/2014/main" id="{34AFC35F-460E-753F-72F1-C5D709BB18DE}"/>
                  </a:ext>
                </a:extLst>
              </p:cNvPr>
              <p:cNvPicPr/>
              <p:nvPr/>
            </p:nvPicPr>
            <p:blipFill>
              <a:blip r:embed="rId12"/>
              <a:stretch>
                <a:fillRect/>
              </a:stretch>
            </p:blipFill>
            <p:spPr>
              <a:xfrm>
                <a:off x="4438800" y="1806000"/>
                <a:ext cx="2814840" cy="309240"/>
              </a:xfrm>
              <a:prstGeom prst="rect">
                <a:avLst/>
              </a:prstGeom>
            </p:spPr>
          </p:pic>
        </mc:Fallback>
      </mc:AlternateContent>
    </p:spTree>
    <p:extLst>
      <p:ext uri="{BB962C8B-B14F-4D97-AF65-F5344CB8AC3E}">
        <p14:creationId xmlns:p14="http://schemas.microsoft.com/office/powerpoint/2010/main" val="339589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custDataLst>
              <p:tags r:id="rId1"/>
            </p:custDataLst>
          </p:nvPr>
        </p:nvSpPr>
        <p:spPr>
          <a:xfrm>
            <a:off x="1593426" y="2272134"/>
            <a:ext cx="5156201" cy="1578504"/>
          </a:xfrm>
        </p:spPr>
        <p:txBody>
          <a:bodyPr>
            <a:normAutofit/>
          </a:bodyPr>
          <a:lstStyle/>
          <a:p>
            <a:r>
              <a:rPr lang="fr-CA" sz="3200" b="1" dirty="0">
                <a:latin typeface="Arial Black" charset="0"/>
                <a:ea typeface="Arial Black" charset="0"/>
                <a:cs typeface="Arial Black" charset="0"/>
              </a:rPr>
              <a:t>Comment déterminer les besoins en fer</a:t>
            </a:r>
          </a:p>
        </p:txBody>
      </p:sp>
    </p:spTree>
    <p:extLst>
      <p:ext uri="{BB962C8B-B14F-4D97-AF65-F5344CB8AC3E}">
        <p14:creationId xmlns:p14="http://schemas.microsoft.com/office/powerpoint/2010/main" val="3678144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436E0-AA4D-42E2-9ACD-3AB466A7C6ED}"/>
              </a:ext>
            </a:extLst>
          </p:cNvPr>
          <p:cNvSpPr>
            <a:spLocks noGrp="1"/>
          </p:cNvSpPr>
          <p:nvPr>
            <p:ph type="title"/>
            <p:custDataLst>
              <p:tags r:id="rId1"/>
            </p:custDataLst>
          </p:nvPr>
        </p:nvSpPr>
        <p:spPr/>
        <p:txBody>
          <a:bodyPr>
            <a:normAutofit/>
          </a:bodyPr>
          <a:lstStyle/>
          <a:p>
            <a:r>
              <a:rPr lang="fr-CA" dirty="0"/>
              <a:t>Calculer les besoins en fer au moyen de la formule de </a:t>
            </a:r>
            <a:r>
              <a:rPr lang="fr-CA" dirty="0" err="1"/>
              <a:t>Ganzoni</a:t>
            </a:r>
            <a:r>
              <a:rPr lang="fr-CA" dirty="0"/>
              <a:t> : précis, mais peu pratique</a:t>
            </a:r>
          </a:p>
        </p:txBody>
      </p:sp>
      <p:sp>
        <p:nvSpPr>
          <p:cNvPr id="6" name="Text Placeholder 5">
            <a:extLst>
              <a:ext uri="{FF2B5EF4-FFF2-40B4-BE49-F238E27FC236}">
                <a16:creationId xmlns:a16="http://schemas.microsoft.com/office/drawing/2014/main" id="{1520933F-8C02-4F48-8B1E-88E87BD89060}"/>
              </a:ext>
            </a:extLst>
          </p:cNvPr>
          <p:cNvSpPr>
            <a:spLocks noGrp="1"/>
          </p:cNvSpPr>
          <p:nvPr>
            <p:ph type="body" sz="quarter" idx="4294967295"/>
            <p:custDataLst>
              <p:tags r:id="rId2"/>
            </p:custDataLst>
          </p:nvPr>
        </p:nvSpPr>
        <p:spPr>
          <a:xfrm>
            <a:off x="1862138" y="1888682"/>
            <a:ext cx="8501062" cy="3152775"/>
          </a:xfrm>
        </p:spPr>
        <p:txBody>
          <a:bodyPr>
            <a:normAutofit/>
          </a:bodyPr>
          <a:lstStyle/>
          <a:p>
            <a:pPr marL="0" indent="0" algn="ctr">
              <a:buNone/>
            </a:pPr>
            <a:r>
              <a:rPr lang="fr-CA" b="1" dirty="0">
                <a:solidFill>
                  <a:schemeClr val="tx1">
                    <a:lumMod val="85000"/>
                    <a:lumOff val="15000"/>
                  </a:schemeClr>
                </a:solidFill>
                <a:latin typeface="Arial" charset="0"/>
                <a:ea typeface="Arial" charset="0"/>
                <a:cs typeface="Arial" charset="0"/>
              </a:rPr>
              <a:t>Poids corporel </a:t>
            </a:r>
            <a:r>
              <a:rPr lang="fr-CA" dirty="0">
                <a:solidFill>
                  <a:schemeClr val="tx1">
                    <a:lumMod val="85000"/>
                    <a:lumOff val="15000"/>
                  </a:schemeClr>
                </a:solidFill>
                <a:latin typeface="Arial" charset="0"/>
                <a:ea typeface="Arial" charset="0"/>
                <a:cs typeface="Arial" charset="0"/>
              </a:rPr>
              <a:t>(kg) </a:t>
            </a:r>
          </a:p>
          <a:p>
            <a:pPr marL="0" indent="0" algn="ctr">
              <a:buNone/>
            </a:pPr>
            <a:r>
              <a:rPr lang="fr-CA" dirty="0">
                <a:solidFill>
                  <a:schemeClr val="tx1">
                    <a:lumMod val="85000"/>
                    <a:lumOff val="15000"/>
                  </a:schemeClr>
                </a:solidFill>
                <a:latin typeface="Arial" charset="0"/>
                <a:ea typeface="Arial" charset="0"/>
                <a:cs typeface="Arial" charset="0"/>
              </a:rPr>
              <a:t>x (</a:t>
            </a:r>
            <a:r>
              <a:rPr lang="fr-CA" b="1" dirty="0">
                <a:solidFill>
                  <a:schemeClr val="tx1">
                    <a:lumMod val="85000"/>
                    <a:lumOff val="15000"/>
                  </a:schemeClr>
                </a:solidFill>
                <a:latin typeface="Arial" charset="0"/>
                <a:ea typeface="Arial" charset="0"/>
                <a:cs typeface="Arial" charset="0"/>
              </a:rPr>
              <a:t>taux d’</a:t>
            </a:r>
            <a:r>
              <a:rPr lang="fr-CA" b="1" dirty="0" err="1">
                <a:solidFill>
                  <a:schemeClr val="tx1">
                    <a:lumMod val="85000"/>
                    <a:lumOff val="15000"/>
                  </a:schemeClr>
                </a:solidFill>
                <a:latin typeface="Arial" charset="0"/>
                <a:ea typeface="Arial" charset="0"/>
                <a:cs typeface="Arial" charset="0"/>
              </a:rPr>
              <a:t>Hb</a:t>
            </a:r>
            <a:r>
              <a:rPr lang="fr-CA" b="1" dirty="0">
                <a:solidFill>
                  <a:schemeClr val="tx1">
                    <a:lumMod val="85000"/>
                    <a:lumOff val="15000"/>
                  </a:schemeClr>
                </a:solidFill>
                <a:latin typeface="Arial" charset="0"/>
                <a:ea typeface="Arial" charset="0"/>
                <a:cs typeface="Arial" charset="0"/>
              </a:rPr>
              <a:t> cible </a:t>
            </a:r>
            <a:r>
              <a:rPr lang="fr-CA" dirty="0">
                <a:solidFill>
                  <a:schemeClr val="tx1">
                    <a:lumMod val="85000"/>
                    <a:lumOff val="15000"/>
                  </a:schemeClr>
                </a:solidFill>
                <a:latin typeface="Arial" charset="0"/>
                <a:ea typeface="Arial" charset="0"/>
                <a:cs typeface="Arial" charset="0"/>
              </a:rPr>
              <a:t>– </a:t>
            </a:r>
            <a:r>
              <a:rPr lang="fr-CA" b="1" dirty="0">
                <a:solidFill>
                  <a:schemeClr val="tx1">
                    <a:lumMod val="85000"/>
                    <a:lumOff val="15000"/>
                  </a:schemeClr>
                </a:solidFill>
                <a:latin typeface="Arial" charset="0"/>
                <a:ea typeface="Arial" charset="0"/>
                <a:cs typeface="Arial" charset="0"/>
              </a:rPr>
              <a:t>taux d’</a:t>
            </a:r>
            <a:r>
              <a:rPr lang="fr-CA" b="1" dirty="0" err="1">
                <a:solidFill>
                  <a:schemeClr val="tx1">
                    <a:lumMod val="85000"/>
                    <a:lumOff val="15000"/>
                  </a:schemeClr>
                </a:solidFill>
                <a:latin typeface="Arial" charset="0"/>
                <a:ea typeface="Arial" charset="0"/>
                <a:cs typeface="Arial" charset="0"/>
              </a:rPr>
              <a:t>Hb</a:t>
            </a:r>
            <a:r>
              <a:rPr lang="fr-CA" b="1" dirty="0">
                <a:solidFill>
                  <a:schemeClr val="tx1">
                    <a:lumMod val="85000"/>
                    <a:lumOff val="15000"/>
                  </a:schemeClr>
                </a:solidFill>
                <a:latin typeface="Arial" charset="0"/>
                <a:ea typeface="Arial" charset="0"/>
                <a:cs typeface="Arial" charset="0"/>
              </a:rPr>
              <a:t> réel </a:t>
            </a:r>
            <a:r>
              <a:rPr lang="fr-CA" dirty="0">
                <a:solidFill>
                  <a:schemeClr val="tx1">
                    <a:lumMod val="85000"/>
                    <a:lumOff val="15000"/>
                  </a:schemeClr>
                </a:solidFill>
                <a:latin typeface="Arial" charset="0"/>
                <a:ea typeface="Arial" charset="0"/>
                <a:cs typeface="Arial" charset="0"/>
              </a:rPr>
              <a:t>[g/</a:t>
            </a:r>
            <a:r>
              <a:rPr lang="fr-CA" dirty="0" err="1">
                <a:solidFill>
                  <a:schemeClr val="tx1">
                    <a:lumMod val="85000"/>
                    <a:lumOff val="15000"/>
                  </a:schemeClr>
                </a:solidFill>
                <a:latin typeface="Arial" charset="0"/>
                <a:ea typeface="Arial" charset="0"/>
                <a:cs typeface="Arial" charset="0"/>
              </a:rPr>
              <a:t>dL</a:t>
            </a:r>
            <a:r>
              <a:rPr lang="fr-CA" dirty="0">
                <a:solidFill>
                  <a:schemeClr val="tx1">
                    <a:lumMod val="85000"/>
                    <a:lumOff val="15000"/>
                  </a:schemeClr>
                </a:solidFill>
                <a:latin typeface="Arial" charset="0"/>
                <a:ea typeface="Arial" charset="0"/>
                <a:cs typeface="Arial" charset="0"/>
              </a:rPr>
              <a:t>])</a:t>
            </a:r>
          </a:p>
          <a:p>
            <a:pPr marL="0" indent="0" algn="ctr">
              <a:buNone/>
            </a:pPr>
            <a:r>
              <a:rPr lang="fr-CA" dirty="0">
                <a:solidFill>
                  <a:schemeClr val="tx1">
                    <a:lumMod val="85000"/>
                    <a:lumOff val="15000"/>
                  </a:schemeClr>
                </a:solidFill>
                <a:latin typeface="Arial" charset="0"/>
                <a:ea typeface="Arial" charset="0"/>
                <a:cs typeface="Arial" charset="0"/>
              </a:rPr>
              <a:t>x </a:t>
            </a:r>
            <a:r>
              <a:rPr lang="fr-CA" b="1" dirty="0">
                <a:solidFill>
                  <a:schemeClr val="tx1">
                    <a:lumMod val="85000"/>
                    <a:lumOff val="15000"/>
                  </a:schemeClr>
                </a:solidFill>
                <a:latin typeface="Arial" charset="0"/>
                <a:ea typeface="Arial" charset="0"/>
                <a:cs typeface="Arial" charset="0"/>
              </a:rPr>
              <a:t>2,4</a:t>
            </a:r>
          </a:p>
          <a:p>
            <a:pPr marL="0" indent="0" algn="ctr">
              <a:buNone/>
            </a:pPr>
            <a:r>
              <a:rPr lang="fr-CA" dirty="0">
                <a:solidFill>
                  <a:schemeClr val="tx1">
                    <a:lumMod val="85000"/>
                    <a:lumOff val="15000"/>
                  </a:schemeClr>
                </a:solidFill>
                <a:latin typeface="Arial" charset="0"/>
                <a:ea typeface="Arial" charset="0"/>
                <a:cs typeface="Arial" charset="0"/>
              </a:rPr>
              <a:t>+ </a:t>
            </a:r>
            <a:r>
              <a:rPr lang="fr-CA" b="1" dirty="0">
                <a:solidFill>
                  <a:schemeClr val="tx1">
                    <a:lumMod val="85000"/>
                    <a:lumOff val="15000"/>
                  </a:schemeClr>
                </a:solidFill>
                <a:latin typeface="Arial" charset="0"/>
                <a:ea typeface="Arial" charset="0"/>
                <a:cs typeface="Arial" charset="0"/>
              </a:rPr>
              <a:t>réserves en fer </a:t>
            </a:r>
            <a:r>
              <a:rPr lang="fr-CA" dirty="0">
                <a:solidFill>
                  <a:schemeClr val="tx1">
                    <a:lumMod val="85000"/>
                    <a:lumOff val="15000"/>
                  </a:schemeClr>
                </a:solidFill>
                <a:latin typeface="Arial" charset="0"/>
                <a:ea typeface="Arial" charset="0"/>
                <a:cs typeface="Arial" charset="0"/>
              </a:rPr>
              <a:t>(mg)*</a:t>
            </a:r>
          </a:p>
          <a:p>
            <a:pPr marL="0" indent="0" algn="ctr">
              <a:buNone/>
            </a:pPr>
            <a:r>
              <a:rPr lang="fr-CA" b="1" dirty="0">
                <a:solidFill>
                  <a:schemeClr val="tx1">
                    <a:lumMod val="85000"/>
                    <a:lumOff val="15000"/>
                  </a:schemeClr>
                </a:solidFill>
                <a:latin typeface="Arial" charset="0"/>
                <a:ea typeface="Arial" charset="0"/>
                <a:cs typeface="Arial" charset="0"/>
              </a:rPr>
              <a:t>= besoins en fer (mg)</a:t>
            </a:r>
          </a:p>
          <a:p>
            <a:pPr marL="0" indent="0" algn="ctr">
              <a:buNone/>
            </a:pPr>
            <a:endParaRPr lang="fr-CA" dirty="0">
              <a:latin typeface="Arial" charset="0"/>
              <a:ea typeface="Arial" charset="0"/>
              <a:cs typeface="Arial" charset="0"/>
            </a:endParaRPr>
          </a:p>
        </p:txBody>
      </p:sp>
      <p:sp>
        <p:nvSpPr>
          <p:cNvPr id="5" name="TextBox 4">
            <a:extLst>
              <a:ext uri="{FF2B5EF4-FFF2-40B4-BE49-F238E27FC236}">
                <a16:creationId xmlns:a16="http://schemas.microsoft.com/office/drawing/2014/main" id="{31B1A96E-BE5C-46B2-843E-3D51D1B0204D}"/>
              </a:ext>
            </a:extLst>
          </p:cNvPr>
          <p:cNvSpPr txBox="1"/>
          <p:nvPr>
            <p:custDataLst>
              <p:tags r:id="rId3"/>
            </p:custDataLst>
          </p:nvPr>
        </p:nvSpPr>
        <p:spPr>
          <a:xfrm>
            <a:off x="1761067" y="6391759"/>
            <a:ext cx="823806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black"/>
                </a:solidFill>
                <a:effectLst/>
                <a:uLnTx/>
                <a:uFillTx/>
                <a:latin typeface="Calibri" panose="020F0502020204030204"/>
                <a:ea typeface="+mn-ea"/>
                <a:cs typeface="+mn-cs"/>
              </a:rPr>
              <a:t>Les explications se rapportant aux calculs se trouvent dans les notes du conférencier.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700" b="0" i="0" u="none" strike="noStrike" kern="1200" cap="none" spc="0" normalizeH="0" baseline="0" noProof="0" dirty="0">
                <a:ln>
                  <a:noFill/>
                </a:ln>
                <a:solidFill>
                  <a:prstClr val="black"/>
                </a:solidFill>
                <a:effectLst/>
                <a:uLnTx/>
                <a:uFillTx/>
                <a:latin typeface="Calibri" panose="020F0502020204030204"/>
                <a:ea typeface="+mn-ea"/>
                <a:cs typeface="+mn-cs"/>
              </a:rPr>
              <a:t>Pfizer Canada </a:t>
            </a:r>
            <a:r>
              <a:rPr kumimoji="0" lang="fr-CA" sz="700" b="0" i="0" u="none" strike="noStrike" kern="1200" cap="none" spc="0" normalizeH="0" baseline="0" noProof="0" dirty="0" err="1">
                <a:ln>
                  <a:noFill/>
                </a:ln>
                <a:solidFill>
                  <a:prstClr val="black"/>
                </a:solidFill>
                <a:effectLst/>
                <a:uLnTx/>
                <a:uFillTx/>
                <a:latin typeface="Calibri" panose="020F0502020204030204"/>
                <a:ea typeface="+mn-ea"/>
                <a:cs typeface="+mn-cs"/>
              </a:rPr>
              <a:t>inc.</a:t>
            </a:r>
            <a:r>
              <a:rPr kumimoji="0" lang="fr-CA" sz="700" b="0" i="0" u="none" strike="noStrike" kern="1200" cap="none" spc="0" normalizeH="0" baseline="0" noProof="0" dirty="0">
                <a:ln>
                  <a:noFill/>
                </a:ln>
                <a:solidFill>
                  <a:prstClr val="black"/>
                </a:solidFill>
                <a:effectLst/>
                <a:uLnTx/>
                <a:uFillTx/>
                <a:latin typeface="Calibri" panose="020F0502020204030204"/>
                <a:ea typeface="+mn-ea"/>
                <a:cs typeface="+mn-cs"/>
              </a:rPr>
              <a:t> Monographie de </a:t>
            </a:r>
            <a:r>
              <a:rPr kumimoji="0" lang="fr-CA" sz="700" b="0" i="0" u="none" strike="noStrike" kern="1200" cap="none" spc="0" normalizeH="0" baseline="30000" noProof="0" dirty="0" err="1">
                <a:ln>
                  <a:noFill/>
                </a:ln>
                <a:solidFill>
                  <a:prstClr val="black"/>
                </a:solidFill>
                <a:effectLst/>
                <a:uLnTx/>
                <a:uFillTx/>
                <a:latin typeface="Calibri" panose="020F0502020204030204"/>
                <a:ea typeface="+mn-ea"/>
                <a:cs typeface="+mn-cs"/>
              </a:rPr>
              <a:t>Pr</a:t>
            </a:r>
            <a:r>
              <a:rPr kumimoji="0" lang="fr-CA" sz="700" b="0" i="0" u="none" strike="noStrike" kern="1200" cap="none" spc="0" normalizeH="0" baseline="0" noProof="0" dirty="0" err="1">
                <a:ln>
                  <a:noFill/>
                </a:ln>
                <a:solidFill>
                  <a:prstClr val="black"/>
                </a:solidFill>
                <a:effectLst/>
                <a:uLnTx/>
                <a:uFillTx/>
                <a:latin typeface="Calibri" panose="020F0502020204030204"/>
                <a:ea typeface="+mn-ea"/>
                <a:cs typeface="+mn-cs"/>
              </a:rPr>
              <a:t>MONOFERRIC</a:t>
            </a:r>
            <a:r>
              <a:rPr kumimoji="0" lang="fr-CA" sz="700" b="0" i="0" u="none" strike="noStrike" kern="1200" cap="none" spc="0" normalizeH="0" baseline="30000" noProof="0" dirty="0" err="1">
                <a:ln>
                  <a:noFill/>
                </a:ln>
                <a:solidFill>
                  <a:prstClr val="black"/>
                </a:solidFill>
                <a:effectLst/>
                <a:uLnTx/>
                <a:uFillTx/>
                <a:latin typeface="Calibri" panose="020F0502020204030204"/>
                <a:ea typeface="+mn-ea"/>
                <a:cs typeface="+mn-cs"/>
              </a:rPr>
              <a:t>MC</a:t>
            </a:r>
            <a:r>
              <a:rPr kumimoji="0" lang="fr-CA" sz="700" b="0" i="0" u="none" strike="noStrike" kern="1200" cap="none" spc="0" normalizeH="0" baseline="0" noProof="0" dirty="0">
                <a:ln>
                  <a:noFill/>
                </a:ln>
                <a:solidFill>
                  <a:prstClr val="black"/>
                </a:solidFill>
                <a:effectLst/>
                <a:uLnTx/>
                <a:uFillTx/>
                <a:latin typeface="Calibri" panose="020F0502020204030204"/>
                <a:ea typeface="+mn-ea"/>
                <a:cs typeface="+mn-cs"/>
              </a:rPr>
              <a:t>. Date de rédaction : 22 juin 2018.</a:t>
            </a:r>
          </a:p>
        </p:txBody>
      </p:sp>
      <p:sp>
        <p:nvSpPr>
          <p:cNvPr id="3" name="TextBox 2"/>
          <p:cNvSpPr txBox="1"/>
          <p:nvPr>
            <p:custDataLst>
              <p:tags r:id="rId4"/>
            </p:custDataLst>
          </p:nvPr>
        </p:nvSpPr>
        <p:spPr>
          <a:xfrm rot="10800000" flipV="1">
            <a:off x="1786128" y="5526487"/>
            <a:ext cx="838200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30" normalizeH="0" baseline="0" noProof="0" dirty="0">
                <a:ln>
                  <a:noFill/>
                </a:ln>
                <a:solidFill>
                  <a:prstClr val="black"/>
                </a:solidFill>
                <a:effectLst/>
                <a:uLnTx/>
                <a:uFillTx/>
                <a:latin typeface="Arial" charset="0"/>
                <a:ea typeface="Arial" charset="0"/>
                <a:cs typeface="Arial" charset="0"/>
              </a:rPr>
              <a:t>* Chez les personnes pesant plus de 35 kg, les réserves de fer sont d’au moins 500 mg. Chez les femmes menues, la limite inférieure des réserves de fer normales est de 500 mg. Certaines lignes directrices suggèrent des réserves de 10 à 15 mg de fer/kg de poids corporel, d’autres, des réserves de 1000 mg.</a:t>
            </a:r>
          </a:p>
        </p:txBody>
      </p:sp>
      <p:sp>
        <p:nvSpPr>
          <p:cNvPr id="4" name="Rectangle 3">
            <a:extLst>
              <a:ext uri="{FF2B5EF4-FFF2-40B4-BE49-F238E27FC236}">
                <a16:creationId xmlns:a16="http://schemas.microsoft.com/office/drawing/2014/main" id="{7C4AB41C-155D-437F-B602-E04CDB3B8680}"/>
              </a:ext>
            </a:extLst>
          </p:cNvPr>
          <p:cNvSpPr/>
          <p:nvPr/>
        </p:nvSpPr>
        <p:spPr>
          <a:xfrm>
            <a:off x="3976255" y="3855027"/>
            <a:ext cx="4125190" cy="6858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85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A5032-0AF6-AE47-4164-862211D286B2}"/>
              </a:ext>
            </a:extLst>
          </p:cNvPr>
          <p:cNvSpPr>
            <a:spLocks noGrp="1"/>
          </p:cNvSpPr>
          <p:nvPr>
            <p:ph type="title"/>
          </p:nvPr>
        </p:nvSpPr>
        <p:spPr/>
        <p:txBody>
          <a:bodyPr/>
          <a:lstStyle/>
          <a:p>
            <a:r>
              <a:rPr lang="fr-CA" dirty="0"/>
              <a:t>Déterminer les besoins en fer</a:t>
            </a:r>
            <a:endParaRPr lang="en-CA" dirty="0"/>
          </a:p>
        </p:txBody>
      </p:sp>
      <p:sp>
        <p:nvSpPr>
          <p:cNvPr id="3" name="Footer Placeholder 2">
            <a:extLst>
              <a:ext uri="{FF2B5EF4-FFF2-40B4-BE49-F238E27FC236}">
                <a16:creationId xmlns:a16="http://schemas.microsoft.com/office/drawing/2014/main" id="{F96B7604-5EF0-8C07-0222-43CF018064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D6F111-FE74-E582-6B94-AA3578B2BF07}"/>
              </a:ext>
            </a:extLst>
          </p:cNvPr>
          <p:cNvSpPr>
            <a:spLocks noGrp="1"/>
          </p:cNvSpPr>
          <p:nvPr>
            <p:ph type="sldNum" sz="quarter" idx="12"/>
          </p:nvPr>
        </p:nvSpPr>
        <p:spPr/>
        <p:txBody>
          <a:bodyPr/>
          <a:lstStyle/>
          <a:p>
            <a:fld id="{145FD570-4AEA-FD41-8C63-786E3D93656E}" type="slidenum">
              <a:rPr lang="en-US" smtClean="0"/>
              <a:t>37</a:t>
            </a:fld>
            <a:endParaRPr lang="en-US"/>
          </a:p>
        </p:txBody>
      </p:sp>
      <p:graphicFrame>
        <p:nvGraphicFramePr>
          <p:cNvPr id="5" name="Table 5">
            <a:extLst>
              <a:ext uri="{FF2B5EF4-FFF2-40B4-BE49-F238E27FC236}">
                <a16:creationId xmlns:a16="http://schemas.microsoft.com/office/drawing/2014/main" id="{A2BB1607-CF0B-DEAD-65A5-9583AA86D02A}"/>
              </a:ext>
            </a:extLst>
          </p:cNvPr>
          <p:cNvGraphicFramePr>
            <a:graphicFrameLocks/>
          </p:cNvGraphicFramePr>
          <p:nvPr>
            <p:extLst>
              <p:ext uri="{D42A27DB-BD31-4B8C-83A1-F6EECF244321}">
                <p14:modId xmlns:p14="http://schemas.microsoft.com/office/powerpoint/2010/main" val="3287956111"/>
              </p:ext>
            </p:extLst>
          </p:nvPr>
        </p:nvGraphicFramePr>
        <p:xfrm>
          <a:off x="1280160" y="1767840"/>
          <a:ext cx="9570719" cy="3901440"/>
        </p:xfrm>
        <a:graphic>
          <a:graphicData uri="http://schemas.openxmlformats.org/drawingml/2006/table">
            <a:tbl>
              <a:tblPr firstRow="1" bandRow="1">
                <a:tableStyleId>{00A15C55-8517-42AA-B614-E9B94910E393}</a:tableStyleId>
              </a:tblPr>
              <a:tblGrid>
                <a:gridCol w="1910897">
                  <a:extLst>
                    <a:ext uri="{9D8B030D-6E8A-4147-A177-3AD203B41FA5}">
                      <a16:colId xmlns:a16="http://schemas.microsoft.com/office/drawing/2014/main" val="2486586507"/>
                    </a:ext>
                  </a:extLst>
                </a:gridCol>
                <a:gridCol w="2553274">
                  <a:extLst>
                    <a:ext uri="{9D8B030D-6E8A-4147-A177-3AD203B41FA5}">
                      <a16:colId xmlns:a16="http://schemas.microsoft.com/office/drawing/2014/main" val="1910221436"/>
                    </a:ext>
                  </a:extLst>
                </a:gridCol>
                <a:gridCol w="2553274">
                  <a:extLst>
                    <a:ext uri="{9D8B030D-6E8A-4147-A177-3AD203B41FA5}">
                      <a16:colId xmlns:a16="http://schemas.microsoft.com/office/drawing/2014/main" val="360496046"/>
                    </a:ext>
                  </a:extLst>
                </a:gridCol>
                <a:gridCol w="2553274">
                  <a:extLst>
                    <a:ext uri="{9D8B030D-6E8A-4147-A177-3AD203B41FA5}">
                      <a16:colId xmlns:a16="http://schemas.microsoft.com/office/drawing/2014/main" val="2362109339"/>
                    </a:ext>
                  </a:extLst>
                </a:gridCol>
              </a:tblGrid>
              <a:tr h="1107272">
                <a:tc>
                  <a:txBody>
                    <a:bodyPr/>
                    <a:lstStyle/>
                    <a:p>
                      <a:r>
                        <a:rPr sz="1800" dirty="0"/>
                        <a:t>Hb (g/L)</a:t>
                      </a:r>
                    </a:p>
                  </a:txBody>
                  <a:tcPr marL="189000" marR="68580" marT="34290" marB="34290" anchor="b">
                    <a:lnL w="9525" cap="flat" cmpd="sng" algn="ctr">
                      <a:solidFill>
                        <a:schemeClr val="tx2">
                          <a:lumMod val="60000"/>
                          <a:lumOff val="40000"/>
                        </a:schemeClr>
                      </a:solidFill>
                      <a:prstDash val="solid"/>
                      <a:round/>
                      <a:headEnd type="none" w="med" len="med"/>
                      <a:tailEnd type="none" w="med" len="med"/>
                    </a:lnL>
                    <a:lnR w="9525" cap="flat" cmpd="sng" algn="ctr">
                      <a:solidFill>
                        <a:schemeClr val="tx2">
                          <a:lumMod val="60000"/>
                          <a:lumOff val="40000"/>
                        </a:schemeClr>
                      </a:solid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chemeClr val="tx2">
                        <a:lumMod val="75000"/>
                      </a:schemeClr>
                    </a:solidFill>
                  </a:tcPr>
                </a:tc>
                <a:tc>
                  <a:txBody>
                    <a:bodyPr/>
                    <a:lstStyle/>
                    <a:p>
                      <a:pPr algn="l"/>
                      <a:r>
                        <a:rPr sz="1800"/>
                        <a:t>Patients ayant un poids corporel </a:t>
                      </a:r>
                      <a:br>
                        <a:rPr sz="1800"/>
                      </a:br>
                      <a:r>
                        <a:rPr sz="1800"/>
                        <a:t>&lt; 50 kg</a:t>
                      </a:r>
                    </a:p>
                  </a:txBody>
                  <a:tcPr marL="189000" marR="68580" marT="34290" marB="34290" anchor="b">
                    <a:lnL w="9525" cap="flat" cmpd="sng" algn="ctr">
                      <a:solidFill>
                        <a:schemeClr val="tx2">
                          <a:lumMod val="60000"/>
                          <a:lumOff val="40000"/>
                        </a:schemeClr>
                      </a:solidFill>
                      <a:prstDash val="solid"/>
                      <a:round/>
                      <a:headEnd type="none" w="med" len="med"/>
                      <a:tailEnd type="none" w="med" len="med"/>
                    </a:lnL>
                    <a:lnR w="9525" cap="flat" cmpd="sng" algn="ctr">
                      <a:solidFill>
                        <a:schemeClr val="tx2">
                          <a:lumMod val="60000"/>
                          <a:lumOff val="40000"/>
                        </a:schemeClr>
                      </a:solid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chemeClr val="tx2">
                        <a:lumMod val="75000"/>
                      </a:schemeClr>
                    </a:solidFill>
                  </a:tcPr>
                </a:tc>
                <a:tc>
                  <a:txBody>
                    <a:bodyPr/>
                    <a:lstStyle/>
                    <a:p>
                      <a:pPr algn="l"/>
                      <a:r>
                        <a:rPr sz="1800"/>
                        <a:t>Patients ayant un poids corporel </a:t>
                      </a:r>
                      <a:br>
                        <a:rPr sz="1800"/>
                      </a:br>
                      <a:r>
                        <a:rPr sz="1800"/>
                        <a:t>de 50 kg à &lt; 70 kg</a:t>
                      </a:r>
                    </a:p>
                  </a:txBody>
                  <a:tcPr marL="189000" marR="68580" marT="34290" marB="34290" anchor="b">
                    <a:lnL w="9525" cap="flat" cmpd="sng" algn="ctr">
                      <a:solidFill>
                        <a:schemeClr val="tx2">
                          <a:lumMod val="60000"/>
                          <a:lumOff val="40000"/>
                        </a:schemeClr>
                      </a:solidFill>
                      <a:prstDash val="solid"/>
                      <a:round/>
                      <a:headEnd type="none" w="med" len="med"/>
                      <a:tailEnd type="none" w="med" len="med"/>
                    </a:lnL>
                    <a:lnR w="9525" cap="flat" cmpd="sng" algn="ctr">
                      <a:solidFill>
                        <a:schemeClr val="tx2">
                          <a:lumMod val="60000"/>
                          <a:lumOff val="40000"/>
                        </a:schemeClr>
                      </a:solid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chemeClr val="tx2">
                        <a:lumMod val="75000"/>
                      </a:schemeClr>
                    </a:solidFill>
                  </a:tcPr>
                </a:tc>
                <a:tc>
                  <a:txBody>
                    <a:bodyPr/>
                    <a:lstStyle/>
                    <a:p>
                      <a:pPr algn="l"/>
                      <a:r>
                        <a:rPr sz="1800" dirty="0"/>
                        <a:t>Patients </a:t>
                      </a:r>
                      <a:r>
                        <a:rPr sz="1800" dirty="0" err="1"/>
                        <a:t>dont</a:t>
                      </a:r>
                      <a:r>
                        <a:rPr sz="1800" dirty="0"/>
                        <a:t> le </a:t>
                      </a:r>
                      <a:r>
                        <a:rPr sz="1800" dirty="0" err="1"/>
                        <a:t>poids</a:t>
                      </a:r>
                      <a:r>
                        <a:rPr lang="fr-CA" sz="1800" dirty="0"/>
                        <a:t> </a:t>
                      </a:r>
                      <a:r>
                        <a:rPr sz="1800" dirty="0" err="1"/>
                        <a:t>corporel</a:t>
                      </a:r>
                      <a:r>
                        <a:rPr sz="1800" dirty="0"/>
                        <a:t> </a:t>
                      </a:r>
                      <a:br>
                        <a:rPr sz="1800" dirty="0"/>
                      </a:br>
                      <a:r>
                        <a:rPr sz="1800" dirty="0"/>
                        <a:t>≥ 70 kg</a:t>
                      </a:r>
                    </a:p>
                  </a:txBody>
                  <a:tcPr marL="189000" marR="68580" marT="34290" marB="34290" anchor="b">
                    <a:lnL w="9525" cap="flat" cmpd="sng" algn="ctr">
                      <a:solidFill>
                        <a:schemeClr val="tx2">
                          <a:lumMod val="60000"/>
                          <a:lumOff val="40000"/>
                        </a:schemeClr>
                      </a:solidFill>
                      <a:prstDash val="solid"/>
                      <a:round/>
                      <a:headEnd type="none" w="med" len="med"/>
                      <a:tailEnd type="none" w="med" len="med"/>
                    </a:lnL>
                    <a:lnR w="9525" cap="flat" cmpd="sng" algn="ctr">
                      <a:solidFill>
                        <a:schemeClr val="tx2">
                          <a:lumMod val="60000"/>
                          <a:lumOff val="40000"/>
                        </a:schemeClr>
                      </a:solid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209266240"/>
                  </a:ext>
                </a:extLst>
              </a:tr>
              <a:tr h="1397084">
                <a:tc>
                  <a:txBody>
                    <a:bodyPr/>
                    <a:lstStyle/>
                    <a:p>
                      <a:r>
                        <a:rPr sz="1800" dirty="0"/>
                        <a:t>≥ 10</a:t>
                      </a:r>
                      <a:r>
                        <a:rPr lang="fr-CA" sz="1800" dirty="0"/>
                        <a:t>0</a:t>
                      </a:r>
                      <a:r>
                        <a:rPr sz="1800" dirty="0"/>
                        <a:t> </a:t>
                      </a:r>
                    </a:p>
                  </a:txBody>
                  <a:tcPr marL="189000" marR="68580" marT="34290" marB="34290" anchor="ctr">
                    <a:lnL w="9525" cap="flat" cmpd="sng" algn="ctr">
                      <a:solidFill>
                        <a:schemeClr val="tx2">
                          <a:lumMod val="60000"/>
                          <a:lumOff val="40000"/>
                        </a:schemeClr>
                      </a:solidFill>
                      <a:prstDash val="solid"/>
                      <a:round/>
                      <a:headEnd type="none" w="med" len="med"/>
                      <a:tailEnd type="none" w="med" len="med"/>
                    </a:lnL>
                    <a:lnR w="9525" cap="flat" cmpd="sng" algn="ctr">
                      <a:solidFill>
                        <a:schemeClr val="tx2">
                          <a:lumMod val="60000"/>
                          <a:lumOff val="40000"/>
                        </a:schemeClr>
                      </a:solid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tcPr>
                </a:tc>
                <a:tc>
                  <a:txBody>
                    <a:bodyPr/>
                    <a:lstStyle/>
                    <a:p>
                      <a:pPr algn="l"/>
                      <a:r>
                        <a:rPr sz="1800"/>
                        <a:t>500 mg</a:t>
                      </a:r>
                    </a:p>
                  </a:txBody>
                  <a:tcPr marL="189000" marR="68580" marT="34290" marB="34290" anchor="ctr">
                    <a:lnL w="9525" cap="flat" cmpd="sng" algn="ctr">
                      <a:solidFill>
                        <a:schemeClr val="tx2">
                          <a:lumMod val="60000"/>
                          <a:lumOff val="40000"/>
                        </a:schemeClr>
                      </a:solidFill>
                      <a:prstDash val="solid"/>
                      <a:round/>
                      <a:headEnd type="none" w="med" len="med"/>
                      <a:tailEnd type="none" w="med" len="med"/>
                    </a:lnL>
                    <a:lnR w="9525" cap="flat" cmpd="sng" algn="ctr">
                      <a:solidFill>
                        <a:schemeClr val="tx2">
                          <a:lumMod val="60000"/>
                          <a:lumOff val="40000"/>
                        </a:schemeClr>
                      </a:solid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tcPr>
                </a:tc>
                <a:tc>
                  <a:txBody>
                    <a:bodyPr/>
                    <a:lstStyle/>
                    <a:p>
                      <a:pPr algn="l"/>
                      <a:r>
                        <a:rPr sz="1800" dirty="0"/>
                        <a:t>1 000 mg</a:t>
                      </a:r>
                    </a:p>
                  </a:txBody>
                  <a:tcPr marL="189000" marR="68580" marT="34290" marB="34290" anchor="ctr">
                    <a:lnL w="9525" cap="flat" cmpd="sng" algn="ctr">
                      <a:solidFill>
                        <a:schemeClr val="tx2">
                          <a:lumMod val="60000"/>
                          <a:lumOff val="40000"/>
                        </a:schemeClr>
                      </a:solidFill>
                      <a:prstDash val="solid"/>
                      <a:round/>
                      <a:headEnd type="none" w="med" len="med"/>
                      <a:tailEnd type="none" w="med" len="med"/>
                    </a:lnL>
                    <a:lnR w="9525" cap="flat" cmpd="sng" algn="ctr">
                      <a:solidFill>
                        <a:schemeClr val="tx2">
                          <a:lumMod val="60000"/>
                          <a:lumOff val="40000"/>
                        </a:schemeClr>
                      </a:solid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tcPr>
                </a:tc>
                <a:tc>
                  <a:txBody>
                    <a:bodyPr/>
                    <a:lstStyle/>
                    <a:p>
                      <a:pPr algn="l"/>
                      <a:r>
                        <a:rPr sz="1800"/>
                        <a:t>1 500 mg</a:t>
                      </a:r>
                    </a:p>
                  </a:txBody>
                  <a:tcPr marL="189000" marR="68580" marT="34290" marB="34290" anchor="ctr">
                    <a:lnL w="9525" cap="flat" cmpd="sng" algn="ctr">
                      <a:solidFill>
                        <a:schemeClr val="tx2">
                          <a:lumMod val="60000"/>
                          <a:lumOff val="40000"/>
                        </a:schemeClr>
                      </a:solidFill>
                      <a:prstDash val="solid"/>
                      <a:round/>
                      <a:headEnd type="none" w="med" len="med"/>
                      <a:tailEnd type="none" w="med" len="med"/>
                    </a:lnL>
                    <a:lnR w="9525" cap="flat" cmpd="sng" algn="ctr">
                      <a:solidFill>
                        <a:schemeClr val="tx2">
                          <a:lumMod val="60000"/>
                          <a:lumOff val="40000"/>
                        </a:schemeClr>
                      </a:solid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4208944842"/>
                  </a:ext>
                </a:extLst>
              </a:tr>
              <a:tr h="1397084">
                <a:tc>
                  <a:txBody>
                    <a:bodyPr/>
                    <a:lstStyle/>
                    <a:p>
                      <a:r>
                        <a:rPr sz="1800" dirty="0"/>
                        <a:t>&lt; 10</a:t>
                      </a:r>
                      <a:r>
                        <a:rPr lang="fr-CA" sz="1800" dirty="0"/>
                        <a:t>0</a:t>
                      </a:r>
                      <a:r>
                        <a:rPr sz="1800" dirty="0"/>
                        <a:t> </a:t>
                      </a:r>
                    </a:p>
                  </a:txBody>
                  <a:tcPr marL="189000" marR="68580" marT="34290" marB="34290" anchor="ctr">
                    <a:lnL w="9525" cap="flat" cmpd="sng" algn="ctr">
                      <a:solidFill>
                        <a:schemeClr val="tx2">
                          <a:lumMod val="60000"/>
                          <a:lumOff val="40000"/>
                        </a:schemeClr>
                      </a:solidFill>
                      <a:prstDash val="solid"/>
                      <a:round/>
                      <a:headEnd type="none" w="med" len="med"/>
                      <a:tailEnd type="none" w="med" len="med"/>
                    </a:lnL>
                    <a:lnR w="9525" cap="flat" cmpd="sng" algn="ctr">
                      <a:solidFill>
                        <a:schemeClr val="tx2">
                          <a:lumMod val="60000"/>
                          <a:lumOff val="40000"/>
                        </a:schemeClr>
                      </a:solid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tcPr>
                </a:tc>
                <a:tc>
                  <a:txBody>
                    <a:bodyPr/>
                    <a:lstStyle/>
                    <a:p>
                      <a:pPr algn="l"/>
                      <a:r>
                        <a:rPr sz="1800"/>
                        <a:t>500 mg</a:t>
                      </a:r>
                    </a:p>
                  </a:txBody>
                  <a:tcPr marL="189000" marR="68580" marT="34290" marB="34290" anchor="ctr">
                    <a:lnL w="9525" cap="flat" cmpd="sng" algn="ctr">
                      <a:solidFill>
                        <a:schemeClr val="tx2">
                          <a:lumMod val="60000"/>
                          <a:lumOff val="40000"/>
                        </a:schemeClr>
                      </a:solidFill>
                      <a:prstDash val="solid"/>
                      <a:round/>
                      <a:headEnd type="none" w="med" len="med"/>
                      <a:tailEnd type="none" w="med" len="med"/>
                    </a:lnL>
                    <a:lnR w="9525" cap="flat" cmpd="sng" algn="ctr">
                      <a:solidFill>
                        <a:schemeClr val="tx2">
                          <a:lumMod val="60000"/>
                          <a:lumOff val="40000"/>
                        </a:schemeClr>
                      </a:solid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tcPr>
                </a:tc>
                <a:tc>
                  <a:txBody>
                    <a:bodyPr/>
                    <a:lstStyle/>
                    <a:p>
                      <a:pPr algn="l"/>
                      <a:r>
                        <a:rPr sz="1800" dirty="0"/>
                        <a:t>1 500 mg</a:t>
                      </a:r>
                    </a:p>
                  </a:txBody>
                  <a:tcPr marL="189000" marR="68580" marT="34290" marB="34290" anchor="ctr">
                    <a:lnL w="9525" cap="flat" cmpd="sng" algn="ctr">
                      <a:solidFill>
                        <a:schemeClr val="tx2">
                          <a:lumMod val="60000"/>
                          <a:lumOff val="40000"/>
                        </a:schemeClr>
                      </a:solidFill>
                      <a:prstDash val="solid"/>
                      <a:round/>
                      <a:headEnd type="none" w="med" len="med"/>
                      <a:tailEnd type="none" w="med" len="med"/>
                    </a:lnL>
                    <a:lnR w="9525" cap="flat" cmpd="sng" algn="ctr">
                      <a:solidFill>
                        <a:schemeClr val="tx2">
                          <a:lumMod val="60000"/>
                          <a:lumOff val="40000"/>
                        </a:schemeClr>
                      </a:solid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tcPr>
                </a:tc>
                <a:tc>
                  <a:txBody>
                    <a:bodyPr/>
                    <a:lstStyle/>
                    <a:p>
                      <a:pPr algn="l"/>
                      <a:r>
                        <a:rPr sz="1800" dirty="0"/>
                        <a:t>2 000 mg</a:t>
                      </a:r>
                    </a:p>
                  </a:txBody>
                  <a:tcPr marL="189000" marR="68580" marT="34290" marB="34290" anchor="ctr">
                    <a:lnL w="9525" cap="flat" cmpd="sng" algn="ctr">
                      <a:solidFill>
                        <a:schemeClr val="tx2">
                          <a:lumMod val="60000"/>
                          <a:lumOff val="40000"/>
                        </a:schemeClr>
                      </a:solidFill>
                      <a:prstDash val="solid"/>
                      <a:round/>
                      <a:headEnd type="none" w="med" len="med"/>
                      <a:tailEnd type="none" w="med" len="med"/>
                    </a:lnL>
                    <a:lnR w="9525" cap="flat" cmpd="sng" algn="ctr">
                      <a:solidFill>
                        <a:schemeClr val="tx2">
                          <a:lumMod val="60000"/>
                          <a:lumOff val="40000"/>
                        </a:schemeClr>
                      </a:solid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795354630"/>
                  </a:ext>
                </a:extLst>
              </a:tr>
            </a:tbl>
          </a:graphicData>
        </a:graphic>
      </p:graphicFrame>
    </p:spTree>
    <p:extLst>
      <p:ext uri="{BB962C8B-B14F-4D97-AF65-F5344CB8AC3E}">
        <p14:creationId xmlns:p14="http://schemas.microsoft.com/office/powerpoint/2010/main" val="2675852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2C1EC-3C7A-0142-B5C4-F8125138178D}"/>
              </a:ext>
            </a:extLst>
          </p:cNvPr>
          <p:cNvSpPr>
            <a:spLocks noGrp="1"/>
          </p:cNvSpPr>
          <p:nvPr>
            <p:ph type="title"/>
            <p:custDataLst>
              <p:tags r:id="rId1"/>
            </p:custDataLst>
          </p:nvPr>
        </p:nvSpPr>
        <p:spPr/>
        <p:txBody>
          <a:bodyPr/>
          <a:lstStyle/>
          <a:p>
            <a:r>
              <a:rPr lang="fr-CA" spc="-50"/>
              <a:t>Anémie ferriprive – Principes thérapeutiques</a:t>
            </a:r>
            <a:endParaRPr lang="fr-CA"/>
          </a:p>
        </p:txBody>
      </p:sp>
      <p:sp>
        <p:nvSpPr>
          <p:cNvPr id="3" name="Footer Placeholder 2">
            <a:extLst>
              <a:ext uri="{FF2B5EF4-FFF2-40B4-BE49-F238E27FC236}">
                <a16:creationId xmlns:a16="http://schemas.microsoft.com/office/drawing/2014/main" id="{550A2F79-0669-AA48-8746-E79951FD49B4}"/>
              </a:ext>
            </a:extLst>
          </p:cNvPr>
          <p:cNvSpPr>
            <a:spLocks noGrp="1"/>
          </p:cNvSpPr>
          <p:nvPr>
            <p:ph type="ftr" sz="quarter" idx="11"/>
            <p:custDataLst>
              <p:tags r:id="rId2"/>
            </p:custDataLst>
          </p:nvPr>
        </p:nvSpPr>
        <p:spPr/>
        <p:txBody>
          <a:bodyPr/>
          <a:lstStyle/>
          <a:p>
            <a:r>
              <a:rPr lang="en-US" dirty="0"/>
              <a:t>1. Toward Optimized Practice Iron Deficiency Anemia Committee. Iron deficiency anemia clinical practice guideline. Edmonton (Alb.): mars2018. Disponible au </a:t>
            </a:r>
            <a:r>
              <a:rPr lang="en-CA" dirty="0">
                <a:hlinkClick r:id="rId16"/>
              </a:rPr>
              <a:t>http://www.topalbertadoctors.org</a:t>
            </a:r>
            <a:r>
              <a:rPr lang="en-CA" dirty="0"/>
              <a:t>. </a:t>
            </a:r>
            <a:r>
              <a:rPr lang="en-CA" dirty="0" err="1"/>
              <a:t>Consulté</a:t>
            </a:r>
            <a:r>
              <a:rPr lang="en-CA" dirty="0"/>
              <a:t> </a:t>
            </a:r>
            <a:r>
              <a:rPr lang="en-CA" dirty="0" err="1"/>
              <a:t>en</a:t>
            </a:r>
            <a:r>
              <a:rPr lang="en-CA" dirty="0"/>
              <a:t> </a:t>
            </a:r>
            <a:r>
              <a:rPr lang="en-CA" dirty="0" err="1"/>
              <a:t>août</a:t>
            </a:r>
            <a:r>
              <a:rPr lang="en-CA" dirty="0"/>
              <a:t> 2020. </a:t>
            </a:r>
            <a:r>
              <a:rPr lang="en-US" dirty="0"/>
              <a:t>2. Goddard AF, </a:t>
            </a:r>
            <a:r>
              <a:rPr lang="en-US" i="1" dirty="0"/>
              <a:t>et al</a:t>
            </a:r>
            <a:r>
              <a:rPr lang="en-US" dirty="0"/>
              <a:t>. </a:t>
            </a:r>
            <a:r>
              <a:rPr lang="en-US" i="1" dirty="0"/>
              <a:t>Gut.</a:t>
            </a:r>
            <a:r>
              <a:rPr lang="en-US" dirty="0"/>
              <a:t> 2011;60(10):1309-16. 3. KDIGO. </a:t>
            </a:r>
            <a:r>
              <a:rPr lang="en-US" i="1" dirty="0"/>
              <a:t>Kidney Int</a:t>
            </a:r>
            <a:r>
              <a:rPr lang="en-US" dirty="0"/>
              <a:t>. Suppl 2012;2(4):279-335.</a:t>
            </a:r>
          </a:p>
          <a:p>
            <a:endParaRPr lang="en-CA" dirty="0"/>
          </a:p>
        </p:txBody>
      </p:sp>
      <p:sp>
        <p:nvSpPr>
          <p:cNvPr id="4" name="Slide Number Placeholder 3">
            <a:extLst>
              <a:ext uri="{FF2B5EF4-FFF2-40B4-BE49-F238E27FC236}">
                <a16:creationId xmlns:a16="http://schemas.microsoft.com/office/drawing/2014/main" id="{8136C03C-3296-544B-B64F-04F86733CB68}"/>
              </a:ext>
            </a:extLst>
          </p:cNvPr>
          <p:cNvSpPr>
            <a:spLocks noGrp="1"/>
          </p:cNvSpPr>
          <p:nvPr>
            <p:ph type="sldNum" sz="quarter" idx="12"/>
            <p:custDataLst>
              <p:tags r:id="rId3"/>
            </p:custDataLst>
          </p:nvPr>
        </p:nvSpPr>
        <p:spPr/>
        <p:txBody>
          <a:bodyPr/>
          <a:lstStyle/>
          <a:p>
            <a:fld id="{145FD570-4AEA-FD41-8C63-786E3D93656E}" type="slidenum">
              <a:rPr lang="en-US" smtClean="0"/>
              <a:t>38</a:t>
            </a:fld>
            <a:endParaRPr lang="en-US"/>
          </a:p>
        </p:txBody>
      </p:sp>
      <p:grpSp>
        <p:nvGrpSpPr>
          <p:cNvPr id="6" name="Group 5">
            <a:extLst>
              <a:ext uri="{FF2B5EF4-FFF2-40B4-BE49-F238E27FC236}">
                <a16:creationId xmlns:a16="http://schemas.microsoft.com/office/drawing/2014/main" id="{913678AD-50F9-AF43-922D-A4019DD87EFC}"/>
              </a:ext>
            </a:extLst>
          </p:cNvPr>
          <p:cNvGrpSpPr/>
          <p:nvPr>
            <p:custDataLst>
              <p:tags r:id="rId4"/>
            </p:custDataLst>
          </p:nvPr>
        </p:nvGrpSpPr>
        <p:grpSpPr>
          <a:xfrm>
            <a:off x="334963" y="1988574"/>
            <a:ext cx="1151097" cy="1092889"/>
            <a:chOff x="584283" y="1977403"/>
            <a:chExt cx="1461541" cy="1341620"/>
          </a:xfrm>
          <a:solidFill>
            <a:srgbClr val="A53250"/>
          </a:solidFill>
          <a:effectLst>
            <a:outerShdw blurRad="63500" dist="63500" dir="2700000" algn="tl" rotWithShape="0">
              <a:prstClr val="black">
                <a:alpha val="25000"/>
              </a:prstClr>
            </a:outerShdw>
          </a:effectLst>
        </p:grpSpPr>
        <p:sp>
          <p:nvSpPr>
            <p:cNvPr id="7" name="Oval 6">
              <a:extLst>
                <a:ext uri="{FF2B5EF4-FFF2-40B4-BE49-F238E27FC236}">
                  <a16:creationId xmlns:a16="http://schemas.microsoft.com/office/drawing/2014/main" id="{E572BFCA-BF3B-E04F-A433-EC9E812928E9}"/>
                </a:ext>
              </a:extLst>
            </p:cNvPr>
            <p:cNvSpPr/>
            <p:nvPr/>
          </p:nvSpPr>
          <p:spPr>
            <a:xfrm>
              <a:off x="584283" y="1977403"/>
              <a:ext cx="1461541" cy="1341620"/>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descr="Bullseye">
              <a:extLst>
                <a:ext uri="{FF2B5EF4-FFF2-40B4-BE49-F238E27FC236}">
                  <a16:creationId xmlns:a16="http://schemas.microsoft.com/office/drawing/2014/main" id="{9C7FC226-F127-A644-8761-25719F900605}"/>
                </a:ext>
              </a:extLst>
            </p:cNvPr>
            <p:cNvPicPr>
              <a:picLocks noChangeAspect="1" noChangeArrowheads="1"/>
            </p:cNvPicPr>
            <p:nvPr/>
          </p:nvPicPr>
          <p:blipFill>
            <a:blip r:embed="rId17">
              <a:extLst>
                <a:ext uri="{96DAC541-7B7A-43D3-8B79-37D633B846F1}">
                  <asvg:svgBlip xmlns:asvg="http://schemas.microsoft.com/office/drawing/2016/SVG/main" r:embed="rId18"/>
                </a:ext>
              </a:extLst>
            </a:blip>
            <a:srcRect/>
            <a:stretch/>
          </p:blipFill>
          <p:spPr bwMode="auto">
            <a:xfrm>
              <a:off x="928746" y="2281883"/>
              <a:ext cx="772615" cy="746995"/>
            </a:xfrm>
            <a:prstGeom prst="rect">
              <a:avLst/>
            </a:prstGeom>
            <a:noFill/>
            <a:ln>
              <a:noFill/>
            </a:ln>
          </p:spPr>
        </p:pic>
      </p:grpSp>
      <p:sp>
        <p:nvSpPr>
          <p:cNvPr id="9" name="Rectangle 8">
            <a:extLst>
              <a:ext uri="{FF2B5EF4-FFF2-40B4-BE49-F238E27FC236}">
                <a16:creationId xmlns:a16="http://schemas.microsoft.com/office/drawing/2014/main" id="{DC4DE1AB-22EF-2B4A-9BFE-2FA5961108EA}"/>
              </a:ext>
            </a:extLst>
          </p:cNvPr>
          <p:cNvSpPr/>
          <p:nvPr>
            <p:custDataLst>
              <p:tags r:id="rId5"/>
            </p:custDataLst>
          </p:nvPr>
        </p:nvSpPr>
        <p:spPr>
          <a:xfrm>
            <a:off x="2444836" y="2955790"/>
            <a:ext cx="4414654" cy="985167"/>
          </a:xfrm>
          <a:prstGeom prst="rect">
            <a:avLst/>
          </a:prstGeom>
        </p:spPr>
        <p:txBody>
          <a:bodyPr wrap="square">
            <a:noAutofit/>
          </a:bodyPr>
          <a:lstStyle/>
          <a:p>
            <a:r>
              <a:rPr lang="fr-CA" sz="2400" dirty="0">
                <a:latin typeface="Arial" charset="0"/>
                <a:ea typeface="Arial" charset="0"/>
                <a:cs typeface="Arial" charset="0"/>
              </a:rPr>
              <a:t>Normaliser le taux d’</a:t>
            </a:r>
            <a:r>
              <a:rPr lang="fr-CA" sz="2400" dirty="0" err="1">
                <a:latin typeface="Arial" charset="0"/>
                <a:ea typeface="Arial" charset="0"/>
                <a:cs typeface="Arial" charset="0"/>
              </a:rPr>
              <a:t>Hb</a:t>
            </a:r>
            <a:r>
              <a:rPr lang="fr-CA" sz="2400" dirty="0">
                <a:latin typeface="Arial" charset="0"/>
                <a:ea typeface="Arial" charset="0"/>
                <a:cs typeface="Arial" charset="0"/>
              </a:rPr>
              <a:t> et les paramètres érythrocytaires</a:t>
            </a:r>
          </a:p>
        </p:txBody>
      </p:sp>
      <p:sp>
        <p:nvSpPr>
          <p:cNvPr id="10" name="Rectangle 9">
            <a:extLst>
              <a:ext uri="{FF2B5EF4-FFF2-40B4-BE49-F238E27FC236}">
                <a16:creationId xmlns:a16="http://schemas.microsoft.com/office/drawing/2014/main" id="{F832E827-4FBD-D74D-AFE7-C8819673767A}"/>
              </a:ext>
            </a:extLst>
          </p:cNvPr>
          <p:cNvSpPr/>
          <p:nvPr>
            <p:custDataLst>
              <p:tags r:id="rId6"/>
            </p:custDataLst>
          </p:nvPr>
        </p:nvSpPr>
        <p:spPr>
          <a:xfrm>
            <a:off x="2444836" y="3995414"/>
            <a:ext cx="4232411" cy="461665"/>
          </a:xfrm>
          <a:prstGeom prst="rect">
            <a:avLst/>
          </a:prstGeom>
        </p:spPr>
        <p:txBody>
          <a:bodyPr wrap="square">
            <a:noAutofit/>
          </a:bodyPr>
          <a:lstStyle/>
          <a:p>
            <a:r>
              <a:rPr lang="fr-CA" sz="2400" dirty="0">
                <a:latin typeface="Arial" charset="0"/>
                <a:ea typeface="Arial" charset="0"/>
                <a:cs typeface="Arial" charset="0"/>
              </a:rPr>
              <a:t>Reconstituer les réserves </a:t>
            </a:r>
            <a:br>
              <a:rPr lang="fr-CA" sz="2400" dirty="0">
                <a:latin typeface="Arial" charset="0"/>
                <a:ea typeface="Arial" charset="0"/>
                <a:cs typeface="Arial" charset="0"/>
              </a:rPr>
            </a:br>
            <a:r>
              <a:rPr lang="fr-CA" sz="2400" dirty="0">
                <a:latin typeface="Arial" charset="0"/>
                <a:ea typeface="Arial" charset="0"/>
                <a:cs typeface="Arial" charset="0"/>
              </a:rPr>
              <a:t>de fer</a:t>
            </a:r>
            <a:endParaRPr lang="fr-CA" sz="2400" baseline="30000" dirty="0">
              <a:latin typeface="Arial" charset="0"/>
              <a:ea typeface="Arial" charset="0"/>
              <a:cs typeface="Arial" charset="0"/>
            </a:endParaRPr>
          </a:p>
        </p:txBody>
      </p:sp>
      <p:sp>
        <p:nvSpPr>
          <p:cNvPr id="11" name="Rectangle 10">
            <a:extLst>
              <a:ext uri="{FF2B5EF4-FFF2-40B4-BE49-F238E27FC236}">
                <a16:creationId xmlns:a16="http://schemas.microsoft.com/office/drawing/2014/main" id="{ED86FD76-03F9-B14E-AEA2-B1CDF7CC7CD2}"/>
              </a:ext>
            </a:extLst>
          </p:cNvPr>
          <p:cNvSpPr/>
          <p:nvPr>
            <p:custDataLst>
              <p:tags r:id="rId7"/>
            </p:custDataLst>
          </p:nvPr>
        </p:nvSpPr>
        <p:spPr>
          <a:xfrm>
            <a:off x="2444836" y="1902268"/>
            <a:ext cx="4232411" cy="830997"/>
          </a:xfrm>
          <a:prstGeom prst="rect">
            <a:avLst/>
          </a:prstGeom>
        </p:spPr>
        <p:txBody>
          <a:bodyPr wrap="square">
            <a:noAutofit/>
          </a:bodyPr>
          <a:lstStyle/>
          <a:p>
            <a:r>
              <a:rPr lang="fr-CA" sz="2400" dirty="0">
                <a:latin typeface="Arial" charset="0"/>
                <a:ea typeface="Arial" charset="0"/>
                <a:cs typeface="Arial" charset="0"/>
              </a:rPr>
              <a:t>Rechercher et traiter la cause sous-jacente</a:t>
            </a:r>
            <a:r>
              <a:rPr lang="fr-CA" sz="2400" baseline="30000" dirty="0">
                <a:latin typeface="Arial" charset="0"/>
                <a:ea typeface="Arial" charset="0"/>
                <a:cs typeface="Arial" charset="0"/>
              </a:rPr>
              <a:t>1,2</a:t>
            </a:r>
          </a:p>
        </p:txBody>
      </p:sp>
      <p:pic>
        <p:nvPicPr>
          <p:cNvPr id="12" name="Graphic 11" descr="Badge 1">
            <a:extLst>
              <a:ext uri="{FF2B5EF4-FFF2-40B4-BE49-F238E27FC236}">
                <a16:creationId xmlns:a16="http://schemas.microsoft.com/office/drawing/2014/main" id="{BF683FED-C3CD-6343-ADD8-63474FA80C7A}"/>
              </a:ext>
            </a:extLst>
          </p:cNvPr>
          <p:cNvPicPr>
            <a:picLocks noChangeAspect="1"/>
          </p:cNvPicPr>
          <p:nvPr>
            <p:custDataLst>
              <p:tags r:id="rId8"/>
            </p:custDataLst>
          </p:nvPr>
        </p:nvPicPr>
        <p:blipFill>
          <a:blip r:embed="rId19">
            <a:extLst>
              <a:ext uri="{96DAC541-7B7A-43D3-8B79-37D633B846F1}">
                <asvg:svgBlip xmlns:asvg="http://schemas.microsoft.com/office/drawing/2016/SVG/main" r:embed="rId20"/>
              </a:ext>
            </a:extLst>
          </a:blip>
          <a:stretch>
            <a:fillRect/>
          </a:stretch>
        </p:blipFill>
        <p:spPr>
          <a:xfrm>
            <a:off x="1794811" y="2031822"/>
            <a:ext cx="540000" cy="540000"/>
          </a:xfrm>
          <a:prstGeom prst="rect">
            <a:avLst/>
          </a:prstGeom>
        </p:spPr>
      </p:pic>
      <p:pic>
        <p:nvPicPr>
          <p:cNvPr id="13" name="Graphic 12" descr="Badge">
            <a:extLst>
              <a:ext uri="{FF2B5EF4-FFF2-40B4-BE49-F238E27FC236}">
                <a16:creationId xmlns:a16="http://schemas.microsoft.com/office/drawing/2014/main" id="{F4771F12-9D95-864A-9953-C36C2E86A1CC}"/>
              </a:ext>
            </a:extLst>
          </p:cNvPr>
          <p:cNvPicPr>
            <a:picLocks noChangeAspect="1"/>
          </p:cNvPicPr>
          <p:nvPr>
            <p:custDataLst>
              <p:tags r:id="rId9"/>
            </p:custDataLst>
          </p:nvPr>
        </p:nvPicPr>
        <p:blipFill>
          <a:blip r:embed="rId21">
            <a:extLst>
              <a:ext uri="{96DAC541-7B7A-43D3-8B79-37D633B846F1}">
                <asvg:svgBlip xmlns:asvg="http://schemas.microsoft.com/office/drawing/2016/SVG/main" r:embed="rId22"/>
              </a:ext>
            </a:extLst>
          </a:blip>
          <a:stretch>
            <a:fillRect/>
          </a:stretch>
        </p:blipFill>
        <p:spPr>
          <a:xfrm>
            <a:off x="1794811" y="3053644"/>
            <a:ext cx="540000" cy="540000"/>
          </a:xfrm>
          <a:prstGeom prst="rect">
            <a:avLst/>
          </a:prstGeom>
        </p:spPr>
      </p:pic>
      <p:pic>
        <p:nvPicPr>
          <p:cNvPr id="14" name="Graphic 13" descr="Badge 3">
            <a:extLst>
              <a:ext uri="{FF2B5EF4-FFF2-40B4-BE49-F238E27FC236}">
                <a16:creationId xmlns:a16="http://schemas.microsoft.com/office/drawing/2014/main" id="{62AD6E0E-3B6E-CC47-B3A8-0BF14B60CDB6}"/>
              </a:ext>
            </a:extLst>
          </p:cNvPr>
          <p:cNvPicPr>
            <a:picLocks noChangeAspect="1"/>
          </p:cNvPicPr>
          <p:nvPr>
            <p:custDataLst>
              <p:tags r:id="rId10"/>
            </p:custDataLst>
          </p:nvPr>
        </p:nvPicPr>
        <p:blipFill>
          <a:blip r:embed="rId23">
            <a:extLst>
              <a:ext uri="{96DAC541-7B7A-43D3-8B79-37D633B846F1}">
                <asvg:svgBlip xmlns:asvg="http://schemas.microsoft.com/office/drawing/2016/SVG/main" r:embed="rId24"/>
              </a:ext>
            </a:extLst>
          </a:blip>
          <a:stretch>
            <a:fillRect/>
          </a:stretch>
        </p:blipFill>
        <p:spPr>
          <a:xfrm>
            <a:off x="1794811" y="3990907"/>
            <a:ext cx="540000" cy="540000"/>
          </a:xfrm>
          <a:prstGeom prst="rect">
            <a:avLst/>
          </a:prstGeom>
        </p:spPr>
      </p:pic>
      <p:sp>
        <p:nvSpPr>
          <p:cNvPr id="15" name="Freeform 66">
            <a:extLst>
              <a:ext uri="{FF2B5EF4-FFF2-40B4-BE49-F238E27FC236}">
                <a16:creationId xmlns:a16="http://schemas.microsoft.com/office/drawing/2014/main" id="{79C957B1-B187-D14D-BD5D-651E7AE4C740}"/>
              </a:ext>
            </a:extLst>
          </p:cNvPr>
          <p:cNvSpPr/>
          <p:nvPr>
            <p:custDataLst>
              <p:tags r:id="rId11"/>
            </p:custDataLst>
          </p:nvPr>
        </p:nvSpPr>
        <p:spPr>
          <a:xfrm>
            <a:off x="7130786" y="1646494"/>
            <a:ext cx="4726252" cy="3952201"/>
          </a:xfrm>
          <a:prstGeom prst="round1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tIns="45720" rIns="91440" bIns="45720" rtlCol="0" anchor="ctr"/>
          <a:lstStyle/>
          <a:p>
            <a:pPr>
              <a:spcAft>
                <a:spcPts val="1000"/>
              </a:spcAft>
            </a:pPr>
            <a:r>
              <a:rPr lang="fr-CA" b="1" dirty="0">
                <a:solidFill>
                  <a:schemeClr val="bg1"/>
                </a:solidFill>
                <a:latin typeface="Arial"/>
                <a:ea typeface="Arial" charset="0"/>
                <a:cs typeface="Arial"/>
              </a:rPr>
              <a:t>URGENCE:</a:t>
            </a:r>
          </a:p>
          <a:p>
            <a:pPr>
              <a:spcAft>
                <a:spcPts val="1000"/>
              </a:spcAft>
            </a:pPr>
            <a:r>
              <a:rPr lang="fr-CA" b="1" dirty="0">
                <a:solidFill>
                  <a:schemeClr val="bg1"/>
                </a:solidFill>
                <a:latin typeface="Arial"/>
                <a:ea typeface="Arial" charset="0"/>
                <a:cs typeface="Arial"/>
              </a:rPr>
              <a:t>- Transfusion de globules rouges</a:t>
            </a:r>
            <a:endParaRPr lang="fr-CA" dirty="0">
              <a:solidFill>
                <a:schemeClr val="bg1"/>
              </a:solidFill>
              <a:latin typeface="Arial"/>
              <a:ea typeface="Arial" charset="0"/>
              <a:cs typeface="Arial"/>
            </a:endParaRPr>
          </a:p>
          <a:p>
            <a:pPr>
              <a:spcAft>
                <a:spcPts val="1000"/>
              </a:spcAft>
            </a:pPr>
            <a:r>
              <a:rPr lang="fr-CA" b="1" dirty="0">
                <a:solidFill>
                  <a:schemeClr val="bg1"/>
                </a:solidFill>
                <a:latin typeface="Arial"/>
                <a:ea typeface="Arial" charset="0"/>
                <a:cs typeface="Arial"/>
              </a:rPr>
              <a:t>SINON:</a:t>
            </a:r>
          </a:p>
          <a:p>
            <a:pPr marL="365125" lvl="1" indent="-174625">
              <a:buFont typeface="Arial" panose="020B0604020202020204" pitchFamily="34" charset="0"/>
              <a:buChar char="•"/>
            </a:pPr>
            <a:r>
              <a:rPr lang="fr-CA" dirty="0">
                <a:solidFill>
                  <a:schemeClr val="bg1"/>
                </a:solidFill>
                <a:latin typeface="Arial" charset="0"/>
                <a:ea typeface="Arial" charset="0"/>
                <a:cs typeface="Arial" charset="0"/>
              </a:rPr>
              <a:t>Supplémentation orale</a:t>
            </a:r>
          </a:p>
          <a:p>
            <a:pPr marL="365125" lvl="1" indent="-174625">
              <a:buFont typeface="Arial" panose="020B0604020202020204" pitchFamily="34" charset="0"/>
              <a:buChar char="•"/>
            </a:pPr>
            <a:r>
              <a:rPr lang="fr-CA" dirty="0">
                <a:solidFill>
                  <a:schemeClr val="bg1"/>
                </a:solidFill>
                <a:latin typeface="Arial" charset="0"/>
                <a:ea typeface="Arial" charset="0"/>
                <a:cs typeface="Arial" charset="0"/>
              </a:rPr>
              <a:t>Supplémentation intraveineuse</a:t>
            </a:r>
          </a:p>
          <a:p>
            <a:pPr marL="449580" lvl="1" indent="-179705"/>
            <a:endParaRPr lang="fr-CA" dirty="0">
              <a:solidFill>
                <a:schemeClr val="bg1"/>
              </a:solidFill>
              <a:latin typeface="Arial" charset="0"/>
              <a:ea typeface="Arial" charset="0"/>
              <a:cs typeface="Arial" charset="0"/>
            </a:endParaRPr>
          </a:p>
        </p:txBody>
      </p:sp>
      <p:sp>
        <p:nvSpPr>
          <p:cNvPr id="16" name="Right Brace 15">
            <a:extLst>
              <a:ext uri="{FF2B5EF4-FFF2-40B4-BE49-F238E27FC236}">
                <a16:creationId xmlns:a16="http://schemas.microsoft.com/office/drawing/2014/main" id="{475D2047-5441-0E45-A16D-ABEC718478A2}"/>
              </a:ext>
            </a:extLst>
          </p:cNvPr>
          <p:cNvSpPr/>
          <p:nvPr>
            <p:custDataLst>
              <p:tags r:id="rId12"/>
            </p:custDataLst>
          </p:nvPr>
        </p:nvSpPr>
        <p:spPr>
          <a:xfrm>
            <a:off x="6469271" y="1914982"/>
            <a:ext cx="464343" cy="2797604"/>
          </a:xfrm>
          <a:prstGeom prst="rightBrace">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Text Placeholder 2">
            <a:extLst>
              <a:ext uri="{FF2B5EF4-FFF2-40B4-BE49-F238E27FC236}">
                <a16:creationId xmlns:a16="http://schemas.microsoft.com/office/drawing/2014/main" id="{5FB43030-7B42-9349-BE39-8EA26CA6F412}"/>
              </a:ext>
            </a:extLst>
          </p:cNvPr>
          <p:cNvSpPr txBox="1">
            <a:spLocks/>
          </p:cNvSpPr>
          <p:nvPr>
            <p:custDataLst>
              <p:tags r:id="rId13"/>
            </p:custDataLst>
          </p:nvPr>
        </p:nvSpPr>
        <p:spPr>
          <a:xfrm>
            <a:off x="228621" y="5977428"/>
            <a:ext cx="11309805" cy="4015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CA"/>
              <a:t>* Option qui doit être réservée aux patients exposés à un risque d’instabilité cardiovasculaire et/ou d’anémie symptomatique du fait de la gravité de leur anémie malgré la supplémentation en fer</a:t>
            </a:r>
            <a:r>
              <a:rPr lang="fr-CA" baseline="30000"/>
              <a:t>1</a:t>
            </a:r>
          </a:p>
          <a:p>
            <a:r>
              <a:rPr lang="fr-CA"/>
              <a:t>ASE : agent stimulant l’érythropoïèse; Hb : hémoglobine; IRC : insuffisance rénale chronique; i.v. : intraveineux</a:t>
            </a:r>
            <a:endParaRPr lang="fr-CA" baseline="30000"/>
          </a:p>
        </p:txBody>
      </p:sp>
    </p:spTree>
    <p:extLst>
      <p:ext uri="{BB962C8B-B14F-4D97-AF65-F5344CB8AC3E}">
        <p14:creationId xmlns:p14="http://schemas.microsoft.com/office/powerpoint/2010/main" val="35055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A07289C-FD35-6A58-6EE8-70CD39268959}"/>
              </a:ext>
            </a:extLst>
          </p:cNvPr>
          <p:cNvSpPr>
            <a:spLocks noGrp="1"/>
          </p:cNvSpPr>
          <p:nvPr>
            <p:ph type="title"/>
          </p:nvPr>
        </p:nvSpPr>
        <p:spPr>
          <a:xfrm>
            <a:off x="206048" y="89194"/>
            <a:ext cx="7886700" cy="1006677"/>
          </a:xfrm>
        </p:spPr>
        <p:txBody>
          <a:bodyPr/>
          <a:lstStyle/>
          <a:p>
            <a:r>
              <a:rPr lang="fr-CA" dirty="0"/>
              <a:t>Fer oral au Québec</a:t>
            </a:r>
          </a:p>
        </p:txBody>
      </p:sp>
      <p:graphicFrame>
        <p:nvGraphicFramePr>
          <p:cNvPr id="5" name="Espace réservé du contenu 3">
            <a:extLst>
              <a:ext uri="{FF2B5EF4-FFF2-40B4-BE49-F238E27FC236}">
                <a16:creationId xmlns:a16="http://schemas.microsoft.com/office/drawing/2014/main" id="{B1F7DA12-A143-7B7E-798F-52F266908ECA}"/>
              </a:ext>
            </a:extLst>
          </p:cNvPr>
          <p:cNvGraphicFramePr>
            <a:graphicFrameLocks noGrp="1"/>
          </p:cNvGraphicFramePr>
          <p:nvPr>
            <p:ph idx="1"/>
            <p:extLst>
              <p:ext uri="{D42A27DB-BD31-4B8C-83A1-F6EECF244321}">
                <p14:modId xmlns:p14="http://schemas.microsoft.com/office/powerpoint/2010/main" val="3595282181"/>
              </p:ext>
            </p:extLst>
          </p:nvPr>
        </p:nvGraphicFramePr>
        <p:xfrm>
          <a:off x="287328" y="1898667"/>
          <a:ext cx="8125692" cy="3490256"/>
        </p:xfrm>
        <a:graphic>
          <a:graphicData uri="http://schemas.openxmlformats.org/drawingml/2006/table">
            <a:tbl>
              <a:tblPr firstRow="1" bandRow="1">
                <a:tableStyleId>{5C22544A-7EE6-4342-B048-85BDC9FD1C3A}</a:tableStyleId>
              </a:tblPr>
              <a:tblGrid>
                <a:gridCol w="2031423">
                  <a:extLst>
                    <a:ext uri="{9D8B030D-6E8A-4147-A177-3AD203B41FA5}">
                      <a16:colId xmlns:a16="http://schemas.microsoft.com/office/drawing/2014/main" val="20000"/>
                    </a:ext>
                  </a:extLst>
                </a:gridCol>
                <a:gridCol w="2031423">
                  <a:extLst>
                    <a:ext uri="{9D8B030D-6E8A-4147-A177-3AD203B41FA5}">
                      <a16:colId xmlns:a16="http://schemas.microsoft.com/office/drawing/2014/main" val="20001"/>
                    </a:ext>
                  </a:extLst>
                </a:gridCol>
                <a:gridCol w="2031423">
                  <a:extLst>
                    <a:ext uri="{9D8B030D-6E8A-4147-A177-3AD203B41FA5}">
                      <a16:colId xmlns:a16="http://schemas.microsoft.com/office/drawing/2014/main" val="20002"/>
                    </a:ext>
                  </a:extLst>
                </a:gridCol>
                <a:gridCol w="2031423">
                  <a:extLst>
                    <a:ext uri="{9D8B030D-6E8A-4147-A177-3AD203B41FA5}">
                      <a16:colId xmlns:a16="http://schemas.microsoft.com/office/drawing/2014/main" val="20003"/>
                    </a:ext>
                  </a:extLst>
                </a:gridCol>
              </a:tblGrid>
              <a:tr h="549728">
                <a:tc>
                  <a:txBody>
                    <a:bodyPr/>
                    <a:lstStyle/>
                    <a:p>
                      <a:pPr algn="ctr"/>
                      <a:endParaRPr lang="fr-CA" sz="1800" dirty="0"/>
                    </a:p>
                  </a:txBody>
                  <a:tcPr marL="68580" marR="68580" marT="34290" marB="34290" anchor="ctr"/>
                </a:tc>
                <a:tc>
                  <a:txBody>
                    <a:bodyPr/>
                    <a:lstStyle/>
                    <a:p>
                      <a:pPr algn="ctr"/>
                      <a:r>
                        <a:rPr lang="fr-CA" sz="1800" dirty="0"/>
                        <a:t>Teneur comprimé</a:t>
                      </a:r>
                    </a:p>
                  </a:txBody>
                  <a:tcPr marL="68580" marR="68580" marT="34290" marB="34290" anchor="ctr"/>
                </a:tc>
                <a:tc>
                  <a:txBody>
                    <a:bodyPr/>
                    <a:lstStyle/>
                    <a:p>
                      <a:pPr algn="ctr"/>
                      <a:r>
                        <a:rPr lang="fr-CA" sz="1800" dirty="0"/>
                        <a:t>Teneur</a:t>
                      </a:r>
                      <a:r>
                        <a:rPr lang="fr-CA" sz="1800" baseline="0" dirty="0"/>
                        <a:t> en fer</a:t>
                      </a:r>
                      <a:endParaRPr lang="fr-CA" sz="1800" dirty="0"/>
                    </a:p>
                  </a:txBody>
                  <a:tcPr marL="68580" marR="68580" marT="34290" marB="34290" anchor="ctr"/>
                </a:tc>
                <a:tc>
                  <a:txBody>
                    <a:bodyPr/>
                    <a:lstStyle/>
                    <a:p>
                      <a:pPr algn="ctr"/>
                      <a:r>
                        <a:rPr lang="fr-CA" sz="1800" dirty="0"/>
                        <a:t>Prix fer équivalent</a:t>
                      </a:r>
                    </a:p>
                    <a:p>
                      <a:pPr algn="ctr"/>
                      <a:r>
                        <a:rPr lang="fr-CA" sz="1800" dirty="0"/>
                        <a:t>(avec honoraire pharmacien)</a:t>
                      </a:r>
                    </a:p>
                  </a:txBody>
                  <a:tcPr marL="68580" marR="68580" marT="34290" marB="34290" anchor="ctr"/>
                </a:tc>
                <a:extLst>
                  <a:ext uri="{0D108BD9-81ED-4DB2-BD59-A6C34878D82A}">
                    <a16:rowId xmlns:a16="http://schemas.microsoft.com/office/drawing/2014/main" val="10000"/>
                  </a:ext>
                </a:extLst>
              </a:tr>
              <a:tr h="649679">
                <a:tc>
                  <a:txBody>
                    <a:bodyPr/>
                    <a:lstStyle/>
                    <a:p>
                      <a:pPr algn="ctr"/>
                      <a:r>
                        <a:rPr lang="fr-CA" sz="1800" dirty="0"/>
                        <a:t>Sulfate ferreux</a:t>
                      </a:r>
                    </a:p>
                    <a:p>
                      <a:pPr algn="ctr"/>
                      <a:endParaRPr lang="fr-CA" sz="1800" dirty="0"/>
                    </a:p>
                  </a:txBody>
                  <a:tcPr marL="68580" marR="68580" marT="34290" marB="34290" anchor="ctr"/>
                </a:tc>
                <a:tc>
                  <a:txBody>
                    <a:bodyPr/>
                    <a:lstStyle/>
                    <a:p>
                      <a:pPr algn="ctr"/>
                      <a:r>
                        <a:rPr lang="fr-CA" sz="1800" dirty="0"/>
                        <a:t>300mg</a:t>
                      </a:r>
                    </a:p>
                  </a:txBody>
                  <a:tcPr marL="68580" marR="68580" marT="34290" marB="34290" anchor="ctr"/>
                </a:tc>
                <a:tc>
                  <a:txBody>
                    <a:bodyPr/>
                    <a:lstStyle/>
                    <a:p>
                      <a:pPr algn="ctr"/>
                      <a:r>
                        <a:rPr lang="fr-CA" sz="1800" dirty="0"/>
                        <a:t>60mg</a:t>
                      </a:r>
                    </a:p>
                  </a:txBody>
                  <a:tcPr marL="68580" marR="68580" marT="34290" marB="34290" anchor="ctr"/>
                </a:tc>
                <a:tc>
                  <a:txBody>
                    <a:bodyPr/>
                    <a:lstStyle/>
                    <a:p>
                      <a:pPr algn="ctr"/>
                      <a:r>
                        <a:rPr lang="fr-CA" sz="1800" dirty="0"/>
                        <a:t>8,60$ / 90 </a:t>
                      </a:r>
                      <a:r>
                        <a:rPr lang="fr-CA" sz="1800" dirty="0" err="1"/>
                        <a:t>co</a:t>
                      </a:r>
                      <a:endParaRPr lang="fr-CA" sz="1800" dirty="0"/>
                    </a:p>
                  </a:txBody>
                  <a:tcPr marL="68580" marR="68580" marT="34290" marB="34290" anchor="ctr"/>
                </a:tc>
                <a:extLst>
                  <a:ext uri="{0D108BD9-81ED-4DB2-BD59-A6C34878D82A}">
                    <a16:rowId xmlns:a16="http://schemas.microsoft.com/office/drawing/2014/main" val="10001"/>
                  </a:ext>
                </a:extLst>
              </a:tr>
              <a:tr h="649679">
                <a:tc>
                  <a:txBody>
                    <a:bodyPr/>
                    <a:lstStyle/>
                    <a:p>
                      <a:pPr algn="ctr"/>
                      <a:r>
                        <a:rPr lang="fr-CA" sz="1800" dirty="0"/>
                        <a:t>Fumarate ferreux</a:t>
                      </a:r>
                    </a:p>
                    <a:p>
                      <a:pPr algn="ctr"/>
                      <a:r>
                        <a:rPr lang="fr-CA" sz="1800" b="1" i="1" dirty="0" err="1"/>
                        <a:t>Palafer</a:t>
                      </a:r>
                      <a:endParaRPr lang="fr-CA" sz="1800" b="1" i="1" dirty="0"/>
                    </a:p>
                  </a:txBody>
                  <a:tcPr marL="68580" marR="68580" marT="34290" marB="34290" anchor="ctr"/>
                </a:tc>
                <a:tc>
                  <a:txBody>
                    <a:bodyPr/>
                    <a:lstStyle/>
                    <a:p>
                      <a:pPr algn="ctr"/>
                      <a:r>
                        <a:rPr lang="fr-CA" sz="1800" dirty="0"/>
                        <a:t>300mg</a:t>
                      </a:r>
                    </a:p>
                  </a:txBody>
                  <a:tcPr marL="68580" marR="68580" marT="34290" marB="34290" anchor="ctr"/>
                </a:tc>
                <a:tc>
                  <a:txBody>
                    <a:bodyPr/>
                    <a:lstStyle/>
                    <a:p>
                      <a:pPr algn="ctr"/>
                      <a:r>
                        <a:rPr lang="fr-CA" sz="1800" dirty="0"/>
                        <a:t>100mg</a:t>
                      </a:r>
                    </a:p>
                  </a:txBody>
                  <a:tcPr marL="68580" marR="68580" marT="34290" marB="34290" anchor="ctr"/>
                </a:tc>
                <a:tc>
                  <a:txBody>
                    <a:bodyPr/>
                    <a:lstStyle/>
                    <a:p>
                      <a:pPr algn="ctr"/>
                      <a:r>
                        <a:rPr lang="fr-CA" sz="1800" dirty="0"/>
                        <a:t>14,98$ / 60 </a:t>
                      </a:r>
                      <a:r>
                        <a:rPr lang="fr-CA" sz="1800" dirty="0" err="1"/>
                        <a:t>co</a:t>
                      </a:r>
                      <a:endParaRPr lang="fr-CA" sz="1800" dirty="0"/>
                    </a:p>
                  </a:txBody>
                  <a:tcPr marL="68580" marR="68580" marT="34290" marB="34290" anchor="ctr"/>
                </a:tc>
                <a:extLst>
                  <a:ext uri="{0D108BD9-81ED-4DB2-BD59-A6C34878D82A}">
                    <a16:rowId xmlns:a16="http://schemas.microsoft.com/office/drawing/2014/main" val="10002"/>
                  </a:ext>
                </a:extLst>
              </a:tr>
              <a:tr h="649679">
                <a:tc>
                  <a:txBody>
                    <a:bodyPr/>
                    <a:lstStyle/>
                    <a:p>
                      <a:pPr algn="ctr"/>
                      <a:r>
                        <a:rPr lang="fr-CA" sz="1800" dirty="0"/>
                        <a:t>Fer polysaccharide</a:t>
                      </a:r>
                    </a:p>
                    <a:p>
                      <a:pPr algn="ctr"/>
                      <a:r>
                        <a:rPr lang="fr-CA" sz="1800" b="1" i="1" dirty="0" err="1"/>
                        <a:t>FeraMax</a:t>
                      </a:r>
                      <a:r>
                        <a:rPr lang="fr-CA" sz="1800" b="1" i="1" dirty="0"/>
                        <a:t> </a:t>
                      </a:r>
                    </a:p>
                  </a:txBody>
                  <a:tcPr marL="68580" marR="68580" marT="34290" marB="34290" anchor="ctr"/>
                </a:tc>
                <a:tc>
                  <a:txBody>
                    <a:bodyPr/>
                    <a:lstStyle/>
                    <a:p>
                      <a:pPr algn="ctr"/>
                      <a:r>
                        <a:rPr lang="fr-CA" sz="1800" dirty="0"/>
                        <a:t>150mg</a:t>
                      </a:r>
                    </a:p>
                  </a:txBody>
                  <a:tcPr marL="68580" marR="68580" marT="34290" marB="34290" anchor="ctr"/>
                </a:tc>
                <a:tc>
                  <a:txBody>
                    <a:bodyPr/>
                    <a:lstStyle/>
                    <a:p>
                      <a:pPr algn="ctr"/>
                      <a:r>
                        <a:rPr lang="fr-CA" sz="1800" dirty="0"/>
                        <a:t>150mg</a:t>
                      </a:r>
                    </a:p>
                  </a:txBody>
                  <a:tcPr marL="68580" marR="68580" marT="34290" marB="34290" anchor="ctr"/>
                </a:tc>
                <a:tc>
                  <a:txBody>
                    <a:bodyPr/>
                    <a:lstStyle/>
                    <a:p>
                      <a:pPr algn="ctr"/>
                      <a:r>
                        <a:rPr lang="fr-CA" sz="1800" dirty="0"/>
                        <a:t>25,92$</a:t>
                      </a:r>
                      <a:r>
                        <a:rPr lang="fr-CA" sz="1800" baseline="0" dirty="0"/>
                        <a:t> / 30 </a:t>
                      </a:r>
                      <a:r>
                        <a:rPr lang="fr-CA" sz="1800" baseline="0" dirty="0" err="1"/>
                        <a:t>co</a:t>
                      </a:r>
                      <a:endParaRPr lang="fr-CA" sz="1800" dirty="0"/>
                    </a:p>
                  </a:txBody>
                  <a:tcPr marL="68580" marR="68580" marT="34290" marB="34290" anchor="ctr"/>
                </a:tc>
                <a:extLst>
                  <a:ext uri="{0D108BD9-81ED-4DB2-BD59-A6C34878D82A}">
                    <a16:rowId xmlns:a16="http://schemas.microsoft.com/office/drawing/2014/main" val="10003"/>
                  </a:ext>
                </a:extLst>
              </a:tr>
              <a:tr h="649679">
                <a:tc>
                  <a:txBody>
                    <a:bodyPr/>
                    <a:lstStyle/>
                    <a:p>
                      <a:pPr algn="ctr"/>
                      <a:r>
                        <a:rPr lang="fr-CA" sz="1800" dirty="0"/>
                        <a:t>Sulfate ferreux </a:t>
                      </a:r>
                      <a:r>
                        <a:rPr lang="fr-CA" sz="1800" b="1" dirty="0"/>
                        <a:t>liquide</a:t>
                      </a:r>
                    </a:p>
                  </a:txBody>
                  <a:tcPr marL="68580" marR="68580" marT="34290" marB="34290" anchor="ctr"/>
                </a:tc>
                <a:tc>
                  <a:txBody>
                    <a:bodyPr/>
                    <a:lstStyle/>
                    <a:p>
                      <a:pPr algn="ctr"/>
                      <a:r>
                        <a:rPr lang="fr-CA" sz="1800" dirty="0"/>
                        <a:t>150mg/5mL</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800" dirty="0"/>
                        <a:t>150mg/5mL</a:t>
                      </a:r>
                    </a:p>
                  </a:txBody>
                  <a:tcPr marL="68580" marR="68580" marT="34290" marB="34290" anchor="ctr"/>
                </a:tc>
                <a:tc>
                  <a:txBody>
                    <a:bodyPr/>
                    <a:lstStyle/>
                    <a:p>
                      <a:pPr algn="ctr"/>
                      <a:r>
                        <a:rPr lang="fr-CA" sz="1800" dirty="0"/>
                        <a:t>53,47$</a:t>
                      </a:r>
                    </a:p>
                  </a:txBody>
                  <a:tcPr marL="68580" marR="68580" marT="34290" marB="34290" anchor="ctr"/>
                </a:tc>
                <a:extLst>
                  <a:ext uri="{0D108BD9-81ED-4DB2-BD59-A6C34878D82A}">
                    <a16:rowId xmlns:a16="http://schemas.microsoft.com/office/drawing/2014/main" val="10004"/>
                  </a:ext>
                </a:extLst>
              </a:tr>
            </a:tbl>
          </a:graphicData>
        </a:graphic>
      </p:graphicFrame>
      <p:sp>
        <p:nvSpPr>
          <p:cNvPr id="6" name="Espace réservé du contenu 2">
            <a:extLst>
              <a:ext uri="{FF2B5EF4-FFF2-40B4-BE49-F238E27FC236}">
                <a16:creationId xmlns:a16="http://schemas.microsoft.com/office/drawing/2014/main" id="{8F355916-4122-69DE-DCE3-273C3386964D}"/>
              </a:ext>
            </a:extLst>
          </p:cNvPr>
          <p:cNvSpPr txBox="1">
            <a:spLocks/>
          </p:cNvSpPr>
          <p:nvPr/>
        </p:nvSpPr>
        <p:spPr>
          <a:xfrm>
            <a:off x="8595360" y="2176061"/>
            <a:ext cx="3474720" cy="250587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defRPr/>
            </a:pPr>
            <a:r>
              <a:rPr lang="fr-CA" sz="2400" b="1" dirty="0">
                <a:solidFill>
                  <a:srgbClr val="FF0000"/>
                </a:solidFill>
                <a:latin typeface="Franklin Gothic Book" panose="020B0503020102020204"/>
              </a:rPr>
              <a:t>Effets secondaires</a:t>
            </a:r>
          </a:p>
          <a:p>
            <a:pPr lvl="1">
              <a:lnSpc>
                <a:spcPct val="150000"/>
              </a:lnSpc>
              <a:defRPr/>
            </a:pPr>
            <a:r>
              <a:rPr lang="fr-CA" sz="2000" dirty="0">
                <a:solidFill>
                  <a:prstClr val="black"/>
                </a:solidFill>
                <a:latin typeface="Franklin Gothic Book" panose="020B0503020102020204"/>
              </a:rPr>
              <a:t>GI: nausées, goût métallique, constipation</a:t>
            </a:r>
          </a:p>
          <a:p>
            <a:pPr lvl="1">
              <a:lnSpc>
                <a:spcPct val="150000"/>
              </a:lnSpc>
              <a:defRPr/>
            </a:pPr>
            <a:r>
              <a:rPr lang="fr-CA" sz="2000" dirty="0">
                <a:solidFill>
                  <a:prstClr val="black"/>
                </a:solidFill>
                <a:latin typeface="Franklin Gothic Book" panose="020B0503020102020204"/>
              </a:rPr>
              <a:t>Selles noires</a:t>
            </a:r>
          </a:p>
          <a:p>
            <a:pPr lvl="1">
              <a:lnSpc>
                <a:spcPct val="150000"/>
              </a:lnSpc>
              <a:defRPr/>
            </a:pPr>
            <a:r>
              <a:rPr lang="fr-CA" sz="2000" dirty="0">
                <a:solidFill>
                  <a:prstClr val="black"/>
                </a:solidFill>
                <a:latin typeface="Franklin Gothic Book" panose="020B0503020102020204"/>
              </a:rPr>
              <a:t>Tâche les dents</a:t>
            </a:r>
          </a:p>
          <a:p>
            <a:pPr lvl="1">
              <a:lnSpc>
                <a:spcPct val="150000"/>
              </a:lnSpc>
              <a:defRPr/>
            </a:pPr>
            <a:endParaRPr lang="fr-CA" sz="2000" dirty="0">
              <a:solidFill>
                <a:prstClr val="black"/>
              </a:solidFill>
              <a:latin typeface="Franklin Gothic Book" panose="020B0503020102020204"/>
            </a:endParaRPr>
          </a:p>
        </p:txBody>
      </p:sp>
    </p:spTree>
    <p:extLst>
      <p:ext uri="{BB962C8B-B14F-4D97-AF65-F5344CB8AC3E}">
        <p14:creationId xmlns:p14="http://schemas.microsoft.com/office/powerpoint/2010/main" val="242817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65D35-5CB9-CA47-B64E-1FBABD749828}"/>
              </a:ext>
            </a:extLst>
          </p:cNvPr>
          <p:cNvSpPr>
            <a:spLocks noGrp="1"/>
          </p:cNvSpPr>
          <p:nvPr>
            <p:ph type="title"/>
            <p:custDataLst>
              <p:tags r:id="rId1"/>
            </p:custDataLst>
          </p:nvPr>
        </p:nvSpPr>
        <p:spPr/>
        <p:txBody>
          <a:bodyPr/>
          <a:lstStyle/>
          <a:p>
            <a:r>
              <a:rPr lang="fr-CA"/>
              <a:t>Objectifs d’apprentissage</a:t>
            </a:r>
          </a:p>
        </p:txBody>
      </p:sp>
      <p:sp>
        <p:nvSpPr>
          <p:cNvPr id="6" name="Content Placeholder 5">
            <a:extLst>
              <a:ext uri="{FF2B5EF4-FFF2-40B4-BE49-F238E27FC236}">
                <a16:creationId xmlns:a16="http://schemas.microsoft.com/office/drawing/2014/main" id="{85A24307-1D65-684C-AC50-BA672C2253BB}"/>
              </a:ext>
            </a:extLst>
          </p:cNvPr>
          <p:cNvSpPr>
            <a:spLocks noGrp="1"/>
          </p:cNvSpPr>
          <p:nvPr>
            <p:ph idx="1"/>
            <p:custDataLst>
              <p:tags r:id="rId2"/>
            </p:custDataLst>
          </p:nvPr>
        </p:nvSpPr>
        <p:spPr/>
        <p:txBody>
          <a:bodyPr vert="horz" wrap="square" lIns="0" tIns="45720" rIns="91440" bIns="45720" rtlCol="0" anchor="t">
            <a:noAutofit/>
          </a:bodyPr>
          <a:lstStyle/>
          <a:p>
            <a:pPr marL="0" indent="0">
              <a:spcAft>
                <a:spcPts val="600"/>
              </a:spcAft>
              <a:buNone/>
            </a:pPr>
            <a:r>
              <a:rPr lang="fr-CA" sz="2600" b="1" dirty="0">
                <a:solidFill>
                  <a:schemeClr val="tx1">
                    <a:lumMod val="75000"/>
                    <a:lumOff val="25000"/>
                  </a:schemeClr>
                </a:solidFill>
                <a:latin typeface="Arial"/>
                <a:cs typeface="Arial"/>
              </a:rPr>
              <a:t>À la fin de ce programme, les participants seront en mesure de :</a:t>
            </a:r>
            <a:endParaRPr lang="fr-CA" sz="2600" dirty="0"/>
          </a:p>
          <a:p>
            <a:pPr marL="276225" indent="-276225"/>
            <a:r>
              <a:rPr lang="fr-CA" sz="2600" b="1" dirty="0">
                <a:latin typeface="Arial"/>
                <a:cs typeface="Arial"/>
              </a:rPr>
              <a:t>Discuter</a:t>
            </a:r>
            <a:r>
              <a:rPr lang="fr-CA" sz="2600" dirty="0">
                <a:latin typeface="Arial"/>
                <a:cs typeface="Arial"/>
              </a:rPr>
              <a:t> de la physiopathologie, de la définition, de l’étiologie et du diagnostic de l’anémie ferriprive​ </a:t>
            </a:r>
            <a:r>
              <a:rPr lang="fr-CA" sz="2600" dirty="0"/>
              <a:t> </a:t>
            </a:r>
          </a:p>
          <a:p>
            <a:pPr marL="276225" indent="-276225"/>
            <a:r>
              <a:rPr lang="fr-CA" sz="2600" b="1" dirty="0"/>
              <a:t>Déceler</a:t>
            </a:r>
            <a:r>
              <a:rPr lang="fr-CA" sz="2600" dirty="0"/>
              <a:t> l’anémie ferriprive et ses conséquences sur la qualité de vie des patients</a:t>
            </a:r>
          </a:p>
          <a:p>
            <a:pPr marL="276225" indent="-276225"/>
            <a:r>
              <a:rPr lang="fr-CA" sz="2600" b="1" dirty="0"/>
              <a:t>Décrire</a:t>
            </a:r>
            <a:r>
              <a:rPr lang="fr-CA" sz="2600" dirty="0"/>
              <a:t> les lignes directrices relatives au dépistage de l’anémie ferriprive en vigueur et les recommandations en matière de prise en charge de cet état pathologique</a:t>
            </a:r>
          </a:p>
          <a:p>
            <a:pPr marL="276225" indent="-276225"/>
            <a:r>
              <a:rPr lang="fr-CA" sz="2600" b="1" dirty="0"/>
              <a:t>Reconnaître</a:t>
            </a:r>
            <a:r>
              <a:rPr lang="fr-CA" sz="2600" dirty="0"/>
              <a:t> que l’anémie ferriprive est une forme d’anémie qu’il est tout à fait possible de corriger, quelle que soit la spécialité médicale concernée</a:t>
            </a:r>
          </a:p>
          <a:p>
            <a:pPr marL="0" indent="0">
              <a:buNone/>
            </a:pPr>
            <a:endParaRPr lang="fr-CA" sz="2600" dirty="0"/>
          </a:p>
          <a:p>
            <a:pPr marL="134620" indent="-134620"/>
            <a:endParaRPr lang="fr-CA" sz="2600" dirty="0"/>
          </a:p>
        </p:txBody>
      </p:sp>
      <p:sp>
        <p:nvSpPr>
          <p:cNvPr id="5" name="Slide Number Placeholder 4">
            <a:extLst>
              <a:ext uri="{FF2B5EF4-FFF2-40B4-BE49-F238E27FC236}">
                <a16:creationId xmlns:a16="http://schemas.microsoft.com/office/drawing/2014/main" id="{8771F90C-3848-F245-B3C9-846A28BFB526}"/>
              </a:ext>
            </a:extLst>
          </p:cNvPr>
          <p:cNvSpPr>
            <a:spLocks noGrp="1"/>
          </p:cNvSpPr>
          <p:nvPr>
            <p:ph type="sldNum" sz="quarter" idx="12"/>
            <p:custDataLst>
              <p:tags r:id="rId3"/>
            </p:custDataLst>
          </p:nvPr>
        </p:nvSpPr>
        <p:spPr/>
        <p:txBody>
          <a:bodyPr/>
          <a:lstStyle/>
          <a:p>
            <a:fld id="{145FD570-4AEA-FD41-8C63-786E3D93656E}" type="slidenum">
              <a:rPr lang="en-US" smtClean="0"/>
              <a:t>4</a:t>
            </a:fld>
            <a:endParaRPr lang="en-US"/>
          </a:p>
        </p:txBody>
      </p:sp>
      <p:sp>
        <p:nvSpPr>
          <p:cNvPr id="8" name="Content Placeholder 7">
            <a:extLst>
              <a:ext uri="{FF2B5EF4-FFF2-40B4-BE49-F238E27FC236}">
                <a16:creationId xmlns:a16="http://schemas.microsoft.com/office/drawing/2014/main" id="{3A3A7B90-A526-8641-A6D3-4D27D6192CF5}"/>
              </a:ext>
            </a:extLst>
          </p:cNvPr>
          <p:cNvSpPr txBox="1">
            <a:spLocks/>
          </p:cNvSpPr>
          <p:nvPr>
            <p:custDataLst>
              <p:tags r:id="rId4"/>
            </p:custDataLst>
          </p:nvPr>
        </p:nvSpPr>
        <p:spPr>
          <a:xfrm>
            <a:off x="8893747" y="1794447"/>
            <a:ext cx="10731500" cy="784225"/>
          </a:xfrm>
          <a:prstGeom prst="rect">
            <a:avLst/>
          </a:prstGeom>
        </p:spPr>
        <p:txBody>
          <a:bodyPr/>
          <a:lstStyle>
            <a:lvl1pPr marL="134938" indent="-134938" algn="l" defTabSz="914400" rtl="0" eaLnBrk="1" latinLnBrk="0" hangingPunct="1">
              <a:lnSpc>
                <a:spcPct val="90000"/>
              </a:lnSpc>
              <a:spcBef>
                <a:spcPts val="10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627063" indent="-16986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1069975" indent="-1555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3pPr>
            <a:lvl4pPr marL="1511300" indent="-139700"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003425" indent="-1746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b="1">
              <a:solidFill>
                <a:schemeClr val="tx1">
                  <a:lumMod val="75000"/>
                  <a:lumOff val="25000"/>
                </a:schemeClr>
              </a:solidFill>
            </a:endParaRPr>
          </a:p>
        </p:txBody>
      </p:sp>
    </p:spTree>
    <p:extLst>
      <p:ext uri="{BB962C8B-B14F-4D97-AF65-F5344CB8AC3E}">
        <p14:creationId xmlns:p14="http://schemas.microsoft.com/office/powerpoint/2010/main" val="2453965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AF49-F6E1-0B46-8784-5FB9D735081A}"/>
              </a:ext>
            </a:extLst>
          </p:cNvPr>
          <p:cNvSpPr>
            <a:spLocks noGrp="1"/>
          </p:cNvSpPr>
          <p:nvPr>
            <p:ph type="title"/>
            <p:custDataLst>
              <p:tags r:id="rId1"/>
            </p:custDataLst>
          </p:nvPr>
        </p:nvSpPr>
        <p:spPr/>
        <p:txBody>
          <a:bodyPr wrap="square"/>
          <a:lstStyle/>
          <a:p>
            <a:r>
              <a:rPr lang="fr-CA" dirty="0"/>
              <a:t>Attentes à l’égard de la supplémentation en fer </a:t>
            </a:r>
            <a:br>
              <a:rPr lang="fr-CA" dirty="0"/>
            </a:br>
            <a:r>
              <a:rPr lang="fr-CA" dirty="0"/>
              <a:t>par voie orale</a:t>
            </a:r>
          </a:p>
        </p:txBody>
      </p:sp>
      <p:sp>
        <p:nvSpPr>
          <p:cNvPr id="3" name="Footer Placeholder 2">
            <a:extLst>
              <a:ext uri="{FF2B5EF4-FFF2-40B4-BE49-F238E27FC236}">
                <a16:creationId xmlns:a16="http://schemas.microsoft.com/office/drawing/2014/main" id="{9619191C-9017-6444-B1B9-E1C1E4E9F075}"/>
              </a:ext>
            </a:extLst>
          </p:cNvPr>
          <p:cNvSpPr>
            <a:spLocks noGrp="1"/>
          </p:cNvSpPr>
          <p:nvPr>
            <p:ph type="ftr" sz="quarter" idx="11"/>
            <p:custDataLst>
              <p:tags r:id="rId2"/>
            </p:custDataLst>
          </p:nvPr>
        </p:nvSpPr>
        <p:spPr/>
        <p:txBody>
          <a:bodyPr/>
          <a:lstStyle/>
          <a:p>
            <a:r>
              <a:rPr lang="en-US" dirty="0" err="1">
                <a:latin typeface="Arial"/>
                <a:cs typeface="Arial"/>
              </a:rPr>
              <a:t>D’après</a:t>
            </a:r>
            <a:r>
              <a:rPr lang="en-US" dirty="0">
                <a:latin typeface="Arial"/>
                <a:cs typeface="Arial"/>
              </a:rPr>
              <a:t> 1. Auerbach M, </a:t>
            </a:r>
            <a:r>
              <a:rPr lang="en-US" i="1" dirty="0">
                <a:latin typeface="Arial"/>
                <a:cs typeface="Arial"/>
              </a:rPr>
              <a:t>et al</a:t>
            </a:r>
            <a:r>
              <a:rPr lang="en-US" dirty="0">
                <a:latin typeface="Arial"/>
                <a:cs typeface="Arial"/>
              </a:rPr>
              <a:t>. </a:t>
            </a:r>
            <a:r>
              <a:rPr lang="en-US" i="1" dirty="0">
                <a:latin typeface="Arial"/>
                <a:cs typeface="Arial"/>
              </a:rPr>
              <a:t>UpToDate</a:t>
            </a:r>
            <a:r>
              <a:rPr lang="en-US" dirty="0">
                <a:latin typeface="Arial"/>
                <a:cs typeface="Arial"/>
              </a:rPr>
              <a:t>. </a:t>
            </a:r>
            <a:r>
              <a:rPr lang="en-US" dirty="0" err="1">
                <a:latin typeface="Arial"/>
                <a:cs typeface="Arial"/>
              </a:rPr>
              <a:t>Dernière</a:t>
            </a:r>
            <a:r>
              <a:rPr lang="en-US" dirty="0">
                <a:latin typeface="Arial"/>
                <a:cs typeface="Arial"/>
              </a:rPr>
              <a:t> mise à jour </a:t>
            </a:r>
            <a:r>
              <a:rPr lang="en-US" dirty="0" err="1">
                <a:latin typeface="Arial"/>
                <a:cs typeface="Arial"/>
              </a:rPr>
              <a:t>en</a:t>
            </a:r>
            <a:r>
              <a:rPr lang="en-US" dirty="0">
                <a:latin typeface="Arial"/>
                <a:cs typeface="Arial"/>
              </a:rPr>
              <a:t> </a:t>
            </a:r>
            <a:r>
              <a:rPr lang="en-US" dirty="0" err="1">
                <a:latin typeface="Arial"/>
                <a:cs typeface="Arial"/>
              </a:rPr>
              <a:t>juillet</a:t>
            </a:r>
            <a:r>
              <a:rPr lang="en-US" dirty="0">
                <a:latin typeface="Arial"/>
                <a:cs typeface="Arial"/>
              </a:rPr>
              <a:t> 2020. 2. Toward Optimized Practice Iron Deficiency Anemia Committee. Iron deficiency anemia clinical practice guideline. Edmonton (Alb.): mars 2018. 3. </a:t>
            </a:r>
            <a:r>
              <a:rPr lang="en-US" dirty="0" err="1">
                <a:latin typeface="Arial"/>
                <a:cs typeface="Arial"/>
              </a:rPr>
              <a:t>Camaschella</a:t>
            </a:r>
            <a:r>
              <a:rPr lang="en-US" dirty="0">
                <a:latin typeface="Arial"/>
                <a:cs typeface="Arial"/>
              </a:rPr>
              <a:t> C. </a:t>
            </a:r>
            <a:r>
              <a:rPr lang="en-US" i="1" dirty="0">
                <a:latin typeface="Arial"/>
                <a:cs typeface="Arial"/>
              </a:rPr>
              <a:t>N </a:t>
            </a:r>
            <a:r>
              <a:rPr lang="en-US" i="1" dirty="0" err="1">
                <a:latin typeface="Arial"/>
                <a:cs typeface="Arial"/>
              </a:rPr>
              <a:t>Engl</a:t>
            </a:r>
            <a:r>
              <a:rPr lang="en-US" i="1" dirty="0">
                <a:latin typeface="Arial"/>
                <a:cs typeface="Arial"/>
              </a:rPr>
              <a:t> J Med</a:t>
            </a:r>
            <a:r>
              <a:rPr lang="en-US" dirty="0">
                <a:latin typeface="Arial"/>
                <a:cs typeface="Arial"/>
              </a:rPr>
              <a:t>. 2015;372(19):1832-43.</a:t>
            </a:r>
          </a:p>
          <a:p>
            <a:endParaRPr lang="en-US" dirty="0"/>
          </a:p>
        </p:txBody>
      </p:sp>
      <p:sp>
        <p:nvSpPr>
          <p:cNvPr id="4" name="Slide Number Placeholder 3">
            <a:extLst>
              <a:ext uri="{FF2B5EF4-FFF2-40B4-BE49-F238E27FC236}">
                <a16:creationId xmlns:a16="http://schemas.microsoft.com/office/drawing/2014/main" id="{F895F956-4ED8-A847-AAB9-FCA5D4BA23DD}"/>
              </a:ext>
            </a:extLst>
          </p:cNvPr>
          <p:cNvSpPr>
            <a:spLocks noGrp="1"/>
          </p:cNvSpPr>
          <p:nvPr>
            <p:ph type="sldNum" sz="quarter" idx="12"/>
            <p:custDataLst>
              <p:tags r:id="rId3"/>
            </p:custDataLst>
          </p:nvPr>
        </p:nvSpPr>
        <p:spPr/>
        <p:txBody>
          <a:bodyPr/>
          <a:lstStyle/>
          <a:p>
            <a:fld id="{145FD570-4AEA-FD41-8C63-786E3D93656E}" type="slidenum">
              <a:rPr lang="en-US" smtClean="0"/>
              <a:t>40</a:t>
            </a:fld>
            <a:endParaRPr lang="en-US"/>
          </a:p>
        </p:txBody>
      </p:sp>
      <p:sp>
        <p:nvSpPr>
          <p:cNvPr id="5" name="Text Placeholder 3">
            <a:extLst>
              <a:ext uri="{FF2B5EF4-FFF2-40B4-BE49-F238E27FC236}">
                <a16:creationId xmlns:a16="http://schemas.microsoft.com/office/drawing/2014/main" id="{4A8D46A5-3CE6-6247-BEFE-3E77919F34D0}"/>
              </a:ext>
            </a:extLst>
          </p:cNvPr>
          <p:cNvSpPr txBox="1">
            <a:spLocks/>
          </p:cNvSpPr>
          <p:nvPr>
            <p:custDataLst>
              <p:tags r:id="rId4"/>
            </p:custDataLst>
          </p:nvPr>
        </p:nvSpPr>
        <p:spPr>
          <a:xfrm>
            <a:off x="3901048" y="2072298"/>
            <a:ext cx="6833734" cy="32832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2400" b="1" dirty="0">
                <a:latin typeface="Arial Regular"/>
              </a:rPr>
              <a:t>En l’absence de pertes excessives de fer et en cas de faibles besoins en fer :</a:t>
            </a:r>
          </a:p>
          <a:p>
            <a:r>
              <a:rPr lang="fr-CA" sz="2400" dirty="0">
                <a:latin typeface="Arial Regular"/>
              </a:rPr>
              <a:t>Prévoir une augmentation du taux d’</a:t>
            </a:r>
            <a:r>
              <a:rPr lang="fr-CA" sz="2400" dirty="0" err="1">
                <a:latin typeface="Arial Regular"/>
              </a:rPr>
              <a:t>Hb</a:t>
            </a:r>
            <a:r>
              <a:rPr lang="fr-CA" sz="2400" dirty="0">
                <a:latin typeface="Arial Regular"/>
              </a:rPr>
              <a:t> de </a:t>
            </a:r>
            <a:r>
              <a:rPr lang="fr-CA" sz="2400" b="1" dirty="0">
                <a:solidFill>
                  <a:srgbClr val="FF0000"/>
                </a:solidFill>
                <a:latin typeface="Arial Regular"/>
              </a:rPr>
              <a:t>~ 5 à 10 g/L </a:t>
            </a:r>
            <a:r>
              <a:rPr lang="fr-CA" sz="2400" dirty="0">
                <a:latin typeface="Arial Regular"/>
              </a:rPr>
              <a:t>par semaine</a:t>
            </a:r>
            <a:r>
              <a:rPr lang="fr-CA" sz="2400" baseline="30000" dirty="0">
                <a:latin typeface="Arial Regular"/>
              </a:rPr>
              <a:t>1</a:t>
            </a:r>
          </a:p>
          <a:p>
            <a:r>
              <a:rPr lang="fr-CA" sz="2400" dirty="0">
                <a:latin typeface="Arial Regular"/>
              </a:rPr>
              <a:t>Vérifier le taux d’</a:t>
            </a:r>
            <a:r>
              <a:rPr lang="fr-CA" sz="2400" dirty="0" err="1">
                <a:latin typeface="Arial Regular"/>
              </a:rPr>
              <a:t>Hb</a:t>
            </a:r>
            <a:r>
              <a:rPr lang="fr-CA" sz="2400" dirty="0">
                <a:latin typeface="Arial Regular"/>
              </a:rPr>
              <a:t> et le nombre de réticulocytes après 2 à 4 semaines; s'attendre à une </a:t>
            </a:r>
            <a:r>
              <a:rPr lang="fr-CA" sz="2400" b="1" dirty="0">
                <a:solidFill>
                  <a:srgbClr val="FF0000"/>
                </a:solidFill>
                <a:latin typeface="Arial Regular"/>
              </a:rPr>
              <a:t>augmentation de 20 g/L</a:t>
            </a:r>
            <a:r>
              <a:rPr lang="fr-CA" sz="2400" dirty="0">
                <a:latin typeface="Arial Regular"/>
              </a:rPr>
              <a:t> du taux d'</a:t>
            </a:r>
            <a:r>
              <a:rPr lang="fr-CA" sz="2400" dirty="0" err="1">
                <a:latin typeface="Arial Regular"/>
              </a:rPr>
              <a:t>Hb</a:t>
            </a:r>
            <a:r>
              <a:rPr lang="fr-CA" sz="2400" dirty="0">
                <a:latin typeface="Arial Regular"/>
              </a:rPr>
              <a:t> après 4 semaines</a:t>
            </a:r>
            <a:r>
              <a:rPr lang="fr-CA" sz="2400" baseline="30000" dirty="0">
                <a:latin typeface="Arial Regular"/>
              </a:rPr>
              <a:t>2</a:t>
            </a:r>
            <a:r>
              <a:rPr lang="fr-CA" sz="2400" dirty="0">
                <a:latin typeface="Arial Regular"/>
              </a:rPr>
              <a:t> </a:t>
            </a:r>
          </a:p>
          <a:p>
            <a:r>
              <a:rPr lang="fr-CA" sz="2400" dirty="0">
                <a:latin typeface="Arial Regular"/>
              </a:rPr>
              <a:t>Il se peut que la reconstitution des réserves de fer s’étale sur 3 à 6 mois</a:t>
            </a:r>
            <a:r>
              <a:rPr lang="fr-CA" sz="2400" baseline="30000" dirty="0">
                <a:latin typeface="Arial Regular"/>
              </a:rPr>
              <a:t>3</a:t>
            </a:r>
          </a:p>
        </p:txBody>
      </p:sp>
      <p:sp>
        <p:nvSpPr>
          <p:cNvPr id="7" name="Footer Placeholder 2">
            <a:extLst>
              <a:ext uri="{FF2B5EF4-FFF2-40B4-BE49-F238E27FC236}">
                <a16:creationId xmlns:a16="http://schemas.microsoft.com/office/drawing/2014/main" id="{0795288D-33B9-4D5D-B771-5DAD34EA6409}"/>
              </a:ext>
            </a:extLst>
          </p:cNvPr>
          <p:cNvSpPr txBox="1">
            <a:spLocks/>
          </p:cNvSpPr>
          <p:nvPr>
            <p:custDataLst>
              <p:tags r:id="rId5"/>
            </p:custDataLst>
          </p:nvPr>
        </p:nvSpPr>
        <p:spPr>
          <a:xfrm>
            <a:off x="333498" y="6191982"/>
            <a:ext cx="11249026" cy="371475"/>
          </a:xfrm>
          <a:prstGeom prst="rect">
            <a:avLst/>
          </a:prstGeom>
        </p:spPr>
        <p:txBody>
          <a:bodyPr vert="horz" lIns="0" tIns="45720" rIns="91440" bIns="45720" rtlCol="0" anchor="ctr"/>
          <a:lstStyle>
            <a:defPPr>
              <a:defRPr lang="en-US"/>
            </a:defPPr>
            <a:lvl1pPr marL="0" algn="l"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a:solidFill>
                  <a:schemeClr val="tx1"/>
                </a:solidFill>
                <a:latin typeface="Arial"/>
                <a:cs typeface="Arial"/>
              </a:rPr>
              <a:t>Hb : hémoglobine</a:t>
            </a:r>
            <a:endParaRPr lang="fr-CA">
              <a:solidFill>
                <a:schemeClr val="tx1"/>
              </a:solidFill>
            </a:endParaRPr>
          </a:p>
        </p:txBody>
      </p:sp>
      <p:pic>
        <p:nvPicPr>
          <p:cNvPr id="8" name="Picture 6" descr="A person sitting on a table&#10;&#10;Description automatically generated">
            <a:extLst>
              <a:ext uri="{FF2B5EF4-FFF2-40B4-BE49-F238E27FC236}">
                <a16:creationId xmlns:a16="http://schemas.microsoft.com/office/drawing/2014/main" id="{FA0BCE41-484D-220A-4EEC-42534ED0F5DE}"/>
              </a:ext>
            </a:extLst>
          </p:cNvPr>
          <p:cNvPicPr>
            <a:picLocks noChangeAspect="1"/>
          </p:cNvPicPr>
          <p:nvPr/>
        </p:nvPicPr>
        <p:blipFill rotWithShape="1">
          <a:blip r:embed="rId8"/>
          <a:srcRect t="13472"/>
          <a:stretch/>
        </p:blipFill>
        <p:spPr>
          <a:xfrm>
            <a:off x="334963" y="1864843"/>
            <a:ext cx="3079749" cy="3997246"/>
          </a:xfrm>
          <a:prstGeom prst="round2DiagRect">
            <a:avLst/>
          </a:prstGeom>
          <a:ln w="28575">
            <a:solidFill>
              <a:schemeClr val="bg1"/>
            </a:solidFill>
          </a:ln>
          <a:effectLst>
            <a:outerShdw blurRad="254000" dist="38100" algn="tl" rotWithShape="0">
              <a:prstClr val="black">
                <a:alpha val="35000"/>
              </a:prstClr>
            </a:outerShdw>
          </a:effectLst>
        </p:spPr>
      </p:pic>
    </p:spTree>
    <p:extLst>
      <p:ext uri="{BB962C8B-B14F-4D97-AF65-F5344CB8AC3E}">
        <p14:creationId xmlns:p14="http://schemas.microsoft.com/office/powerpoint/2010/main" val="285565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AC383-030B-144D-B65C-4863DD3202E5}"/>
              </a:ext>
            </a:extLst>
          </p:cNvPr>
          <p:cNvSpPr>
            <a:spLocks noGrp="1"/>
          </p:cNvSpPr>
          <p:nvPr>
            <p:ph type="title"/>
          </p:nvPr>
        </p:nvSpPr>
        <p:spPr/>
        <p:txBody>
          <a:bodyPr wrap="square"/>
          <a:lstStyle/>
          <a:p>
            <a:r>
              <a:rPr lang="fr-CA" sz="3200" dirty="0"/>
              <a:t>Supplémentation en fer par voie orale </a:t>
            </a:r>
            <a:r>
              <a:rPr lang="en-CA" dirty="0"/>
              <a:t>: </a:t>
            </a:r>
            <a:r>
              <a:rPr lang="fr-CA" dirty="0"/>
              <a:t>amélioration de l’absorption en cas d’administration tous les 2 jours</a:t>
            </a:r>
            <a:endParaRPr lang="en-US" dirty="0"/>
          </a:p>
        </p:txBody>
      </p:sp>
      <p:sp>
        <p:nvSpPr>
          <p:cNvPr id="3" name="Footer Placeholder 2">
            <a:extLst>
              <a:ext uri="{FF2B5EF4-FFF2-40B4-BE49-F238E27FC236}">
                <a16:creationId xmlns:a16="http://schemas.microsoft.com/office/drawing/2014/main" id="{9B453FCB-2525-954E-A64E-312C0783E40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tint val="75000"/>
                  </a:prstClr>
                </a:solidFill>
                <a:effectLst/>
                <a:uLnTx/>
                <a:uFillTx/>
                <a:latin typeface="Arial"/>
                <a:ea typeface="+mn-ea"/>
                <a:cs typeface="Arial"/>
              </a:rPr>
              <a:t>1. Moretti D, et al.</a:t>
            </a:r>
            <a:r>
              <a:rPr kumimoji="0" lang="en-US" sz="800" b="0" i="1" u="none" strike="noStrike" kern="1200" cap="none" spc="0" normalizeH="0" baseline="0" noProof="0" dirty="0">
                <a:ln>
                  <a:noFill/>
                </a:ln>
                <a:solidFill>
                  <a:prstClr val="black">
                    <a:tint val="75000"/>
                  </a:prstClr>
                </a:solidFill>
                <a:effectLst/>
                <a:uLnTx/>
                <a:uFillTx/>
                <a:latin typeface="Arial"/>
                <a:ea typeface="+mn-ea"/>
                <a:cs typeface="Arial"/>
              </a:rPr>
              <a:t> Blood. </a:t>
            </a:r>
            <a:r>
              <a:rPr kumimoji="0" lang="en-US" sz="800" b="0" i="0" u="none" strike="noStrike" kern="1200" cap="none" spc="0" normalizeH="0" baseline="0" noProof="0" dirty="0">
                <a:ln>
                  <a:noFill/>
                </a:ln>
                <a:solidFill>
                  <a:prstClr val="black">
                    <a:tint val="75000"/>
                  </a:prstClr>
                </a:solidFill>
                <a:effectLst/>
                <a:uLnTx/>
                <a:uFillTx/>
                <a:latin typeface="Arial"/>
                <a:ea typeface="+mn-ea"/>
                <a:cs typeface="Arial"/>
              </a:rPr>
              <a:t>2015; 126(17):1981-9. 2. Stoffel NU, et al. </a:t>
            </a:r>
            <a:r>
              <a:rPr kumimoji="0" lang="en-US" sz="800" b="0" i="1" u="none" strike="noStrike" kern="1200" cap="none" spc="0" normalizeH="0" baseline="0" noProof="0" dirty="0">
                <a:ln>
                  <a:noFill/>
                </a:ln>
                <a:solidFill>
                  <a:prstClr val="black">
                    <a:tint val="75000"/>
                  </a:prstClr>
                </a:solidFill>
                <a:effectLst/>
                <a:uLnTx/>
                <a:uFillTx/>
                <a:latin typeface="Arial"/>
                <a:ea typeface="+mn-ea"/>
                <a:cs typeface="Arial"/>
              </a:rPr>
              <a:t>Lancet </a:t>
            </a:r>
            <a:r>
              <a:rPr kumimoji="0" lang="en-US" sz="800" b="0" i="1" u="none" strike="noStrike" kern="1200" cap="none" spc="0" normalizeH="0" baseline="0" noProof="0" dirty="0" err="1">
                <a:ln>
                  <a:noFill/>
                </a:ln>
                <a:solidFill>
                  <a:prstClr val="black">
                    <a:tint val="75000"/>
                  </a:prstClr>
                </a:solidFill>
                <a:effectLst/>
                <a:uLnTx/>
                <a:uFillTx/>
                <a:latin typeface="Arial"/>
                <a:ea typeface="+mn-ea"/>
                <a:cs typeface="Arial"/>
              </a:rPr>
              <a:t>Haematol</a:t>
            </a:r>
            <a:r>
              <a:rPr kumimoji="0" lang="en-US" sz="800" b="0" i="1" u="none" strike="noStrike" kern="1200" cap="none" spc="0" normalizeH="0" baseline="0" noProof="0" dirty="0">
                <a:ln>
                  <a:noFill/>
                </a:ln>
                <a:solidFill>
                  <a:prstClr val="black">
                    <a:tint val="75000"/>
                  </a:prstClr>
                </a:solidFill>
                <a:effectLst/>
                <a:uLnTx/>
                <a:uFillTx/>
                <a:latin typeface="Arial"/>
                <a:ea typeface="+mn-ea"/>
                <a:cs typeface="Arial"/>
              </a:rPr>
              <a:t>. </a:t>
            </a:r>
            <a:r>
              <a:rPr kumimoji="0" lang="en-US" sz="800" b="0" i="0" u="none" strike="noStrike" kern="1200" cap="none" spc="0" normalizeH="0" baseline="0" noProof="0" dirty="0">
                <a:ln>
                  <a:noFill/>
                </a:ln>
                <a:solidFill>
                  <a:prstClr val="black">
                    <a:tint val="75000"/>
                  </a:prstClr>
                </a:solidFill>
                <a:effectLst/>
                <a:uLnTx/>
                <a:uFillTx/>
                <a:latin typeface="Arial"/>
                <a:ea typeface="+mn-ea"/>
                <a:cs typeface="Arial"/>
              </a:rPr>
              <a:t>2017;4:e524-e533. 3. Stoffel NU, et al. </a:t>
            </a:r>
            <a:r>
              <a:rPr kumimoji="0" lang="en-US" sz="800" b="0" i="1" u="none" strike="noStrike" kern="1200" cap="none" spc="0" normalizeH="0" baseline="0" noProof="0" dirty="0" err="1">
                <a:ln>
                  <a:noFill/>
                </a:ln>
                <a:solidFill>
                  <a:prstClr val="black">
                    <a:tint val="75000"/>
                  </a:prstClr>
                </a:solidFill>
                <a:effectLst/>
                <a:uLnTx/>
                <a:uFillTx/>
                <a:latin typeface="Arial"/>
                <a:ea typeface="+mn-ea"/>
                <a:cs typeface="Arial"/>
              </a:rPr>
              <a:t>Haematologica</a:t>
            </a:r>
            <a:r>
              <a:rPr kumimoji="0" lang="en-US" sz="800" b="0" i="0" u="none" strike="noStrike" kern="1200" cap="none" spc="0" normalizeH="0" baseline="0" noProof="0" dirty="0">
                <a:ln>
                  <a:noFill/>
                </a:ln>
                <a:solidFill>
                  <a:prstClr val="black">
                    <a:tint val="75000"/>
                  </a:prstClr>
                </a:solidFill>
                <a:effectLst/>
                <a:uLnTx/>
                <a:uFillTx/>
                <a:latin typeface="Arial"/>
                <a:ea typeface="+mn-ea"/>
                <a:cs typeface="Arial"/>
              </a:rPr>
              <a:t> 2020;105:1232-9.</a:t>
            </a:r>
          </a:p>
        </p:txBody>
      </p:sp>
      <p:sp>
        <p:nvSpPr>
          <p:cNvPr id="4" name="Slide Number Placeholder 3">
            <a:extLst>
              <a:ext uri="{FF2B5EF4-FFF2-40B4-BE49-F238E27FC236}">
                <a16:creationId xmlns:a16="http://schemas.microsoft.com/office/drawing/2014/main" id="{4A2D8560-5119-8E47-8B9D-FE01987037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FD570-4AEA-FD41-8C63-786E3D93656E}"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Text Placeholder 2">
            <a:extLst>
              <a:ext uri="{FF2B5EF4-FFF2-40B4-BE49-F238E27FC236}">
                <a16:creationId xmlns:a16="http://schemas.microsoft.com/office/drawing/2014/main" id="{B83C4D6C-0BAE-C149-94DA-921A653949CA}"/>
              </a:ext>
            </a:extLst>
          </p:cNvPr>
          <p:cNvSpPr txBox="1">
            <a:spLocks/>
          </p:cNvSpPr>
          <p:nvPr/>
        </p:nvSpPr>
        <p:spPr>
          <a:xfrm>
            <a:off x="509133" y="5077659"/>
            <a:ext cx="5862098" cy="847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CA"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B96D863E-8C0D-3F08-3368-A94FABF05F2C}"/>
              </a:ext>
            </a:extLst>
          </p:cNvPr>
          <p:cNvSpPr txBox="1"/>
          <p:nvPr/>
        </p:nvSpPr>
        <p:spPr>
          <a:xfrm>
            <a:off x="5657056" y="1678812"/>
            <a:ext cx="6377627" cy="369332"/>
          </a:xfrm>
          <a:prstGeom prst="rect">
            <a:avLst/>
          </a:prstGeom>
          <a:noFill/>
        </p:spPr>
        <p:txBody>
          <a:bodyPr wrap="square" rtlCol="0">
            <a:normAutofit fontScale="925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E7E6E6">
                    <a:lumMod val="50000"/>
                  </a:srgbClr>
                </a:solidFill>
                <a:latin typeface="Arial" panose="020B0604020202020204" pitchFamily="34" charset="0"/>
                <a:cs typeface="Arial" panose="020B0604020202020204" pitchFamily="34" charset="0"/>
              </a:rPr>
              <a:t>Absorption du fer chez 40 patients non </a:t>
            </a:r>
            <a:r>
              <a:rPr lang="en-US" b="1" dirty="0" err="1">
                <a:solidFill>
                  <a:srgbClr val="E7E6E6">
                    <a:lumMod val="50000"/>
                  </a:srgbClr>
                </a:solidFill>
                <a:latin typeface="Arial" panose="020B0604020202020204" pitchFamily="34" charset="0"/>
                <a:cs typeface="Arial" panose="020B0604020202020204" pitchFamily="34" charset="0"/>
              </a:rPr>
              <a:t>anémiques</a:t>
            </a:r>
            <a:r>
              <a:rPr lang="en-US" b="1" dirty="0">
                <a:solidFill>
                  <a:srgbClr val="E7E6E6">
                    <a:lumMod val="50000"/>
                  </a:srgbClr>
                </a:solidFill>
                <a:latin typeface="Arial" panose="020B0604020202020204" pitchFamily="34" charset="0"/>
                <a:cs typeface="Arial" panose="020B0604020202020204" pitchFamily="34" charset="0"/>
              </a:rPr>
              <a:t>, 2017</a:t>
            </a:r>
            <a:r>
              <a:rPr kumimoji="0" lang="en-US" sz="1800" b="1" i="0" u="none" strike="noStrike" kern="1200" cap="none" spc="0" normalizeH="0" baseline="3000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2</a:t>
            </a:r>
          </a:p>
        </p:txBody>
      </p:sp>
      <p:sp>
        <p:nvSpPr>
          <p:cNvPr id="5" name="Rectangle 4">
            <a:extLst>
              <a:ext uri="{FF2B5EF4-FFF2-40B4-BE49-F238E27FC236}">
                <a16:creationId xmlns:a16="http://schemas.microsoft.com/office/drawing/2014/main" id="{61FEEA6E-2A26-01BB-7541-707591F2FD45}"/>
              </a:ext>
            </a:extLst>
          </p:cNvPr>
          <p:cNvSpPr/>
          <p:nvPr/>
        </p:nvSpPr>
        <p:spPr>
          <a:xfrm>
            <a:off x="6236646" y="2167662"/>
            <a:ext cx="596599" cy="488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Chart 7">
            <a:extLst>
              <a:ext uri="{FF2B5EF4-FFF2-40B4-BE49-F238E27FC236}">
                <a16:creationId xmlns:a16="http://schemas.microsoft.com/office/drawing/2014/main" id="{8A710FA5-F1B9-6BF5-B2FD-71E06AFEAADE}"/>
              </a:ext>
            </a:extLst>
          </p:cNvPr>
          <p:cNvGraphicFramePr/>
          <p:nvPr/>
        </p:nvGraphicFramePr>
        <p:xfrm>
          <a:off x="6261653" y="2260476"/>
          <a:ext cx="4677116" cy="3891538"/>
        </p:xfrm>
        <a:graphic>
          <a:graphicData uri="http://schemas.openxmlformats.org/drawingml/2006/chart">
            <c:chart xmlns:c="http://schemas.openxmlformats.org/drawingml/2006/chart" xmlns:r="http://schemas.openxmlformats.org/officeDocument/2006/relationships" r:id="rId3"/>
          </a:graphicData>
        </a:graphic>
      </p:graphicFrame>
      <p:sp>
        <p:nvSpPr>
          <p:cNvPr id="10" name="Espace réservé du contenu 2">
            <a:extLst>
              <a:ext uri="{FF2B5EF4-FFF2-40B4-BE49-F238E27FC236}">
                <a16:creationId xmlns:a16="http://schemas.microsoft.com/office/drawing/2014/main" id="{04326AF3-2092-B881-7501-4796EFB744A7}"/>
              </a:ext>
            </a:extLst>
          </p:cNvPr>
          <p:cNvSpPr txBox="1">
            <a:spLocks/>
          </p:cNvSpPr>
          <p:nvPr/>
        </p:nvSpPr>
        <p:spPr>
          <a:xfrm>
            <a:off x="430609" y="2310803"/>
            <a:ext cx="5499739" cy="2788261"/>
          </a:xfrm>
          <a:prstGeom prst="rect">
            <a:avLst/>
          </a:prstGeom>
        </p:spPr>
        <p:txBody>
          <a:bodyPr>
            <a:normAutofit/>
          </a:bodyPr>
          <a:lstStyle>
            <a:lvl1pPr marL="134938" indent="-134938" algn="l" defTabSz="914400" rtl="0" eaLnBrk="1" latinLnBrk="0" hangingPunct="1">
              <a:lnSpc>
                <a:spcPct val="90000"/>
              </a:lnSpc>
              <a:spcBef>
                <a:spcPts val="10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627063" indent="-16986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1069975" indent="-1555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3pPr>
            <a:lvl4pPr marL="1511300" indent="-139700"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4pPr>
            <a:lvl5pPr marL="2003425" indent="-1746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fr-CA" dirty="0"/>
              <a:t>Le fer PO dans le tube digestif augmente </a:t>
            </a:r>
            <a:r>
              <a:rPr lang="fr-CA" b="1" dirty="0"/>
              <a:t>Hepcidine</a:t>
            </a:r>
            <a:r>
              <a:rPr lang="fr-CA" dirty="0"/>
              <a:t> = diminue absorption</a:t>
            </a:r>
          </a:p>
          <a:p>
            <a:pPr lvl="1">
              <a:lnSpc>
                <a:spcPct val="114000"/>
              </a:lnSpc>
            </a:pPr>
            <a:r>
              <a:rPr lang="fr-CA" dirty="0"/>
              <a:t>Cet effet dure environ 48h</a:t>
            </a:r>
          </a:p>
          <a:p>
            <a:pPr lvl="1">
              <a:lnSpc>
                <a:spcPct val="114000"/>
              </a:lnSpc>
            </a:pPr>
            <a:endParaRPr lang="fr-CA" dirty="0"/>
          </a:p>
          <a:p>
            <a:pPr>
              <a:lnSpc>
                <a:spcPct val="114000"/>
              </a:lnSpc>
            </a:pPr>
            <a:r>
              <a:rPr lang="fr-CA" dirty="0"/>
              <a:t>Fer non absorbé se rend au colon (si &gt; 1 </a:t>
            </a:r>
            <a:r>
              <a:rPr lang="fr-CA" dirty="0" err="1"/>
              <a:t>co</a:t>
            </a:r>
            <a:r>
              <a:rPr lang="fr-CA" dirty="0"/>
              <a:t> / jour)</a:t>
            </a:r>
          </a:p>
          <a:p>
            <a:pPr lvl="1">
              <a:lnSpc>
                <a:spcPct val="114000"/>
              </a:lnSpc>
            </a:pPr>
            <a:r>
              <a:rPr lang="fr-CA" dirty="0"/>
              <a:t>Modifie microbiote</a:t>
            </a:r>
          </a:p>
          <a:p>
            <a:pPr lvl="1">
              <a:lnSpc>
                <a:spcPct val="114000"/>
              </a:lnSpc>
            </a:pPr>
            <a:r>
              <a:rPr lang="fr-CA" dirty="0"/>
              <a:t>Augmentation inflammation en MII</a:t>
            </a:r>
          </a:p>
        </p:txBody>
      </p:sp>
    </p:spTree>
    <p:extLst>
      <p:ext uri="{BB962C8B-B14F-4D97-AF65-F5344CB8AC3E}">
        <p14:creationId xmlns:p14="http://schemas.microsoft.com/office/powerpoint/2010/main" val="3423101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8BAEE-09CB-4CF8-B3CB-3A59258D5BCA}"/>
              </a:ext>
            </a:extLst>
          </p:cNvPr>
          <p:cNvSpPr>
            <a:spLocks noGrp="1"/>
          </p:cNvSpPr>
          <p:nvPr>
            <p:ph type="title"/>
          </p:nvPr>
        </p:nvSpPr>
        <p:spPr/>
        <p:txBody>
          <a:bodyPr/>
          <a:lstStyle/>
          <a:p>
            <a:r>
              <a:rPr lang="fr-CA"/>
              <a:t>Fer administré par voie orale </a:t>
            </a:r>
          </a:p>
        </p:txBody>
      </p:sp>
      <p:sp>
        <p:nvSpPr>
          <p:cNvPr id="4" name="Slide Number Placeholder 3">
            <a:extLst>
              <a:ext uri="{FF2B5EF4-FFF2-40B4-BE49-F238E27FC236}">
                <a16:creationId xmlns:a16="http://schemas.microsoft.com/office/drawing/2014/main" id="{D46BA939-90CE-49E8-9B3D-3E236C02AD05}"/>
              </a:ext>
            </a:extLst>
          </p:cNvPr>
          <p:cNvSpPr>
            <a:spLocks noGrp="1"/>
          </p:cNvSpPr>
          <p:nvPr>
            <p:ph type="sldNum" sz="quarter" idx="12"/>
          </p:nvPr>
        </p:nvSpPr>
        <p:spPr/>
        <p:txBody>
          <a:bodyPr/>
          <a:lstStyle/>
          <a:p>
            <a:fld id="{DF249626-70A2-470D-9A3E-852610E10BB8}" type="slidenum">
              <a:rPr lang="en-CA" smtClean="0"/>
              <a:t>42</a:t>
            </a:fld>
            <a:endParaRPr lang="fr-CA"/>
          </a:p>
        </p:txBody>
      </p:sp>
      <p:graphicFrame>
        <p:nvGraphicFramePr>
          <p:cNvPr id="7" name="Table 6">
            <a:extLst>
              <a:ext uri="{FF2B5EF4-FFF2-40B4-BE49-F238E27FC236}">
                <a16:creationId xmlns:a16="http://schemas.microsoft.com/office/drawing/2014/main" id="{F302DB83-6C82-48BA-8E8D-8D0153F9EE91}"/>
              </a:ext>
            </a:extLst>
          </p:cNvPr>
          <p:cNvGraphicFramePr>
            <a:graphicFrameLocks/>
          </p:cNvGraphicFramePr>
          <p:nvPr/>
        </p:nvGraphicFramePr>
        <p:xfrm>
          <a:off x="838200" y="1524003"/>
          <a:ext cx="10080000" cy="3916215"/>
        </p:xfrm>
        <a:graphic>
          <a:graphicData uri="http://schemas.openxmlformats.org/drawingml/2006/table">
            <a:tbl>
              <a:tblPr firstRow="1" bandRow="1">
                <a:tableStyleId>{00A15C55-8517-42AA-B614-E9B94910E393}</a:tableStyleId>
              </a:tblPr>
              <a:tblGrid>
                <a:gridCol w="5040000">
                  <a:extLst>
                    <a:ext uri="{9D8B030D-6E8A-4147-A177-3AD203B41FA5}">
                      <a16:colId xmlns:a16="http://schemas.microsoft.com/office/drawing/2014/main" val="1081847143"/>
                    </a:ext>
                  </a:extLst>
                </a:gridCol>
                <a:gridCol w="5040000">
                  <a:extLst>
                    <a:ext uri="{9D8B030D-6E8A-4147-A177-3AD203B41FA5}">
                      <a16:colId xmlns:a16="http://schemas.microsoft.com/office/drawing/2014/main" val="70277673"/>
                    </a:ext>
                  </a:extLst>
                </a:gridCol>
              </a:tblGrid>
              <a:tr h="457098">
                <a:tc>
                  <a:txBody>
                    <a:bodyPr/>
                    <a:lstStyle/>
                    <a:p>
                      <a:pPr algn="ctr">
                        <a:lnSpc>
                          <a:spcPct val="90000"/>
                        </a:lnSpc>
                      </a:pPr>
                      <a:r>
                        <a:rPr lang="fr-CA" sz="2200" noProof="0"/>
                        <a:t>Avantages</a:t>
                      </a:r>
                    </a:p>
                  </a:txBody>
                  <a:tcPr anchor="ctr">
                    <a:lnL w="9525" cap="flat" cmpd="sng" algn="ctr">
                      <a:solidFill>
                        <a:schemeClr val="tx2">
                          <a:lumMod val="60000"/>
                          <a:lumOff val="40000"/>
                        </a:schemeClr>
                      </a:solidFill>
                      <a:prstDash val="solid"/>
                      <a:round/>
                      <a:headEnd type="none" w="med" len="med"/>
                      <a:tailEnd type="none" w="med" len="med"/>
                    </a:lnL>
                    <a:lnR w="9525" cap="flat" cmpd="sng" algn="ctr">
                      <a:solidFill>
                        <a:schemeClr val="tx2">
                          <a:lumMod val="60000"/>
                          <a:lumOff val="40000"/>
                        </a:schemeClr>
                      </a:solid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chemeClr val="tx2">
                        <a:lumMod val="75000"/>
                      </a:schemeClr>
                    </a:solidFill>
                  </a:tcPr>
                </a:tc>
                <a:tc>
                  <a:txBody>
                    <a:bodyPr/>
                    <a:lstStyle/>
                    <a:p>
                      <a:pPr algn="ctr">
                        <a:lnSpc>
                          <a:spcPct val="90000"/>
                        </a:lnSpc>
                      </a:pPr>
                      <a:r>
                        <a:rPr lang="fr-CA" sz="2200" noProof="0"/>
                        <a:t>Désavantages</a:t>
                      </a:r>
                    </a:p>
                  </a:txBody>
                  <a:tcPr anchor="ctr">
                    <a:lnL w="9525" cap="flat" cmpd="sng" algn="ctr">
                      <a:solidFill>
                        <a:schemeClr val="tx2">
                          <a:lumMod val="60000"/>
                          <a:lumOff val="40000"/>
                        </a:schemeClr>
                      </a:solidFill>
                      <a:prstDash val="solid"/>
                      <a:round/>
                      <a:headEnd type="none" w="med" len="med"/>
                      <a:tailEnd type="none" w="med" len="med"/>
                    </a:lnL>
                    <a:lnR w="9525" cap="flat" cmpd="sng" algn="ctr">
                      <a:solidFill>
                        <a:schemeClr val="tx2">
                          <a:lumMod val="60000"/>
                          <a:lumOff val="40000"/>
                        </a:schemeClr>
                      </a:solid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3079135309"/>
                  </a:ext>
                </a:extLst>
              </a:tr>
              <a:tr h="3459117">
                <a:tc>
                  <a:txBody>
                    <a:bodyPr/>
                    <a:lstStyle/>
                    <a:p>
                      <a:pPr marL="396000" indent="-216000">
                        <a:lnSpc>
                          <a:spcPct val="90000"/>
                        </a:lnSpc>
                        <a:spcAft>
                          <a:spcPts val="600"/>
                        </a:spcAft>
                        <a:buClr>
                          <a:schemeClr val="accent1"/>
                        </a:buClr>
                        <a:buFont typeface="Arial" panose="020B0604020202020204" pitchFamily="34" charset="0"/>
                        <a:buChar char="•"/>
                      </a:pPr>
                      <a:r>
                        <a:rPr lang="fr-CA" sz="2200" noProof="0">
                          <a:solidFill>
                            <a:schemeClr val="tx2">
                              <a:lumMod val="75000"/>
                            </a:schemeClr>
                          </a:solidFill>
                        </a:rPr>
                        <a:t>En vente libre</a:t>
                      </a:r>
                    </a:p>
                    <a:p>
                      <a:pPr marL="396000" indent="-216000">
                        <a:lnSpc>
                          <a:spcPct val="90000"/>
                        </a:lnSpc>
                        <a:spcAft>
                          <a:spcPts val="600"/>
                        </a:spcAft>
                        <a:buClr>
                          <a:schemeClr val="accent1"/>
                        </a:buClr>
                        <a:buFont typeface="Arial" panose="020B0604020202020204" pitchFamily="34" charset="0"/>
                        <a:buChar char="•"/>
                      </a:pPr>
                      <a:r>
                        <a:rPr lang="fr-CA" sz="2200" noProof="0">
                          <a:solidFill>
                            <a:schemeClr val="tx2">
                              <a:lumMod val="75000"/>
                            </a:schemeClr>
                          </a:solidFill>
                        </a:rPr>
                        <a:t>Facilité d’administration</a:t>
                      </a:r>
                    </a:p>
                    <a:p>
                      <a:pPr marL="396000" indent="-216000">
                        <a:lnSpc>
                          <a:spcPct val="90000"/>
                        </a:lnSpc>
                        <a:spcAft>
                          <a:spcPts val="600"/>
                        </a:spcAft>
                        <a:buClr>
                          <a:schemeClr val="accent1"/>
                        </a:buClr>
                        <a:buFont typeface="Arial" panose="020B0604020202020204" pitchFamily="34" charset="0"/>
                        <a:buChar char="•"/>
                      </a:pPr>
                      <a:r>
                        <a:rPr lang="fr-CA" sz="2200" noProof="0">
                          <a:solidFill>
                            <a:schemeClr val="tx2">
                              <a:lumMod val="75000"/>
                            </a:schemeClr>
                          </a:solidFill>
                        </a:rPr>
                        <a:t>Peu coûteux</a:t>
                      </a:r>
                    </a:p>
                    <a:p>
                      <a:pPr marL="396000" indent="-216000">
                        <a:lnSpc>
                          <a:spcPct val="90000"/>
                        </a:lnSpc>
                        <a:spcAft>
                          <a:spcPts val="600"/>
                        </a:spcAft>
                        <a:buClr>
                          <a:schemeClr val="accent1"/>
                        </a:buClr>
                        <a:buFont typeface="Arial" panose="020B0604020202020204" pitchFamily="34" charset="0"/>
                        <a:buChar char="•"/>
                      </a:pPr>
                      <a:r>
                        <a:rPr lang="fr-CA" sz="2200" noProof="0">
                          <a:solidFill>
                            <a:schemeClr val="tx2">
                              <a:lumMod val="75000"/>
                            </a:schemeClr>
                          </a:solidFill>
                        </a:rPr>
                        <a:t>Efficace en cas d’absorption intestinale non altérée</a:t>
                      </a:r>
                    </a:p>
                  </a:txBody>
                  <a:tcPr marL="36000" marT="144000">
                    <a:lnL w="9525" cap="flat" cmpd="sng" algn="ctr">
                      <a:solidFill>
                        <a:schemeClr val="tx2">
                          <a:lumMod val="60000"/>
                          <a:lumOff val="40000"/>
                        </a:schemeClr>
                      </a:solidFill>
                      <a:prstDash val="solid"/>
                      <a:round/>
                      <a:headEnd type="none" w="med" len="med"/>
                      <a:tailEnd type="none" w="med" len="med"/>
                    </a:lnL>
                    <a:lnR w="9525" cap="flat" cmpd="sng" algn="ctr">
                      <a:solidFill>
                        <a:schemeClr val="tx2">
                          <a:lumMod val="60000"/>
                          <a:lumOff val="40000"/>
                        </a:schemeClr>
                      </a:solid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tcPr>
                </a:tc>
                <a:tc>
                  <a:txBody>
                    <a:bodyPr/>
                    <a:lstStyle/>
                    <a:p>
                      <a:pPr marL="396000" indent="-216000">
                        <a:lnSpc>
                          <a:spcPct val="90000"/>
                        </a:lnSpc>
                        <a:spcAft>
                          <a:spcPts val="600"/>
                        </a:spcAft>
                        <a:buClr>
                          <a:schemeClr val="accent1"/>
                        </a:buClr>
                        <a:buFont typeface="Arial" panose="020B0604020202020204" pitchFamily="34" charset="0"/>
                        <a:buChar char="•"/>
                      </a:pPr>
                      <a:r>
                        <a:rPr lang="fr-CA" sz="2200" noProof="0" dirty="0">
                          <a:solidFill>
                            <a:schemeClr val="tx2">
                              <a:lumMod val="75000"/>
                            </a:schemeClr>
                          </a:solidFill>
                        </a:rPr>
                        <a:t>Réplétion plus lente du fer</a:t>
                      </a:r>
                    </a:p>
                    <a:p>
                      <a:pPr marL="396000" indent="-216000">
                        <a:lnSpc>
                          <a:spcPct val="90000"/>
                        </a:lnSpc>
                        <a:spcAft>
                          <a:spcPts val="600"/>
                        </a:spcAft>
                        <a:buClr>
                          <a:schemeClr val="accent1"/>
                        </a:buClr>
                        <a:buFont typeface="Arial" panose="020B0604020202020204" pitchFamily="34" charset="0"/>
                        <a:buChar char="•"/>
                      </a:pPr>
                      <a:r>
                        <a:rPr lang="fr-CA" sz="2200" noProof="0" dirty="0">
                          <a:solidFill>
                            <a:schemeClr val="tx2">
                              <a:lumMod val="75000"/>
                            </a:schemeClr>
                          </a:solidFill>
                        </a:rPr>
                        <a:t>Effets secondaires possibles :</a:t>
                      </a:r>
                    </a:p>
                    <a:p>
                      <a:pPr marL="612000" lvl="1" indent="-216000">
                        <a:lnSpc>
                          <a:spcPct val="90000"/>
                        </a:lnSpc>
                        <a:spcAft>
                          <a:spcPts val="600"/>
                        </a:spcAft>
                        <a:buClr>
                          <a:schemeClr val="accent1"/>
                        </a:buClr>
                        <a:buFont typeface="Arial" panose="020B0604020202020204" pitchFamily="34" charset="0"/>
                        <a:buChar char="•"/>
                      </a:pPr>
                      <a:r>
                        <a:rPr lang="fr-CA" sz="2200" noProof="0" dirty="0">
                          <a:solidFill>
                            <a:schemeClr val="tx2">
                              <a:lumMod val="75000"/>
                            </a:schemeClr>
                          </a:solidFill>
                        </a:rPr>
                        <a:t>Nausées, vomissements, dyspepsie, constipation, diarrhée, selles foncées</a:t>
                      </a:r>
                    </a:p>
                    <a:p>
                      <a:pPr marL="396000" indent="-216000">
                        <a:lnSpc>
                          <a:spcPct val="90000"/>
                        </a:lnSpc>
                        <a:spcAft>
                          <a:spcPts val="600"/>
                        </a:spcAft>
                        <a:buClr>
                          <a:schemeClr val="accent1"/>
                        </a:buClr>
                        <a:buFont typeface="Arial" panose="020B0604020202020204" pitchFamily="34" charset="0"/>
                        <a:buChar char="•"/>
                      </a:pPr>
                      <a:r>
                        <a:rPr lang="fr-CA" sz="2200" noProof="0" dirty="0">
                          <a:solidFill>
                            <a:schemeClr val="tx2">
                              <a:lumMod val="75000"/>
                            </a:schemeClr>
                          </a:solidFill>
                        </a:rPr>
                        <a:t>L’absorption est altérée par la maladie et certains médicaments</a:t>
                      </a:r>
                    </a:p>
                    <a:p>
                      <a:pPr marL="396000" indent="-216000">
                        <a:lnSpc>
                          <a:spcPct val="90000"/>
                        </a:lnSpc>
                        <a:spcAft>
                          <a:spcPts val="600"/>
                        </a:spcAft>
                        <a:buClr>
                          <a:schemeClr val="accent1"/>
                        </a:buClr>
                        <a:buFont typeface="Arial" panose="020B0604020202020204" pitchFamily="34" charset="0"/>
                        <a:buChar char="•"/>
                      </a:pPr>
                      <a:r>
                        <a:rPr lang="fr-CA" sz="2200" noProof="0" dirty="0">
                          <a:solidFill>
                            <a:schemeClr val="tx2">
                              <a:lumMod val="75000"/>
                            </a:schemeClr>
                          </a:solidFill>
                        </a:rPr>
                        <a:t>Lésions de la muqueuse liées aux MII</a:t>
                      </a:r>
                    </a:p>
                  </a:txBody>
                  <a:tcPr marL="36000" marT="144000">
                    <a:lnL w="9525" cap="flat" cmpd="sng" algn="ctr">
                      <a:solidFill>
                        <a:schemeClr val="tx2">
                          <a:lumMod val="60000"/>
                          <a:lumOff val="40000"/>
                        </a:schemeClr>
                      </a:solidFill>
                      <a:prstDash val="solid"/>
                      <a:round/>
                      <a:headEnd type="none" w="med" len="med"/>
                      <a:tailEnd type="none" w="med" len="med"/>
                    </a:lnL>
                    <a:lnR w="9525" cap="flat" cmpd="sng" algn="ctr">
                      <a:solidFill>
                        <a:schemeClr val="tx2">
                          <a:lumMod val="60000"/>
                          <a:lumOff val="40000"/>
                        </a:schemeClr>
                      </a:solidFill>
                      <a:prstDash val="solid"/>
                      <a:round/>
                      <a:headEnd type="none" w="med" len="med"/>
                      <a:tailEnd type="none" w="med" len="med"/>
                    </a:lnR>
                    <a:lnT w="9525" cap="flat" cmpd="sng" algn="ctr">
                      <a:solidFill>
                        <a:schemeClr val="tx2">
                          <a:lumMod val="60000"/>
                          <a:lumOff val="40000"/>
                        </a:schemeClr>
                      </a:solidFill>
                      <a:prstDash val="solid"/>
                      <a:round/>
                      <a:headEnd type="none" w="med" len="med"/>
                      <a:tailEnd type="none" w="med" len="med"/>
                    </a:lnT>
                    <a:lnB w="9525"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127305400"/>
                  </a:ext>
                </a:extLst>
              </a:tr>
            </a:tbl>
          </a:graphicData>
        </a:graphic>
      </p:graphicFrame>
      <p:sp>
        <p:nvSpPr>
          <p:cNvPr id="9" name="TextBox 8">
            <a:extLst>
              <a:ext uri="{FF2B5EF4-FFF2-40B4-BE49-F238E27FC236}">
                <a16:creationId xmlns:a16="http://schemas.microsoft.com/office/drawing/2014/main" id="{8D8271AE-E6FB-4A39-8AAD-B2C84AB093FE}"/>
              </a:ext>
            </a:extLst>
          </p:cNvPr>
          <p:cNvSpPr txBox="1"/>
          <p:nvPr/>
        </p:nvSpPr>
        <p:spPr>
          <a:xfrm>
            <a:off x="838200" y="6077074"/>
            <a:ext cx="8951495" cy="323165"/>
          </a:xfrm>
          <a:prstGeom prst="rect">
            <a:avLst/>
          </a:prstGeom>
          <a:noFill/>
        </p:spPr>
        <p:txBody>
          <a:bodyPr wrap="square" lIns="0" tIns="0" rIns="0" bIns="0" anchor="b">
            <a:spAutoFit/>
          </a:bodyPr>
          <a:lstStyle/>
          <a:p>
            <a:r>
              <a:rPr lang="en-CA" sz="1050" dirty="0">
                <a:solidFill>
                  <a:schemeClr val="tx2">
                    <a:lumMod val="75000"/>
                  </a:schemeClr>
                </a:solidFill>
              </a:rPr>
              <a:t>Jimenez K, et al,. Gastroenterol Hepatol (N Y). 2015;11(4):241-250.</a:t>
            </a:r>
          </a:p>
          <a:p>
            <a:r>
              <a:rPr lang="fr-CA" sz="1050" dirty="0">
                <a:solidFill>
                  <a:schemeClr val="tx2">
                    <a:lumMod val="75000"/>
                  </a:schemeClr>
                </a:solidFill>
              </a:rPr>
              <a:t>Selon l’expérience et l’opinion des membres comité scientifique.</a:t>
            </a:r>
          </a:p>
        </p:txBody>
      </p:sp>
    </p:spTree>
    <p:extLst>
      <p:ext uri="{BB962C8B-B14F-4D97-AF65-F5344CB8AC3E}">
        <p14:creationId xmlns:p14="http://schemas.microsoft.com/office/powerpoint/2010/main" val="4096133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8BAEE-09CB-4CF8-B3CB-3A59258D5BCA}"/>
              </a:ext>
            </a:extLst>
          </p:cNvPr>
          <p:cNvSpPr>
            <a:spLocks noGrp="1"/>
          </p:cNvSpPr>
          <p:nvPr>
            <p:ph type="title"/>
          </p:nvPr>
        </p:nvSpPr>
        <p:spPr>
          <a:xfrm>
            <a:off x="523240" y="146308"/>
            <a:ext cx="9057640" cy="1442723"/>
          </a:xfrm>
        </p:spPr>
        <p:txBody>
          <a:bodyPr/>
          <a:lstStyle/>
          <a:p>
            <a:r>
              <a:rPr lang="fr-CA" dirty="0"/>
              <a:t>Réduire au minimum les effets indésirables du fer </a:t>
            </a:r>
            <a:br>
              <a:rPr lang="fr-CA" dirty="0"/>
            </a:br>
            <a:r>
              <a:rPr lang="fr-CA" dirty="0"/>
              <a:t>par voie orale</a:t>
            </a:r>
          </a:p>
        </p:txBody>
      </p:sp>
      <p:sp>
        <p:nvSpPr>
          <p:cNvPr id="3" name="Content Placeholder 2">
            <a:extLst>
              <a:ext uri="{FF2B5EF4-FFF2-40B4-BE49-F238E27FC236}">
                <a16:creationId xmlns:a16="http://schemas.microsoft.com/office/drawing/2014/main" id="{1D5B2C81-F0A0-447B-9DCD-501C3237B7AD}"/>
              </a:ext>
            </a:extLst>
          </p:cNvPr>
          <p:cNvSpPr>
            <a:spLocks noGrp="1"/>
          </p:cNvSpPr>
          <p:nvPr>
            <p:ph idx="1"/>
          </p:nvPr>
        </p:nvSpPr>
        <p:spPr>
          <a:xfrm>
            <a:off x="838200" y="1589031"/>
            <a:ext cx="10515600" cy="4286309"/>
          </a:xfrm>
        </p:spPr>
        <p:txBody>
          <a:bodyPr/>
          <a:lstStyle/>
          <a:p>
            <a:pPr algn="l">
              <a:spcAft>
                <a:spcPts val="1200"/>
              </a:spcAft>
              <a:buFont typeface="Arial" panose="020B0604020202020204" pitchFamily="34" charset="0"/>
              <a:buChar char="•"/>
            </a:pPr>
            <a:r>
              <a:rPr lang="fr-CA" sz="2000" dirty="0"/>
              <a:t>Commencer par une dose plus faible et l’augmenter progressivement après 4 ou 5 jours.</a:t>
            </a:r>
          </a:p>
          <a:p>
            <a:pPr algn="l">
              <a:spcAft>
                <a:spcPts val="1200"/>
              </a:spcAft>
              <a:buFont typeface="Arial" panose="020B0604020202020204" pitchFamily="34" charset="0"/>
              <a:buChar char="•"/>
            </a:pPr>
            <a:r>
              <a:rPr lang="fr-CA" sz="2000" dirty="0"/>
              <a:t>Donner des doses fractionnées.</a:t>
            </a:r>
          </a:p>
          <a:p>
            <a:pPr algn="l">
              <a:spcAft>
                <a:spcPts val="1200"/>
              </a:spcAft>
              <a:buFont typeface="Arial" panose="020B0604020202020204" pitchFamily="34" charset="0"/>
              <a:buChar char="•"/>
            </a:pPr>
            <a:r>
              <a:rPr lang="fr-CA" sz="2000" dirty="0"/>
              <a:t>Donner la dose efficace la plus faible.</a:t>
            </a:r>
          </a:p>
          <a:p>
            <a:pPr algn="l">
              <a:spcAft>
                <a:spcPts val="1200"/>
              </a:spcAft>
              <a:buFont typeface="Arial" panose="020B0604020202020204" pitchFamily="34" charset="0"/>
              <a:buChar char="•"/>
            </a:pPr>
            <a:r>
              <a:rPr lang="fr-CA" sz="2000" dirty="0"/>
              <a:t>Prendre les suppléments aux repas.</a:t>
            </a:r>
          </a:p>
          <a:p>
            <a:pPr algn="l">
              <a:spcAft>
                <a:spcPts val="1200"/>
              </a:spcAft>
              <a:buFont typeface="Arial" panose="020B0604020202020204" pitchFamily="34" charset="0"/>
              <a:buChar char="•"/>
            </a:pPr>
            <a:r>
              <a:rPr lang="fr-CA" sz="2000" dirty="0"/>
              <a:t>Essayer une autre préparation du fer.</a:t>
            </a:r>
          </a:p>
          <a:p>
            <a:pPr algn="l">
              <a:spcAft>
                <a:spcPts val="1200"/>
              </a:spcAft>
              <a:buFont typeface="Arial" panose="020B0604020202020204" pitchFamily="34" charset="0"/>
              <a:buChar char="•"/>
            </a:pPr>
            <a:r>
              <a:rPr lang="fr-CA" sz="2000" dirty="0"/>
              <a:t>Essayer d’autres schémas posologiques, par exemple un jour sur deux (la résolution des symptômes et la reconstitution des réserves de fer peuvent prendre plus de temps).</a:t>
            </a:r>
          </a:p>
        </p:txBody>
      </p:sp>
      <p:sp>
        <p:nvSpPr>
          <p:cNvPr id="4" name="Slide Number Placeholder 3">
            <a:extLst>
              <a:ext uri="{FF2B5EF4-FFF2-40B4-BE49-F238E27FC236}">
                <a16:creationId xmlns:a16="http://schemas.microsoft.com/office/drawing/2014/main" id="{D46BA939-90CE-49E8-9B3D-3E236C02AD05}"/>
              </a:ext>
            </a:extLst>
          </p:cNvPr>
          <p:cNvSpPr>
            <a:spLocks noGrp="1"/>
          </p:cNvSpPr>
          <p:nvPr>
            <p:ph type="sldNum" sz="quarter" idx="12"/>
          </p:nvPr>
        </p:nvSpPr>
        <p:spPr/>
        <p:txBody>
          <a:bodyPr/>
          <a:lstStyle/>
          <a:p>
            <a:fld id="{DF249626-70A2-470D-9A3E-852610E10BB8}" type="slidenum">
              <a:rPr lang="en-CA" smtClean="0"/>
              <a:t>43</a:t>
            </a:fld>
            <a:endParaRPr lang="fr-CA"/>
          </a:p>
        </p:txBody>
      </p:sp>
      <p:sp>
        <p:nvSpPr>
          <p:cNvPr id="6" name="TextBox 5">
            <a:extLst>
              <a:ext uri="{FF2B5EF4-FFF2-40B4-BE49-F238E27FC236}">
                <a16:creationId xmlns:a16="http://schemas.microsoft.com/office/drawing/2014/main" id="{F619DC7E-4EFE-42C7-9BFB-B4270381AC43}"/>
              </a:ext>
            </a:extLst>
          </p:cNvPr>
          <p:cNvSpPr txBox="1"/>
          <p:nvPr/>
        </p:nvSpPr>
        <p:spPr>
          <a:xfrm>
            <a:off x="744070" y="6050281"/>
            <a:ext cx="10940716" cy="415498"/>
          </a:xfrm>
          <a:prstGeom prst="rect">
            <a:avLst/>
          </a:prstGeom>
          <a:noFill/>
        </p:spPr>
        <p:txBody>
          <a:bodyPr wrap="square">
            <a:spAutoFit/>
          </a:bodyPr>
          <a:lstStyle/>
          <a:p>
            <a:r>
              <a:rPr lang="fr-CA" sz="1050" dirty="0">
                <a:solidFill>
                  <a:schemeClr val="tx2">
                    <a:lumMod val="75000"/>
                  </a:schemeClr>
                </a:solidFill>
              </a:rPr>
              <a:t>Ministère de la Santé de la Colombie-Britannique. « Guidelines and Protocols Advisory Committee – Iron Deficiency – Investigation and Management. » Consulté le 2 mars 2022.</a:t>
            </a:r>
          </a:p>
          <a:p>
            <a:r>
              <a:rPr lang="fr-CA" sz="1050" dirty="0">
                <a:solidFill>
                  <a:schemeClr val="tx2">
                    <a:lumMod val="75000"/>
                  </a:schemeClr>
                </a:solidFill>
              </a:rPr>
              <a:t>http://www.bcguidelines.ca/</a:t>
            </a:r>
            <a:r>
              <a:rPr lang="fr-CA" sz="1050" dirty="0" err="1">
                <a:solidFill>
                  <a:schemeClr val="tx2">
                    <a:lumMod val="75000"/>
                  </a:schemeClr>
                </a:solidFill>
              </a:rPr>
              <a:t>guideline_iron_deficiency.html</a:t>
            </a:r>
            <a:endParaRPr lang="fr-CA" sz="1050" dirty="0">
              <a:solidFill>
                <a:schemeClr val="tx2">
                  <a:lumMod val="75000"/>
                </a:schemeClr>
              </a:solidFill>
            </a:endParaRPr>
          </a:p>
        </p:txBody>
      </p:sp>
    </p:spTree>
    <p:extLst>
      <p:ext uri="{BB962C8B-B14F-4D97-AF65-F5344CB8AC3E}">
        <p14:creationId xmlns:p14="http://schemas.microsoft.com/office/powerpoint/2010/main" val="877884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8BAEE-09CB-4CF8-B3CB-3A59258D5BCA}"/>
              </a:ext>
            </a:extLst>
          </p:cNvPr>
          <p:cNvSpPr>
            <a:spLocks noGrp="1"/>
          </p:cNvSpPr>
          <p:nvPr>
            <p:ph type="title"/>
          </p:nvPr>
        </p:nvSpPr>
        <p:spPr>
          <a:xfrm>
            <a:off x="516057" y="0"/>
            <a:ext cx="10644187" cy="1235868"/>
          </a:xfrm>
        </p:spPr>
        <p:txBody>
          <a:bodyPr/>
          <a:lstStyle/>
          <a:p>
            <a:r>
              <a:rPr lang="fr-CA" dirty="0"/>
              <a:t>Rôle du fer administré par voie </a:t>
            </a:r>
            <a:r>
              <a:rPr lang="fr-CA" dirty="0" err="1"/>
              <a:t>i.v</a:t>
            </a:r>
            <a:r>
              <a:rPr lang="fr-CA" dirty="0"/>
              <a:t>.</a:t>
            </a:r>
          </a:p>
        </p:txBody>
      </p:sp>
      <p:sp>
        <p:nvSpPr>
          <p:cNvPr id="4" name="Slide Number Placeholder 3">
            <a:extLst>
              <a:ext uri="{FF2B5EF4-FFF2-40B4-BE49-F238E27FC236}">
                <a16:creationId xmlns:a16="http://schemas.microsoft.com/office/drawing/2014/main" id="{D46BA939-90CE-49E8-9B3D-3E236C02AD05}"/>
              </a:ext>
            </a:extLst>
          </p:cNvPr>
          <p:cNvSpPr>
            <a:spLocks noGrp="1"/>
          </p:cNvSpPr>
          <p:nvPr>
            <p:ph type="sldNum" sz="quarter" idx="12"/>
          </p:nvPr>
        </p:nvSpPr>
        <p:spPr/>
        <p:txBody>
          <a:bodyPr/>
          <a:lstStyle/>
          <a:p>
            <a:fld id="{DF249626-70A2-470D-9A3E-852610E10BB8}" type="slidenum">
              <a:rPr lang="en-CA" smtClean="0"/>
              <a:t>44</a:t>
            </a:fld>
            <a:endParaRPr lang="fr-CA"/>
          </a:p>
        </p:txBody>
      </p:sp>
      <p:sp>
        <p:nvSpPr>
          <p:cNvPr id="6" name="TextBox 5">
            <a:extLst>
              <a:ext uri="{FF2B5EF4-FFF2-40B4-BE49-F238E27FC236}">
                <a16:creationId xmlns:a16="http://schemas.microsoft.com/office/drawing/2014/main" id="{E2A6D399-1B48-4DAE-8287-FE4D5FABB5A4}"/>
              </a:ext>
            </a:extLst>
          </p:cNvPr>
          <p:cNvSpPr txBox="1"/>
          <p:nvPr/>
        </p:nvSpPr>
        <p:spPr>
          <a:xfrm>
            <a:off x="838200" y="5925696"/>
            <a:ext cx="10712116" cy="484748"/>
          </a:xfrm>
          <a:prstGeom prst="rect">
            <a:avLst/>
          </a:prstGeom>
          <a:noFill/>
        </p:spPr>
        <p:txBody>
          <a:bodyPr wrap="square" lIns="0" tIns="0" rIns="0" bIns="0" anchor="b">
            <a:spAutoFit/>
          </a:bodyPr>
          <a:lstStyle/>
          <a:p>
            <a:r>
              <a:rPr lang="fr-CA" sz="1050" dirty="0">
                <a:solidFill>
                  <a:schemeClr val="tx2">
                    <a:lumMod val="75000"/>
                  </a:schemeClr>
                </a:solidFill>
              </a:rPr>
              <a:t>Alberta Clinical Practice Guideline 2018. https://actt.albertadoctors.org/CPGs/Lists/CPGDocumentList/IDA-CPG.pdf. Dernier accès le 2 mars 2022; Stein, J, et coll. </a:t>
            </a:r>
            <a:r>
              <a:rPr lang="fr-CA" sz="1050" i="1" dirty="0">
                <a:solidFill>
                  <a:schemeClr val="tx2">
                    <a:lumMod val="75000"/>
                  </a:schemeClr>
                </a:solidFill>
              </a:rPr>
              <a:t>World J Gastroenterol</a:t>
            </a:r>
            <a:r>
              <a:rPr lang="fr-CA" sz="1050" dirty="0">
                <a:solidFill>
                  <a:schemeClr val="tx2">
                    <a:lumMod val="75000"/>
                  </a:schemeClr>
                </a:solidFill>
              </a:rPr>
              <a:t>. 2016;22:7908-7925; ministère de la Santé. Iron Deficiency – Diagnosis and Management – province de la Colombie-Britannique Consulté le 2 mars 2022.</a:t>
            </a:r>
          </a:p>
          <a:p>
            <a:r>
              <a:rPr lang="fr-CA" sz="1050" dirty="0">
                <a:solidFill>
                  <a:schemeClr val="tx2">
                    <a:lumMod val="75000"/>
                  </a:schemeClr>
                </a:solidFill>
              </a:rPr>
              <a:t>https://www2.gov.bc.ca/gov/content/health/practitioner-professional-resources/bc-guidelines/iron-deficiency.</a:t>
            </a:r>
          </a:p>
        </p:txBody>
      </p:sp>
      <p:sp>
        <p:nvSpPr>
          <p:cNvPr id="20" name="Content Placeholder 2">
            <a:extLst>
              <a:ext uri="{FF2B5EF4-FFF2-40B4-BE49-F238E27FC236}">
                <a16:creationId xmlns:a16="http://schemas.microsoft.com/office/drawing/2014/main" id="{9F1C86A8-0231-EA90-3721-CA9BD9C596D5}"/>
              </a:ext>
            </a:extLst>
          </p:cNvPr>
          <p:cNvSpPr txBox="1">
            <a:spLocks/>
          </p:cNvSpPr>
          <p:nvPr/>
        </p:nvSpPr>
        <p:spPr>
          <a:xfrm>
            <a:off x="838200" y="1223682"/>
            <a:ext cx="11075894" cy="4892321"/>
          </a:xfrm>
          <a:prstGeom prst="rect">
            <a:avLst/>
          </a:prstGeom>
        </p:spPr>
        <p:txBody>
          <a:bodyPr vert="horz" lIns="0" tIns="0" rIns="0" bIns="0" rtlCol="0" anchor="t">
            <a:noAutofit/>
          </a:bodyPr>
          <a:lstStyle>
            <a:lvl1pPr marL="173038" indent="-173038"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2800" kern="1200">
                <a:solidFill>
                  <a:schemeClr val="tx2">
                    <a:lumMod val="75000"/>
                  </a:schemeClr>
                </a:solidFill>
                <a:latin typeface="+mn-lt"/>
                <a:ea typeface="+mn-ea"/>
                <a:cs typeface="+mn-cs"/>
              </a:defRPr>
            </a:lvl1pPr>
            <a:lvl2pPr marL="630238" indent="-173038"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2">
                    <a:lumMod val="75000"/>
                  </a:schemeClr>
                </a:solidFill>
                <a:latin typeface="+mn-lt"/>
                <a:ea typeface="+mn-ea"/>
                <a:cs typeface="+mn-cs"/>
              </a:defRPr>
            </a:lvl2pPr>
            <a:lvl3pPr marL="1087438" indent="-173038"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2">
                    <a:lumMod val="75000"/>
                  </a:schemeClr>
                </a:solidFill>
                <a:latin typeface="+mn-lt"/>
                <a:ea typeface="+mn-ea"/>
                <a:cs typeface="+mn-cs"/>
              </a:defRPr>
            </a:lvl3pPr>
            <a:lvl4pPr marL="1544638" indent="-173038"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2">
                    <a:lumMod val="75000"/>
                  </a:schemeClr>
                </a:solidFill>
                <a:latin typeface="+mn-lt"/>
                <a:ea typeface="+mn-ea"/>
                <a:cs typeface="+mn-cs"/>
              </a:defRPr>
            </a:lvl4pPr>
            <a:lvl5pPr marL="2001838" indent="-173038"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3038" marR="0" lvl="0" indent="-173038" algn="l" defTabSz="914400" rtl="0" eaLnBrk="1" fontAlgn="auto" latinLnBrk="0" hangingPunct="1">
              <a:lnSpc>
                <a:spcPct val="90000"/>
              </a:lnSpc>
              <a:spcBef>
                <a:spcPts val="0"/>
              </a:spcBef>
              <a:spcAft>
                <a:spcPts val="600"/>
              </a:spcAft>
              <a:buClr>
                <a:srgbClr val="55B547"/>
              </a:buClr>
              <a:buSzTx/>
              <a:buFont typeface="Arial" panose="020B0604020202020204" pitchFamily="34" charset="0"/>
              <a:buChar char="•"/>
              <a:tabLst/>
              <a:defRPr/>
            </a:pPr>
            <a:r>
              <a:rPr kumimoji="0" lang="fr-CA" sz="2800" b="0" i="0" u="none" strike="noStrike" kern="1200" cap="none" spc="0" normalizeH="0" baseline="0" noProof="0">
                <a:ln>
                  <a:noFill/>
                </a:ln>
                <a:solidFill>
                  <a:srgbClr val="414A59">
                    <a:lumMod val="75000"/>
                  </a:srgbClr>
                </a:solidFill>
                <a:effectLst/>
                <a:uLnTx/>
                <a:uFillTx/>
                <a:latin typeface="Arial" panose="020B0604020202020204"/>
                <a:ea typeface="+mn-ea"/>
                <a:cs typeface="+mn-cs"/>
              </a:rPr>
              <a:t>Pour les patients ne répondant pas à la supplémentation en fer par voie orale pour l’une des raisons suivantes :</a:t>
            </a:r>
          </a:p>
          <a:p>
            <a:pPr marL="630238" marR="0" lvl="1" indent="-173038" algn="l" defTabSz="914400" rtl="0" eaLnBrk="1" fontAlgn="auto" latinLnBrk="0" hangingPunct="1">
              <a:lnSpc>
                <a:spcPct val="90000"/>
              </a:lnSpc>
              <a:spcBef>
                <a:spcPts val="0"/>
              </a:spcBef>
              <a:spcAft>
                <a:spcPts val="600"/>
              </a:spcAft>
              <a:buClr>
                <a:srgbClr val="55B547"/>
              </a:buClr>
              <a:buSzTx/>
              <a:buFont typeface="Arial" panose="020B0604020202020204" pitchFamily="34" charset="0"/>
              <a:buChar char="•"/>
              <a:tabLst/>
              <a:defRPr/>
            </a:pPr>
            <a:r>
              <a:rPr kumimoji="0" lang="fr-CA" sz="2400" b="0" i="0" u="none" strike="noStrike" kern="1200" cap="none" spc="0" normalizeH="0" baseline="0" noProof="0">
                <a:ln>
                  <a:noFill/>
                </a:ln>
                <a:solidFill>
                  <a:srgbClr val="414A59">
                    <a:lumMod val="75000"/>
                  </a:srgbClr>
                </a:solidFill>
                <a:effectLst/>
                <a:uLnTx/>
                <a:uFillTx/>
                <a:latin typeface="Arial" panose="020B0604020202020204"/>
                <a:ea typeface="+mn-ea"/>
                <a:cs typeface="+mn-cs"/>
              </a:rPr>
              <a:t>Réponse inadéquate à une dose orale appropriée pendant 3 mois OU</a:t>
            </a:r>
          </a:p>
          <a:p>
            <a:pPr marL="630238" marR="0" lvl="1" indent="-173038" algn="l" defTabSz="914400" rtl="0" eaLnBrk="1" fontAlgn="auto" latinLnBrk="0" hangingPunct="1">
              <a:lnSpc>
                <a:spcPct val="90000"/>
              </a:lnSpc>
              <a:spcBef>
                <a:spcPts val="0"/>
              </a:spcBef>
              <a:spcAft>
                <a:spcPts val="600"/>
              </a:spcAft>
              <a:buClr>
                <a:srgbClr val="55B547"/>
              </a:buClr>
              <a:buSzTx/>
              <a:buFont typeface="Arial" panose="020B0604020202020204" pitchFamily="34" charset="0"/>
              <a:buChar char="•"/>
              <a:tabLst/>
              <a:defRPr/>
            </a:pPr>
            <a:r>
              <a:rPr kumimoji="0" lang="fr-CA" sz="2400" b="0" i="0" u="none" strike="noStrike" kern="1200" cap="none" spc="0" normalizeH="0" baseline="0" noProof="0">
                <a:ln>
                  <a:noFill/>
                </a:ln>
                <a:solidFill>
                  <a:srgbClr val="414A59">
                    <a:lumMod val="75000"/>
                  </a:srgbClr>
                </a:solidFill>
                <a:effectLst/>
                <a:uLnTx/>
                <a:uFillTx/>
                <a:latin typeface="Arial" panose="020B0604020202020204"/>
                <a:ea typeface="+mn-ea"/>
                <a:cs typeface="+mn-cs"/>
              </a:rPr>
              <a:t>Intolérance à l’essai de 2 agents oraux différents OU</a:t>
            </a:r>
          </a:p>
          <a:p>
            <a:pPr marL="630238" marR="0" lvl="1" indent="-173038" algn="l" defTabSz="914400" rtl="0" eaLnBrk="1" fontAlgn="auto" latinLnBrk="0" hangingPunct="1">
              <a:lnSpc>
                <a:spcPct val="90000"/>
              </a:lnSpc>
              <a:spcBef>
                <a:spcPts val="0"/>
              </a:spcBef>
              <a:spcAft>
                <a:spcPts val="600"/>
              </a:spcAft>
              <a:buClr>
                <a:srgbClr val="55B547"/>
              </a:buClr>
              <a:buSzTx/>
              <a:buFont typeface="Arial" panose="020B0604020202020204" pitchFamily="34" charset="0"/>
              <a:buChar char="•"/>
              <a:tabLst/>
              <a:defRPr/>
            </a:pPr>
            <a:r>
              <a:rPr kumimoji="0" lang="fr-CA" sz="2400" b="0" i="0" u="none" strike="noStrike" kern="1200" cap="none" spc="0" normalizeH="0" baseline="0" noProof="0">
                <a:ln>
                  <a:noFill/>
                </a:ln>
                <a:solidFill>
                  <a:srgbClr val="414A59">
                    <a:lumMod val="75000"/>
                  </a:srgbClr>
                </a:solidFill>
                <a:effectLst/>
                <a:uLnTx/>
                <a:uFillTx/>
                <a:latin typeface="Arial" panose="020B0604020202020204"/>
                <a:ea typeface="+mn-ea"/>
                <a:cs typeface="+mn-cs"/>
              </a:rPr>
              <a:t>Le taux d’Hb continue de diminuer </a:t>
            </a:r>
          </a:p>
          <a:p>
            <a:pPr marL="173038" marR="0" lvl="0" indent="-173038" algn="l" defTabSz="914400" rtl="0" eaLnBrk="1" fontAlgn="auto" latinLnBrk="0" hangingPunct="1">
              <a:lnSpc>
                <a:spcPct val="90000"/>
              </a:lnSpc>
              <a:spcBef>
                <a:spcPts val="600"/>
              </a:spcBef>
              <a:spcAft>
                <a:spcPts val="600"/>
              </a:spcAft>
              <a:buClr>
                <a:srgbClr val="55B547"/>
              </a:buClr>
              <a:buSzTx/>
              <a:buFont typeface="Arial" panose="020B0604020202020204" pitchFamily="34" charset="0"/>
              <a:buChar char="•"/>
              <a:tabLst/>
              <a:defRPr/>
            </a:pPr>
            <a:r>
              <a:rPr kumimoji="0" lang="fr-CA" sz="2800" b="0" i="0" u="none" strike="noStrike" kern="1200" cap="none" spc="0" normalizeH="0" baseline="0" noProof="0">
                <a:ln>
                  <a:noFill/>
                </a:ln>
                <a:solidFill>
                  <a:srgbClr val="414A59">
                    <a:lumMod val="75000"/>
                  </a:srgbClr>
                </a:solidFill>
                <a:effectLst/>
                <a:uLnTx/>
                <a:uFillTx/>
                <a:latin typeface="Arial" panose="020B0604020202020204"/>
                <a:ea typeface="+mn-ea"/>
                <a:cs typeface="+mn-cs"/>
              </a:rPr>
              <a:t>Considération possible en première intention pour les patients souffrant d’une maladie GI existante, p. ex. une MII</a:t>
            </a:r>
          </a:p>
          <a:p>
            <a:pPr marL="173038" marR="0" lvl="0" indent="-173038" algn="l" defTabSz="914400" rtl="0" eaLnBrk="1" fontAlgn="auto" latinLnBrk="0" hangingPunct="1">
              <a:lnSpc>
                <a:spcPct val="90000"/>
              </a:lnSpc>
              <a:spcBef>
                <a:spcPts val="600"/>
              </a:spcBef>
              <a:spcAft>
                <a:spcPts val="600"/>
              </a:spcAft>
              <a:buClr>
                <a:srgbClr val="55B547"/>
              </a:buClr>
              <a:buSzTx/>
              <a:buFont typeface="Arial" panose="020B0604020202020204" pitchFamily="34" charset="0"/>
              <a:buChar char="•"/>
              <a:tabLst/>
              <a:defRPr/>
            </a:pPr>
            <a:r>
              <a:rPr kumimoji="0" lang="fr-CA" sz="2800" b="0" i="0" u="none" strike="noStrike" kern="1200" cap="none" spc="0" normalizeH="0" baseline="0" noProof="0">
                <a:ln>
                  <a:noFill/>
                </a:ln>
                <a:solidFill>
                  <a:srgbClr val="414A59">
                    <a:lumMod val="75000"/>
                  </a:srgbClr>
                </a:solidFill>
                <a:effectLst/>
                <a:uLnTx/>
                <a:uFillTx/>
                <a:latin typeface="Arial" panose="020B0604020202020204"/>
                <a:ea typeface="+mn-ea"/>
                <a:cs typeface="+mn-cs"/>
              </a:rPr>
              <a:t>Patients nécessitant une intervention chirurgicale urgente en cas de carence en fer/indication préopératoire</a:t>
            </a:r>
          </a:p>
          <a:p>
            <a:pPr marL="173038" marR="0" lvl="0" indent="-173038" algn="l" defTabSz="914400" rtl="0" eaLnBrk="1" fontAlgn="auto" latinLnBrk="0" hangingPunct="1">
              <a:lnSpc>
                <a:spcPct val="90000"/>
              </a:lnSpc>
              <a:spcBef>
                <a:spcPts val="600"/>
              </a:spcBef>
              <a:spcAft>
                <a:spcPts val="600"/>
              </a:spcAft>
              <a:buClr>
                <a:srgbClr val="55B547"/>
              </a:buClr>
              <a:buSzTx/>
              <a:buFont typeface="Arial" panose="020B0604020202020204" pitchFamily="34" charset="0"/>
              <a:buChar char="•"/>
              <a:tabLst/>
              <a:defRPr/>
            </a:pPr>
            <a:r>
              <a:rPr kumimoji="0" lang="fr-CA" sz="2800" b="0" i="0" u="none" strike="noStrike" kern="1200" cap="none" spc="0" normalizeH="0" baseline="0" noProof="0">
                <a:ln>
                  <a:noFill/>
                </a:ln>
                <a:solidFill>
                  <a:srgbClr val="414A59">
                    <a:lumMod val="75000"/>
                  </a:srgbClr>
                </a:solidFill>
                <a:effectLst/>
                <a:uLnTx/>
                <a:uFillTx/>
                <a:latin typeface="Arial" panose="020B0604020202020204"/>
                <a:ea typeface="+mn-ea"/>
                <a:cs typeface="+mn-cs"/>
              </a:rPr>
              <a:t>Patients atteints de néphropathie, y compris les patients sous dialyse </a:t>
            </a:r>
            <a:endParaRPr kumimoji="0" lang="fr-CA" sz="2800" b="0" i="0" u="none" strike="noStrike" kern="1200" cap="none" spc="0" normalizeH="0" baseline="0" noProof="0" dirty="0">
              <a:ln>
                <a:noFill/>
              </a:ln>
              <a:solidFill>
                <a:srgbClr val="414A59">
                  <a:lumMod val="75000"/>
                </a:srgbClr>
              </a:solidFill>
              <a:effectLst/>
              <a:uLnTx/>
              <a:uFillTx/>
              <a:latin typeface="Arial" panose="020B0604020202020204"/>
              <a:ea typeface="+mn-ea"/>
              <a:cs typeface="+mn-cs"/>
            </a:endParaRPr>
          </a:p>
        </p:txBody>
      </p:sp>
      <p:sp>
        <p:nvSpPr>
          <p:cNvPr id="21" name="Rectangle: Rounded Corners 20">
            <a:extLst>
              <a:ext uri="{FF2B5EF4-FFF2-40B4-BE49-F238E27FC236}">
                <a16:creationId xmlns:a16="http://schemas.microsoft.com/office/drawing/2014/main" id="{2F6E2712-DC6B-9EEE-BE88-E063E5CABADA}"/>
              </a:ext>
            </a:extLst>
          </p:cNvPr>
          <p:cNvSpPr/>
          <p:nvPr/>
        </p:nvSpPr>
        <p:spPr>
          <a:xfrm>
            <a:off x="5927835" y="2049517"/>
            <a:ext cx="4498428" cy="409903"/>
          </a:xfrm>
          <a:prstGeom prst="round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1"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2" name="Rectangle: Rounded Corners 21">
            <a:extLst>
              <a:ext uri="{FF2B5EF4-FFF2-40B4-BE49-F238E27FC236}">
                <a16:creationId xmlns:a16="http://schemas.microsoft.com/office/drawing/2014/main" id="{031FFE58-6F26-0A44-F268-CE921BA7D2F2}"/>
              </a:ext>
            </a:extLst>
          </p:cNvPr>
          <p:cNvSpPr/>
          <p:nvPr/>
        </p:nvSpPr>
        <p:spPr>
          <a:xfrm>
            <a:off x="3000704" y="2401689"/>
            <a:ext cx="2927131" cy="409903"/>
          </a:xfrm>
          <a:prstGeom prst="round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1"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3" name="Rectangle: Rounded Corners 22">
            <a:extLst>
              <a:ext uri="{FF2B5EF4-FFF2-40B4-BE49-F238E27FC236}">
                <a16:creationId xmlns:a16="http://schemas.microsoft.com/office/drawing/2014/main" id="{9D53A190-153A-CA29-EFDA-17D9F68C6298}"/>
              </a:ext>
            </a:extLst>
          </p:cNvPr>
          <p:cNvSpPr/>
          <p:nvPr/>
        </p:nvSpPr>
        <p:spPr>
          <a:xfrm>
            <a:off x="5150070" y="3359228"/>
            <a:ext cx="2927131" cy="409903"/>
          </a:xfrm>
          <a:prstGeom prst="round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1" i="0" u="none" strike="noStrike" kern="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8932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75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75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heel(1)">
                                      <p:cBhvr>
                                        <p:cTn id="17"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90880" y="179883"/>
            <a:ext cx="9867201" cy="921667"/>
          </a:xfrm>
        </p:spPr>
        <p:txBody>
          <a:bodyPr>
            <a:normAutofit/>
          </a:bodyPr>
          <a:lstStyle/>
          <a:p>
            <a:r>
              <a:rPr lang="fr-CA" sz="2400" dirty="0"/>
              <a:t>Préparations de fer i.v. </a:t>
            </a:r>
          </a:p>
        </p:txBody>
      </p:sp>
      <p:pic>
        <p:nvPicPr>
          <p:cNvPr id="3" name="Picture 2"/>
          <p:cNvPicPr>
            <a:picLocks noChangeAspect="1"/>
          </p:cNvPicPr>
          <p:nvPr>
            <p:custDataLst>
              <p:tags r:id="rId2"/>
            </p:custDataLst>
          </p:nvPr>
        </p:nvPicPr>
        <p:blipFill rotWithShape="1">
          <a:blip r:embed="rId11" cstate="print">
            <a:extLst>
              <a:ext uri="{28A0092B-C50C-407E-A947-70E740481C1C}">
                <a14:useLocalDpi xmlns:a14="http://schemas.microsoft.com/office/drawing/2010/main"/>
              </a:ext>
            </a:extLst>
          </a:blip>
          <a:srcRect l="6962" t="40550" r="2441" b="25851"/>
          <a:stretch/>
        </p:blipFill>
        <p:spPr>
          <a:xfrm>
            <a:off x="1583121" y="920909"/>
            <a:ext cx="9078349" cy="4762406"/>
          </a:xfrm>
          <a:prstGeom prst="rect">
            <a:avLst/>
          </a:prstGeom>
        </p:spPr>
      </p:pic>
      <p:sp>
        <p:nvSpPr>
          <p:cNvPr id="8" name="AutoShape 2" descr="Billedresultat for injectafer"/>
          <p:cNvSpPr>
            <a:spLocks noChangeAspect="1" noChangeArrowheads="1"/>
          </p:cNvSpPr>
          <p:nvPr>
            <p:custDataLst>
              <p:tags r:id="rId3"/>
            </p:custDataLst>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dirty="0"/>
          </a:p>
        </p:txBody>
      </p:sp>
      <p:grpSp>
        <p:nvGrpSpPr>
          <p:cNvPr id="7" name="Group 6">
            <a:extLst>
              <a:ext uri="{FF2B5EF4-FFF2-40B4-BE49-F238E27FC236}">
                <a16:creationId xmlns:a16="http://schemas.microsoft.com/office/drawing/2014/main" id="{5025453E-8E6D-446F-9556-D02B026444B2}"/>
              </a:ext>
            </a:extLst>
          </p:cNvPr>
          <p:cNvGrpSpPr/>
          <p:nvPr>
            <p:custDataLst>
              <p:tags r:id="rId4"/>
            </p:custDataLst>
          </p:nvPr>
        </p:nvGrpSpPr>
        <p:grpSpPr>
          <a:xfrm>
            <a:off x="9215772" y="2551065"/>
            <a:ext cx="852062" cy="519182"/>
            <a:chOff x="6407204" y="2482473"/>
            <a:chExt cx="852062" cy="519182"/>
          </a:xfrm>
        </p:grpSpPr>
        <p:pic>
          <p:nvPicPr>
            <p:cNvPr id="1026" name="Picture 2" descr="Billedresultat for injectafe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83404" y="2482473"/>
              <a:ext cx="775862" cy="276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07204" y="2724656"/>
              <a:ext cx="480131" cy="276999"/>
            </a:xfrm>
            <a:prstGeom prst="rect">
              <a:avLst/>
            </a:prstGeom>
            <a:noFill/>
          </p:spPr>
          <p:txBody>
            <a:bodyPr wrap="none" rtlCol="0">
              <a:spAutoFit/>
            </a:bodyPr>
            <a:lstStyle/>
            <a:p>
              <a:r>
                <a:rPr lang="en-GB" sz="1200" dirty="0"/>
                <a:t>É.-U.</a:t>
              </a:r>
            </a:p>
          </p:txBody>
        </p:sp>
      </p:grpSp>
      <p:grpSp>
        <p:nvGrpSpPr>
          <p:cNvPr id="29" name="Group 28">
            <a:extLst>
              <a:ext uri="{FF2B5EF4-FFF2-40B4-BE49-F238E27FC236}">
                <a16:creationId xmlns:a16="http://schemas.microsoft.com/office/drawing/2014/main" id="{DBDE4B2C-DF91-49CE-BB2E-94757F672419}"/>
              </a:ext>
            </a:extLst>
          </p:cNvPr>
          <p:cNvGrpSpPr/>
          <p:nvPr>
            <p:custDataLst>
              <p:tags r:id="rId5"/>
            </p:custDataLst>
          </p:nvPr>
        </p:nvGrpSpPr>
        <p:grpSpPr>
          <a:xfrm>
            <a:off x="2088606" y="2041099"/>
            <a:ext cx="8102990" cy="4299458"/>
            <a:chOff x="597878" y="1905000"/>
            <a:chExt cx="8102990" cy="4299458"/>
          </a:xfrm>
        </p:grpSpPr>
        <p:sp>
          <p:nvSpPr>
            <p:cNvPr id="26" name="Rectangle 25">
              <a:extLst>
                <a:ext uri="{FF2B5EF4-FFF2-40B4-BE49-F238E27FC236}">
                  <a16:creationId xmlns:a16="http://schemas.microsoft.com/office/drawing/2014/main" id="{2070546E-E636-4576-A3DA-F5384DF6D350}"/>
                </a:ext>
              </a:extLst>
            </p:cNvPr>
            <p:cNvSpPr/>
            <p:nvPr/>
          </p:nvSpPr>
          <p:spPr>
            <a:xfrm>
              <a:off x="597878" y="5409063"/>
              <a:ext cx="8102990" cy="795395"/>
            </a:xfrm>
            <a:prstGeom prst="rect">
              <a:avLst/>
            </a:prstGeom>
            <a:solidFill>
              <a:srgbClr val="F4784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Picture 4">
              <a:extLst>
                <a:ext uri="{FF2B5EF4-FFF2-40B4-BE49-F238E27FC236}">
                  <a16:creationId xmlns:a16="http://schemas.microsoft.com/office/drawing/2014/main" id="{61081C7A-AA3E-4874-A7BB-25075C3E8CB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35524" y="5618526"/>
              <a:ext cx="1880164" cy="376470"/>
            </a:xfrm>
            <a:prstGeom prst="rect">
              <a:avLst/>
            </a:prstGeom>
          </p:spPr>
        </p:pic>
        <p:sp>
          <p:nvSpPr>
            <p:cNvPr id="9" name="TextBox 8">
              <a:extLst>
                <a:ext uri="{FF2B5EF4-FFF2-40B4-BE49-F238E27FC236}">
                  <a16:creationId xmlns:a16="http://schemas.microsoft.com/office/drawing/2014/main" id="{C590AB73-514B-4976-9BDE-9281D14F77D2}"/>
                </a:ext>
              </a:extLst>
            </p:cNvPr>
            <p:cNvSpPr txBox="1"/>
            <p:nvPr/>
          </p:nvSpPr>
          <p:spPr>
            <a:xfrm>
              <a:off x="691577" y="5493959"/>
              <a:ext cx="5725655" cy="553998"/>
            </a:xfrm>
            <a:prstGeom prst="rect">
              <a:avLst/>
            </a:prstGeom>
            <a:noFill/>
          </p:spPr>
          <p:txBody>
            <a:bodyPr wrap="square" rtlCol="0">
              <a:spAutoFit/>
            </a:bodyPr>
            <a:lstStyle/>
            <a:p>
              <a:pPr algn="r"/>
              <a:r>
                <a:rPr lang="fr-CA" sz="1500" b="1" dirty="0">
                  <a:latin typeface="Arial" charset="0"/>
                  <a:ea typeface="Arial" charset="0"/>
                  <a:cs typeface="Arial" charset="0"/>
                </a:rPr>
                <a:t>Utilisation clinique éprouvée en Europe depuis 2010. Approuvé au Canada en 2018 sous le nom de :</a:t>
              </a:r>
            </a:p>
          </p:txBody>
        </p:sp>
        <p:sp>
          <p:nvSpPr>
            <p:cNvPr id="25" name="Freeform: Shape 24">
              <a:extLst>
                <a:ext uri="{FF2B5EF4-FFF2-40B4-BE49-F238E27FC236}">
                  <a16:creationId xmlns:a16="http://schemas.microsoft.com/office/drawing/2014/main" id="{8843EB7B-ADAC-466A-8804-0D7297BDC52B}"/>
                </a:ext>
              </a:extLst>
            </p:cNvPr>
            <p:cNvSpPr/>
            <p:nvPr/>
          </p:nvSpPr>
          <p:spPr>
            <a:xfrm>
              <a:off x="6324600" y="1905000"/>
              <a:ext cx="1625600" cy="3060700"/>
            </a:xfrm>
            <a:custGeom>
              <a:avLst/>
              <a:gdLst>
                <a:gd name="connsiteX0" fmla="*/ 25400 w 1625600"/>
                <a:gd name="connsiteY0" fmla="*/ 0 h 3060700"/>
                <a:gd name="connsiteX1" fmla="*/ 25400 w 1625600"/>
                <a:gd name="connsiteY1" fmla="*/ 571500 h 3060700"/>
                <a:gd name="connsiteX2" fmla="*/ 381000 w 1625600"/>
                <a:gd name="connsiteY2" fmla="*/ 571500 h 3060700"/>
                <a:gd name="connsiteX3" fmla="*/ 381000 w 1625600"/>
                <a:gd name="connsiteY3" fmla="*/ 2336800 h 3060700"/>
                <a:gd name="connsiteX4" fmla="*/ 292100 w 1625600"/>
                <a:gd name="connsiteY4" fmla="*/ 2336800 h 3060700"/>
                <a:gd name="connsiteX5" fmla="*/ 292100 w 1625600"/>
                <a:gd name="connsiteY5" fmla="*/ 3060700 h 3060700"/>
                <a:gd name="connsiteX6" fmla="*/ 850900 w 1625600"/>
                <a:gd name="connsiteY6" fmla="*/ 3060700 h 3060700"/>
                <a:gd name="connsiteX7" fmla="*/ 850900 w 1625600"/>
                <a:gd name="connsiteY7" fmla="*/ 2374900 h 3060700"/>
                <a:gd name="connsiteX8" fmla="*/ 850900 w 1625600"/>
                <a:gd name="connsiteY8" fmla="*/ 2324100 h 3060700"/>
                <a:gd name="connsiteX9" fmla="*/ 762000 w 1625600"/>
                <a:gd name="connsiteY9" fmla="*/ 2324100 h 3060700"/>
                <a:gd name="connsiteX10" fmla="*/ 762000 w 1625600"/>
                <a:gd name="connsiteY10" fmla="*/ 571500 h 3060700"/>
                <a:gd name="connsiteX11" fmla="*/ 1625600 w 1625600"/>
                <a:gd name="connsiteY11" fmla="*/ 571500 h 3060700"/>
                <a:gd name="connsiteX12" fmla="*/ 1625600 w 1625600"/>
                <a:gd name="connsiteY12" fmla="*/ 25400 h 3060700"/>
                <a:gd name="connsiteX13" fmla="*/ 0 w 1625600"/>
                <a:gd name="connsiteY13" fmla="*/ 25400 h 30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5600" h="3060700">
                  <a:moveTo>
                    <a:pt x="25400" y="0"/>
                  </a:moveTo>
                  <a:lnTo>
                    <a:pt x="25400" y="571500"/>
                  </a:lnTo>
                  <a:lnTo>
                    <a:pt x="381000" y="571500"/>
                  </a:lnTo>
                  <a:lnTo>
                    <a:pt x="381000" y="2336800"/>
                  </a:lnTo>
                  <a:lnTo>
                    <a:pt x="292100" y="2336800"/>
                  </a:lnTo>
                  <a:lnTo>
                    <a:pt x="292100" y="3060700"/>
                  </a:lnTo>
                  <a:lnTo>
                    <a:pt x="850900" y="3060700"/>
                  </a:lnTo>
                  <a:lnTo>
                    <a:pt x="850900" y="2374900"/>
                  </a:lnTo>
                  <a:lnTo>
                    <a:pt x="850900" y="2324100"/>
                  </a:lnTo>
                  <a:lnTo>
                    <a:pt x="762000" y="2324100"/>
                  </a:lnTo>
                  <a:lnTo>
                    <a:pt x="762000" y="571500"/>
                  </a:lnTo>
                  <a:lnTo>
                    <a:pt x="1625600" y="571500"/>
                  </a:lnTo>
                  <a:lnTo>
                    <a:pt x="1625600" y="25400"/>
                  </a:lnTo>
                  <a:lnTo>
                    <a:pt x="0" y="25400"/>
                  </a:lnTo>
                </a:path>
              </a:pathLst>
            </a:custGeom>
            <a:solidFill>
              <a:srgbClr val="FF006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28" name="Straight Arrow Connector 27">
              <a:extLst>
                <a:ext uri="{FF2B5EF4-FFF2-40B4-BE49-F238E27FC236}">
                  <a16:creationId xmlns:a16="http://schemas.microsoft.com/office/drawing/2014/main" id="{A9BE7916-DC20-4CDB-9B62-A50DC1552052}"/>
                </a:ext>
              </a:extLst>
            </p:cNvPr>
            <p:cNvCxnSpPr>
              <a:cxnSpLocks/>
            </p:cNvCxnSpPr>
            <p:nvPr/>
          </p:nvCxnSpPr>
          <p:spPr>
            <a:xfrm flipV="1">
              <a:off x="6911730" y="4965701"/>
              <a:ext cx="0" cy="443362"/>
            </a:xfrm>
            <a:prstGeom prst="straightConnector1">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32" name="TextBox 31">
            <a:extLst>
              <a:ext uri="{FF2B5EF4-FFF2-40B4-BE49-F238E27FC236}">
                <a16:creationId xmlns:a16="http://schemas.microsoft.com/office/drawing/2014/main" id="{07AC1D6D-88FB-4DED-81F9-87B0BEE69065}"/>
              </a:ext>
            </a:extLst>
          </p:cNvPr>
          <p:cNvSpPr txBox="1"/>
          <p:nvPr>
            <p:custDataLst>
              <p:tags r:id="rId6"/>
            </p:custDataLst>
          </p:nvPr>
        </p:nvSpPr>
        <p:spPr>
          <a:xfrm>
            <a:off x="1761067" y="6391759"/>
            <a:ext cx="8238066" cy="307777"/>
          </a:xfrm>
          <a:prstGeom prst="rect">
            <a:avLst/>
          </a:prstGeom>
          <a:noFill/>
        </p:spPr>
        <p:txBody>
          <a:bodyPr wrap="square" rtlCol="0">
            <a:spAutoFit/>
          </a:bodyPr>
          <a:lstStyle/>
          <a:p>
            <a:r>
              <a:rPr lang="fr-CA" sz="700" dirty="0"/>
              <a:t>GF : gluconate ferrique; HMWID : fer-</a:t>
            </a:r>
            <a:r>
              <a:rPr lang="fr-CA" sz="700" dirty="0" err="1"/>
              <a:t>dextran</a:t>
            </a:r>
            <a:r>
              <a:rPr lang="fr-CA" sz="700" dirty="0"/>
              <a:t> de haut poids moléculaire (FDHPM); IS : fer-saccharose (</a:t>
            </a:r>
            <a:r>
              <a:rPr lang="en-CA" sz="700" i="1" dirty="0"/>
              <a:t>iron sucrose</a:t>
            </a:r>
            <a:r>
              <a:rPr lang="en-CA" sz="700" dirty="0"/>
              <a:t>)</a:t>
            </a:r>
            <a:r>
              <a:rPr lang="fr-CA" sz="700" dirty="0"/>
              <a:t>; LMWID : fer-</a:t>
            </a:r>
            <a:r>
              <a:rPr lang="fr-CA" sz="700" dirty="0" err="1"/>
              <a:t>dextran</a:t>
            </a:r>
            <a:r>
              <a:rPr lang="fr-CA" sz="700" dirty="0"/>
              <a:t> de faible poids moléculaire (FDFPM)</a:t>
            </a:r>
          </a:p>
          <a:p>
            <a:r>
              <a:rPr lang="fr-CA" sz="700" dirty="0"/>
              <a:t>Pfizer Canada </a:t>
            </a:r>
            <a:r>
              <a:rPr lang="fr-CA" sz="700" dirty="0" err="1"/>
              <a:t>inc.</a:t>
            </a:r>
            <a:r>
              <a:rPr lang="fr-CA" sz="700" dirty="0"/>
              <a:t> Monographie de </a:t>
            </a:r>
            <a:r>
              <a:rPr lang="fr-CA" sz="700" baseline="30000" dirty="0" err="1"/>
              <a:t>Pr</a:t>
            </a:r>
            <a:r>
              <a:rPr lang="fr-CA" sz="700" dirty="0" err="1"/>
              <a:t>MONOFERRIC</a:t>
            </a:r>
            <a:r>
              <a:rPr lang="fr-CA" sz="700" baseline="30000" dirty="0" err="1"/>
              <a:t>MC</a:t>
            </a:r>
            <a:r>
              <a:rPr lang="fr-CA" sz="700" dirty="0"/>
              <a:t>. Date de rédaction : 22 juin 2018.</a:t>
            </a:r>
          </a:p>
        </p:txBody>
      </p:sp>
      <p:sp>
        <p:nvSpPr>
          <p:cNvPr id="6" name="TextBox 5">
            <a:extLst>
              <a:ext uri="{FF2B5EF4-FFF2-40B4-BE49-F238E27FC236}">
                <a16:creationId xmlns:a16="http://schemas.microsoft.com/office/drawing/2014/main" id="{B26BBB70-9CEE-4B47-9CC5-DF8055BD87C9}"/>
              </a:ext>
            </a:extLst>
          </p:cNvPr>
          <p:cNvSpPr txBox="1"/>
          <p:nvPr>
            <p:custDataLst>
              <p:tags r:id="rId7"/>
            </p:custDataLst>
          </p:nvPr>
        </p:nvSpPr>
        <p:spPr>
          <a:xfrm>
            <a:off x="5524500" y="3013769"/>
            <a:ext cx="548640" cy="369332"/>
          </a:xfrm>
          <a:prstGeom prst="rect">
            <a:avLst/>
          </a:prstGeom>
          <a:solidFill>
            <a:schemeClr val="bg1"/>
          </a:solidFill>
        </p:spPr>
        <p:txBody>
          <a:bodyPr wrap="square" lIns="36000" rIns="36000" rtlCol="0">
            <a:spAutoFit/>
          </a:bodyPr>
          <a:lstStyle/>
          <a:p>
            <a:pPr algn="ctr"/>
            <a:r>
              <a:rPr lang="fr-CA" sz="900" dirty="0" err="1">
                <a:latin typeface="Arial" panose="020B0604020202020204" pitchFamily="34" charset="0"/>
                <a:cs typeface="Arial" panose="020B0604020202020204" pitchFamily="34" charset="0"/>
              </a:rPr>
              <a:t>Ferrlecit</a:t>
            </a:r>
            <a:br>
              <a:rPr lang="fr-CA" sz="900" dirty="0">
                <a:latin typeface="Arial" panose="020B0604020202020204" pitchFamily="34" charset="0"/>
                <a:cs typeface="Arial" panose="020B0604020202020204" pitchFamily="34" charset="0"/>
              </a:rPr>
            </a:br>
            <a:r>
              <a:rPr lang="fr-CA" sz="900" dirty="0">
                <a:latin typeface="Arial" panose="020B0604020202020204" pitchFamily="34" charset="0"/>
                <a:cs typeface="Arial" panose="020B0604020202020204" pitchFamily="34" charset="0"/>
              </a:rPr>
              <a:t>(GF)</a:t>
            </a:r>
          </a:p>
        </p:txBody>
      </p:sp>
      <p:sp>
        <p:nvSpPr>
          <p:cNvPr id="16" name="TextBox 15">
            <a:extLst>
              <a:ext uri="{FF2B5EF4-FFF2-40B4-BE49-F238E27FC236}">
                <a16:creationId xmlns:a16="http://schemas.microsoft.com/office/drawing/2014/main" id="{496C96F3-33FE-45A8-9719-37E3B3C43D8F}"/>
              </a:ext>
            </a:extLst>
          </p:cNvPr>
          <p:cNvSpPr txBox="1"/>
          <p:nvPr>
            <p:custDataLst>
              <p:tags r:id="rId8"/>
            </p:custDataLst>
          </p:nvPr>
        </p:nvSpPr>
        <p:spPr>
          <a:xfrm>
            <a:off x="7030873" y="2739855"/>
            <a:ext cx="661915" cy="646331"/>
          </a:xfrm>
          <a:prstGeom prst="rect">
            <a:avLst/>
          </a:prstGeom>
          <a:solidFill>
            <a:schemeClr val="bg1"/>
          </a:solidFill>
        </p:spPr>
        <p:txBody>
          <a:bodyPr wrap="square" lIns="36000" rIns="36000" rtlCol="0">
            <a:spAutoFit/>
          </a:bodyPr>
          <a:lstStyle/>
          <a:p>
            <a:pPr algn="ctr"/>
            <a:endParaRPr lang="fr-CA" sz="900" dirty="0">
              <a:latin typeface="Arial" panose="020B0604020202020204" pitchFamily="34" charset="0"/>
              <a:cs typeface="Arial" panose="020B0604020202020204" pitchFamily="34" charset="0"/>
            </a:endParaRPr>
          </a:p>
          <a:p>
            <a:pPr algn="ctr"/>
            <a:r>
              <a:rPr lang="fr-CA" sz="900" dirty="0" err="1">
                <a:latin typeface="Arial" panose="020B0604020202020204" pitchFamily="34" charset="0"/>
                <a:cs typeface="Arial" panose="020B0604020202020204" pitchFamily="34" charset="0"/>
              </a:rPr>
              <a:t>FerInject</a:t>
            </a:r>
            <a:r>
              <a:rPr lang="fr-CA" sz="900" dirty="0">
                <a:latin typeface="Arial" panose="020B0604020202020204" pitchFamily="34" charset="0"/>
                <a:cs typeface="Arial" panose="020B0604020202020204" pitchFamily="34" charset="0"/>
              </a:rPr>
              <a:t> (</a:t>
            </a:r>
            <a:r>
              <a:rPr lang="fr-CA" sz="900" dirty="0" err="1">
                <a:latin typeface="Arial" panose="020B0604020202020204" pitchFamily="34" charset="0"/>
                <a:cs typeface="Arial" panose="020B0604020202020204" pitchFamily="34" charset="0"/>
              </a:rPr>
              <a:t>carboxy</a:t>
            </a:r>
            <a:r>
              <a:rPr lang="fr-CA" sz="900" dirty="0">
                <a:latin typeface="Arial" panose="020B0604020202020204" pitchFamily="34" charset="0"/>
                <a:cs typeface="Arial" panose="020B0604020202020204" pitchFamily="34" charset="0"/>
              </a:rPr>
              <a:t>-maltose)</a:t>
            </a:r>
          </a:p>
        </p:txBody>
      </p:sp>
      <p:sp>
        <p:nvSpPr>
          <p:cNvPr id="17" name="Rectangle 16">
            <a:extLst>
              <a:ext uri="{FF2B5EF4-FFF2-40B4-BE49-F238E27FC236}">
                <a16:creationId xmlns:a16="http://schemas.microsoft.com/office/drawing/2014/main" id="{CF79EC9A-EC2D-4002-99F5-C259A45C873D}"/>
              </a:ext>
            </a:extLst>
          </p:cNvPr>
          <p:cNvSpPr/>
          <p:nvPr/>
        </p:nvSpPr>
        <p:spPr>
          <a:xfrm>
            <a:off x="1568604" y="6289354"/>
            <a:ext cx="8986054" cy="516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98028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C67BEB-80D8-46AB-BA8A-1F9E78544BF4}"/>
              </a:ext>
            </a:extLst>
          </p:cNvPr>
          <p:cNvSpPr>
            <a:spLocks noGrp="1"/>
          </p:cNvSpPr>
          <p:nvPr>
            <p:ph type="title"/>
            <p:custDataLst>
              <p:tags r:id="rId1"/>
            </p:custDataLst>
          </p:nvPr>
        </p:nvSpPr>
        <p:spPr>
          <a:xfrm>
            <a:off x="660401" y="231591"/>
            <a:ext cx="9560790" cy="921667"/>
          </a:xfrm>
        </p:spPr>
        <p:txBody>
          <a:bodyPr>
            <a:normAutofit/>
          </a:bodyPr>
          <a:lstStyle/>
          <a:p>
            <a:r>
              <a:rPr lang="fr-CA" sz="2400" dirty="0"/>
              <a:t>Préparations de fer i.v. commercialisées au Canada</a:t>
            </a:r>
          </a:p>
        </p:txBody>
      </p:sp>
      <p:graphicFrame>
        <p:nvGraphicFramePr>
          <p:cNvPr id="4" name="Table 3">
            <a:extLst>
              <a:ext uri="{FF2B5EF4-FFF2-40B4-BE49-F238E27FC236}">
                <a16:creationId xmlns:a16="http://schemas.microsoft.com/office/drawing/2014/main" id="{14B34B91-6721-417E-AFAF-858B3BBB885B}"/>
              </a:ext>
            </a:extLst>
          </p:cNvPr>
          <p:cNvGraphicFramePr>
            <a:graphicFrameLocks noGrp="1"/>
          </p:cNvGraphicFramePr>
          <p:nvPr>
            <p:custDataLst>
              <p:tags r:id="rId2"/>
            </p:custDataLst>
            <p:extLst>
              <p:ext uri="{D42A27DB-BD31-4B8C-83A1-F6EECF244321}">
                <p14:modId xmlns:p14="http://schemas.microsoft.com/office/powerpoint/2010/main" val="785810884"/>
              </p:ext>
            </p:extLst>
          </p:nvPr>
        </p:nvGraphicFramePr>
        <p:xfrm>
          <a:off x="375921" y="777336"/>
          <a:ext cx="11328399" cy="5318664"/>
        </p:xfrm>
        <a:graphic>
          <a:graphicData uri="http://schemas.openxmlformats.org/drawingml/2006/table">
            <a:tbl>
              <a:tblPr firstRow="1" bandRow="1">
                <a:tableStyleId>{EB344D84-9AFB-497E-A393-DC336BA19D2E}</a:tableStyleId>
              </a:tblPr>
              <a:tblGrid>
                <a:gridCol w="2532119">
                  <a:extLst>
                    <a:ext uri="{9D8B030D-6E8A-4147-A177-3AD203B41FA5}">
                      <a16:colId xmlns:a16="http://schemas.microsoft.com/office/drawing/2014/main" val="20000"/>
                    </a:ext>
                  </a:extLst>
                </a:gridCol>
                <a:gridCol w="3023688">
                  <a:extLst>
                    <a:ext uri="{9D8B030D-6E8A-4147-A177-3AD203B41FA5}">
                      <a16:colId xmlns:a16="http://schemas.microsoft.com/office/drawing/2014/main" val="20002"/>
                    </a:ext>
                  </a:extLst>
                </a:gridCol>
                <a:gridCol w="2917031">
                  <a:extLst>
                    <a:ext uri="{9D8B030D-6E8A-4147-A177-3AD203B41FA5}">
                      <a16:colId xmlns:a16="http://schemas.microsoft.com/office/drawing/2014/main" val="20003"/>
                    </a:ext>
                  </a:extLst>
                </a:gridCol>
                <a:gridCol w="2855561">
                  <a:extLst>
                    <a:ext uri="{9D8B030D-6E8A-4147-A177-3AD203B41FA5}">
                      <a16:colId xmlns:a16="http://schemas.microsoft.com/office/drawing/2014/main" val="20004"/>
                    </a:ext>
                  </a:extLst>
                </a:gridCol>
              </a:tblGrid>
              <a:tr h="455732">
                <a:tc rowSpan="2">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CA" sz="1200" b="1" u="none" strike="noStrike" cap="none" normalizeH="0" baseline="0" noProof="0" dirty="0">
                        <a:ln>
                          <a:noFill/>
                        </a:ln>
                        <a:effectLst/>
                        <a:latin typeface="Arial" charset="0"/>
                        <a:ea typeface="Arial" charset="0"/>
                        <a:cs typeface="Arial" charset="0"/>
                      </a:endParaRPr>
                    </a:p>
                  </a:txBody>
                  <a:tcPr marL="36000" marR="18000" marT="18000" marB="18000" anchor="ctr" horzOverflow="overflow">
                    <a:lnL>
                      <a:noFill/>
                    </a:lnL>
                    <a:lnR w="12700" cap="flat" cmpd="sng" algn="ctr">
                      <a:solidFill>
                        <a:schemeClr val="bg1"/>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solidFill>
                      <a:schemeClr val="bg1">
                        <a:alpha val="72000"/>
                      </a:schemeClr>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2000" u="none" strike="noStrike" kern="1200" cap="none" normalizeH="0" baseline="0" noProof="0">
                          <a:ln>
                            <a:noFill/>
                          </a:ln>
                          <a:solidFill>
                            <a:schemeClr val="bg1"/>
                          </a:solidFill>
                          <a:effectLst/>
                          <a:latin typeface="Arial" charset="0"/>
                          <a:ea typeface="Arial" charset="0"/>
                          <a:cs typeface="Arial" charset="0"/>
                        </a:rPr>
                        <a:t>Dose plus faible</a:t>
                      </a:r>
                    </a:p>
                  </a:txBody>
                  <a:tcPr marL="36000" marR="18000" marT="18000" marB="18000" anchor="ctr" horzOverflow="overflow">
                    <a:lnL w="12700" cap="flat" cmpd="sng" algn="ctr">
                      <a:solidFill>
                        <a:schemeClr val="bg1"/>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7841">
                        <a:alpha val="69804"/>
                      </a:srgbClr>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800" u="none" strike="noStrike" kern="1200" cap="none" normalizeH="0" baseline="0" dirty="0">
                        <a:ln>
                          <a:noFill/>
                        </a:ln>
                        <a:solidFill>
                          <a:schemeClr val="bg1"/>
                        </a:solidFill>
                        <a:effectLst/>
                        <a:latin typeface="+mj-lt"/>
                        <a:ea typeface="+mn-ea"/>
                        <a:cs typeface="+mn-cs"/>
                      </a:endParaRPr>
                    </a:p>
                  </a:txBody>
                  <a:tcPr marL="36000" marR="18000" marT="18000" marB="18000" anchor="ctr" horzOverflow="overflow">
                    <a:lnL>
                      <a:noFill/>
                    </a:lnL>
                    <a:lnR>
                      <a:noFill/>
                    </a:lnR>
                    <a:lnT w="25400" cmpd="sng">
                      <a:noFill/>
                    </a:lnT>
                    <a:lnB w="25400" cmpd="sng">
                      <a:noFill/>
                    </a:lnB>
                    <a:lnTlToBr w="12700" cmpd="sng">
                      <a:noFill/>
                      <a:prstDash val="solid"/>
                    </a:lnTlToBr>
                    <a:lnBlToTr w="12700" cmpd="sng">
                      <a:noFill/>
                      <a:prstDash val="solid"/>
                    </a:lnBlToTr>
                    <a:solidFill>
                      <a:srgbClr val="BC002E">
                        <a:alpha val="72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2000" u="none" strike="noStrike" kern="1200" cap="none" normalizeH="0" baseline="0" noProof="0">
                          <a:ln>
                            <a:noFill/>
                          </a:ln>
                          <a:solidFill>
                            <a:schemeClr val="bg1"/>
                          </a:solidFill>
                          <a:effectLst/>
                          <a:latin typeface="Arial" charset="0"/>
                          <a:ea typeface="Arial" charset="0"/>
                          <a:cs typeface="Arial" charset="0"/>
                        </a:rPr>
                        <a:t>Dose plus forte</a:t>
                      </a:r>
                    </a:p>
                  </a:txBody>
                  <a:tcPr marL="36000" marR="18000" marT="18000" marB="18000" anchor="ctr" horzOverflow="overflow">
                    <a:lnL w="28575" cap="flat" cmpd="sng" algn="ctr">
                      <a:solidFill>
                        <a:schemeClr val="tx1">
                          <a:lumMod val="50000"/>
                          <a:lumOff val="50000"/>
                        </a:schemeClr>
                      </a:solidFill>
                      <a:prstDash val="solid"/>
                      <a:round/>
                      <a:headEnd type="none" w="med" len="med"/>
                      <a:tailEnd type="none" w="med" len="med"/>
                    </a:lnL>
                    <a:lnR>
                      <a:noFill/>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586A"/>
                    </a:solidFill>
                  </a:tcPr>
                </a:tc>
                <a:extLst>
                  <a:ext uri="{0D108BD9-81ED-4DB2-BD59-A6C34878D82A}">
                    <a16:rowId xmlns:a16="http://schemas.microsoft.com/office/drawing/2014/main" val="3553352754"/>
                  </a:ext>
                </a:extLst>
              </a:tr>
              <a:tr h="622739">
                <a:tc vMerge="1">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050" b="1" u="none" strike="noStrike" cap="none" normalizeH="0" baseline="0" dirty="0">
                        <a:ln>
                          <a:noFill/>
                        </a:ln>
                        <a:effectLst/>
                      </a:endParaRPr>
                    </a:p>
                  </a:txBody>
                  <a:tcPr marL="36000" marR="18000" marT="18000" marB="18000" anchor="ctr" horzOverflow="overflow">
                    <a:lnL>
                      <a:noFill/>
                    </a:lnL>
                    <a:lnR>
                      <a:noFill/>
                    </a:lnR>
                    <a:lnT w="25400" cmpd="sng">
                      <a:noFill/>
                    </a:lnT>
                    <a:lnB w="25400" cmpd="sng">
                      <a:noFill/>
                    </a:lnB>
                    <a:lnTlToBr w="12700" cmpd="sng">
                      <a:noFill/>
                      <a:prstDash val="solid"/>
                    </a:lnTlToBr>
                    <a:lnBlToTr w="12700" cmpd="sng">
                      <a:noFill/>
                      <a:prstDash val="solid"/>
                    </a:lnBlToTr>
                    <a:solidFill>
                      <a:srgbClr val="BC002E">
                        <a:alpha val="72000"/>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1" i="0" u="none" strike="noStrike" kern="1200" cap="none" normalizeH="0" baseline="0" noProof="0">
                          <a:ln>
                            <a:noFill/>
                          </a:ln>
                          <a:solidFill>
                            <a:schemeClr val="tx1"/>
                          </a:solidFill>
                          <a:effectLst/>
                          <a:latin typeface="Arial" charset="0"/>
                          <a:ea typeface="Arial" charset="0"/>
                          <a:cs typeface="Arial" charset="0"/>
                        </a:rPr>
                        <a:t>Venofer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u="none" strike="noStrike" kern="1200" cap="none" normalizeH="0" baseline="0" noProof="0">
                          <a:ln>
                            <a:noFill/>
                          </a:ln>
                          <a:solidFill>
                            <a:schemeClr val="tx1"/>
                          </a:solidFill>
                          <a:effectLst/>
                          <a:latin typeface="Arial" charset="0"/>
                          <a:ea typeface="Arial" charset="0"/>
                          <a:cs typeface="Arial" charset="0"/>
                        </a:rPr>
                        <a:t>(fer-saccharose)</a:t>
                      </a:r>
                    </a:p>
                  </a:txBody>
                  <a:tcPr marL="36000" marR="18000" marT="18000" marB="18000" anchor="ctr" horzOverflow="overflow">
                    <a:lnL w="12700"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25400" cmpd="sng">
                      <a:noFill/>
                    </a:lnB>
                    <a:lnTlToBr w="12700" cmpd="sng">
                      <a:noFill/>
                      <a:prstDash val="solid"/>
                    </a:lnTlToBr>
                    <a:lnBlToTr w="12700" cmpd="sng">
                      <a:noFill/>
                      <a:prstDash val="solid"/>
                    </a:lnBlToTr>
                    <a:solidFill>
                      <a:srgbClr val="F47841">
                        <a:alpha val="69804"/>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1" i="0" u="none" strike="noStrike" kern="1200" cap="none" normalizeH="0" baseline="0" noProof="0" dirty="0" err="1">
                          <a:ln>
                            <a:noFill/>
                          </a:ln>
                          <a:solidFill>
                            <a:schemeClr val="tx1"/>
                          </a:solidFill>
                          <a:effectLst/>
                          <a:latin typeface="Arial" charset="0"/>
                          <a:ea typeface="Arial" charset="0"/>
                          <a:cs typeface="Arial" charset="0"/>
                        </a:rPr>
                        <a:t>Ferrlecit</a:t>
                      </a:r>
                      <a:endParaRPr kumimoji="0" lang="fr-CA" sz="1200" b="1" i="0" u="none" strike="noStrike" kern="1200" cap="none" normalizeH="0" baseline="0" noProof="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u="none" strike="noStrike" kern="1200" cap="none" normalizeH="0" baseline="0" noProof="0" dirty="0">
                          <a:ln>
                            <a:noFill/>
                          </a:ln>
                          <a:solidFill>
                            <a:schemeClr val="tx1"/>
                          </a:solidFill>
                          <a:effectLst/>
                          <a:latin typeface="Arial" charset="0"/>
                          <a:ea typeface="Arial" charset="0"/>
                          <a:cs typeface="Arial" charset="0"/>
                        </a:rPr>
                        <a:t>(complexe de gluconate ferrique de sodium en solution de sucrose)</a:t>
                      </a: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25400" cmpd="sng">
                      <a:noFill/>
                    </a:lnB>
                    <a:lnTlToBr w="12700" cmpd="sng">
                      <a:noFill/>
                      <a:prstDash val="solid"/>
                    </a:lnTlToBr>
                    <a:lnBlToTr w="12700" cmpd="sng">
                      <a:noFill/>
                      <a:prstDash val="solid"/>
                    </a:lnBlToTr>
                    <a:solidFill>
                      <a:srgbClr val="F47841">
                        <a:alpha val="69804"/>
                      </a:srgb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1" i="0" u="none" strike="noStrike" kern="1200" cap="none" normalizeH="0" baseline="0" noProof="0" dirty="0" err="1">
                          <a:ln>
                            <a:noFill/>
                          </a:ln>
                          <a:solidFill>
                            <a:schemeClr val="tx1"/>
                          </a:solidFill>
                          <a:effectLst/>
                          <a:latin typeface="Arial" charset="0"/>
                          <a:ea typeface="Arial" charset="0"/>
                          <a:cs typeface="Arial" charset="0"/>
                        </a:rPr>
                        <a:t>Monoferric</a:t>
                      </a:r>
                      <a:endParaRPr kumimoji="0" lang="fr-CA" sz="1200" b="1" i="0" u="none" strike="noStrike" kern="1200" cap="none" normalizeH="0" baseline="0" noProof="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u="none" strike="noStrike" kern="1200" cap="none" normalizeH="0" baseline="0" noProof="0" dirty="0">
                          <a:ln>
                            <a:noFill/>
                          </a:ln>
                          <a:solidFill>
                            <a:schemeClr val="tx1"/>
                          </a:solidFill>
                          <a:effectLst/>
                          <a:latin typeface="Arial" charset="0"/>
                          <a:ea typeface="Arial" charset="0"/>
                          <a:cs typeface="Arial" charset="0"/>
                        </a:rPr>
                        <a:t>(fer-</a:t>
                      </a:r>
                      <a:r>
                        <a:rPr kumimoji="0" lang="fr-CA" sz="1200" u="none" strike="noStrike" kern="1200" cap="none" normalizeH="0" baseline="0" noProof="0" dirty="0" err="1">
                          <a:ln>
                            <a:noFill/>
                          </a:ln>
                          <a:solidFill>
                            <a:schemeClr val="tx1"/>
                          </a:solidFill>
                          <a:effectLst/>
                          <a:latin typeface="Arial" charset="0"/>
                          <a:ea typeface="Arial" charset="0"/>
                          <a:cs typeface="Arial" charset="0"/>
                        </a:rPr>
                        <a:t>isomaltoside</a:t>
                      </a:r>
                      <a:r>
                        <a:rPr kumimoji="0" lang="fr-CA" sz="1200" u="none" strike="noStrike" kern="1200" cap="none" normalizeH="0" baseline="0" noProof="0" dirty="0">
                          <a:ln>
                            <a:noFill/>
                          </a:ln>
                          <a:solidFill>
                            <a:schemeClr val="tx1"/>
                          </a:solidFill>
                          <a:effectLst/>
                          <a:latin typeface="Arial" charset="0"/>
                          <a:ea typeface="Arial" charset="0"/>
                          <a:cs typeface="Arial" charset="0"/>
                        </a:rPr>
                        <a:t>)</a:t>
                      </a:r>
                      <a:endParaRPr kumimoji="0" lang="fr-CA" sz="1200" b="1" u="none" strike="noStrike" kern="1200" cap="none" normalizeH="0" baseline="0" noProof="0" dirty="0">
                        <a:ln>
                          <a:noFill/>
                        </a:ln>
                        <a:solidFill>
                          <a:schemeClr val="tx1"/>
                        </a:solidFill>
                        <a:effectLst/>
                        <a:highlight>
                          <a:srgbClr val="FFFF00"/>
                        </a:highlight>
                        <a:latin typeface="Arial" charset="0"/>
                        <a:ea typeface="Arial" charset="0"/>
                        <a:cs typeface="Arial" charset="0"/>
                      </a:endParaRPr>
                    </a:p>
                  </a:txBody>
                  <a:tcPr marL="36000" marR="18000" marT="18000" marB="18000" anchor="ctr" horzOverflow="overflow">
                    <a:lnL w="28575" cap="flat" cmpd="sng" algn="ctr">
                      <a:solidFill>
                        <a:schemeClr val="tx1">
                          <a:lumMod val="50000"/>
                          <a:lumOff val="50000"/>
                        </a:schemeClr>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25400" cmpd="sng">
                      <a:noFill/>
                    </a:lnB>
                    <a:lnTlToBr w="12700" cmpd="sng">
                      <a:noFill/>
                      <a:prstDash val="solid"/>
                    </a:lnTlToBr>
                    <a:lnBlToTr w="12700" cmpd="sng">
                      <a:noFill/>
                      <a:prstDash val="solid"/>
                    </a:lnBlToTr>
                    <a:solidFill>
                      <a:srgbClr val="D2586A"/>
                    </a:solidFill>
                  </a:tcPr>
                </a:tc>
                <a:extLst>
                  <a:ext uri="{0D108BD9-81ED-4DB2-BD59-A6C34878D82A}">
                    <a16:rowId xmlns:a16="http://schemas.microsoft.com/office/drawing/2014/main" val="10000"/>
                  </a:ext>
                </a:extLst>
              </a:tr>
              <a:tr h="81753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1" u="none" strike="noStrike" cap="none" normalizeH="0" baseline="0" noProof="0">
                          <a:ln>
                            <a:noFill/>
                          </a:ln>
                          <a:effectLst/>
                          <a:latin typeface="Arial" charset="0"/>
                          <a:ea typeface="Arial" charset="0"/>
                          <a:cs typeface="Arial" charset="0"/>
                        </a:rPr>
                        <a:t>Indication</a:t>
                      </a:r>
                      <a:endParaRPr kumimoji="0" lang="fr-CA" sz="1200" b="1" i="0" u="none" strike="noStrike" cap="none" normalizeH="0" baseline="0" noProof="0">
                        <a:ln>
                          <a:noFill/>
                        </a:ln>
                        <a:solidFill>
                          <a:schemeClr val="tx1"/>
                        </a:solidFill>
                        <a:effectLst/>
                        <a:latin typeface="Arial" charset="0"/>
                        <a:ea typeface="Arial" charset="0"/>
                        <a:cs typeface="Arial" charset="0"/>
                      </a:endParaRPr>
                    </a:p>
                  </a:txBody>
                  <a:tcPr marL="36000" marR="18000" marT="18000" marB="18000" anchor="ctr" horzOverflow="overflow">
                    <a:lnR w="12700" cap="flat" cmpd="sng" algn="ctr">
                      <a:solidFill>
                        <a:schemeClr val="bg2">
                          <a:lumMod val="90000"/>
                        </a:schemeClr>
                      </a:solidFill>
                      <a:prstDash val="solid"/>
                      <a:round/>
                      <a:headEnd type="none" w="med" len="med"/>
                      <a:tailEnd type="none" w="med" len="med"/>
                    </a:lnR>
                    <a:lnT w="25400" cmpd="sng">
                      <a:noFill/>
                    </a:lnT>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u="none" strike="noStrike" cap="none" normalizeH="0" baseline="0" noProof="0" dirty="0">
                          <a:ln>
                            <a:noFill/>
                          </a:ln>
                          <a:effectLst/>
                          <a:latin typeface="Arial" charset="0"/>
                          <a:ea typeface="Arial" charset="0"/>
                          <a:cs typeface="Arial" charset="0"/>
                        </a:rPr>
                        <a:t>Anémie ferriprive chez les patients atteints d’IRC</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u="none" strike="noStrike" cap="none" normalizeH="0" baseline="0" noProof="0" dirty="0">
                          <a:ln>
                            <a:noFill/>
                          </a:ln>
                          <a:effectLst/>
                          <a:latin typeface="Arial" charset="0"/>
                          <a:ea typeface="Arial" charset="0"/>
                          <a:cs typeface="Arial" charset="0"/>
                        </a:rPr>
                        <a:t> (non dialysés, hémodialysés et sous dialyse péritonéale)</a:t>
                      </a:r>
                      <a:endParaRPr kumimoji="0" lang="fr-CA" sz="1200" b="0" i="0" u="none" strike="noStrike" cap="none" normalizeH="0" baseline="0" noProof="0" dirty="0">
                        <a:ln>
                          <a:noFill/>
                        </a:ln>
                        <a:solidFill>
                          <a:schemeClr val="tx1"/>
                        </a:solidFill>
                        <a:effectLst/>
                        <a:latin typeface="Arial" charset="0"/>
                        <a:ea typeface="Arial" charset="0"/>
                        <a:cs typeface="Arial" charset="0"/>
                      </a:endParaRP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25400" cmpd="sng">
                      <a:noFill/>
                    </a:lnT>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u="none" strike="noStrike" cap="none" normalizeH="0" baseline="0" noProof="0" dirty="0">
                          <a:ln>
                            <a:noFill/>
                          </a:ln>
                          <a:effectLst/>
                          <a:latin typeface="Arial" charset="0"/>
                          <a:ea typeface="Arial" charset="0"/>
                          <a:cs typeface="Arial" charset="0"/>
                        </a:rPr>
                        <a:t>Anémie ferriprive chez les patients sous hémodialyse + ASE</a:t>
                      </a:r>
                      <a:endParaRPr kumimoji="0" lang="fr-CA" sz="1200" b="0" i="0" u="none" strike="noStrike" cap="none" normalizeH="0" baseline="0" noProof="0" dirty="0">
                        <a:ln>
                          <a:noFill/>
                        </a:ln>
                        <a:solidFill>
                          <a:schemeClr val="tx1"/>
                        </a:solidFill>
                        <a:effectLst/>
                        <a:latin typeface="Arial" charset="0"/>
                        <a:ea typeface="Arial" charset="0"/>
                        <a:cs typeface="Arial" charset="0"/>
                      </a:endParaRP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5400" cmpd="sng">
                      <a:noFill/>
                    </a:lnT>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0" u="none" strike="noStrike" kern="1200" cap="none" normalizeH="0" baseline="0" noProof="0" dirty="0">
                          <a:ln>
                            <a:noFill/>
                          </a:ln>
                          <a:solidFill>
                            <a:schemeClr val="dk1"/>
                          </a:solidFill>
                          <a:effectLst/>
                          <a:latin typeface="Arial" charset="0"/>
                          <a:ea typeface="Arial" charset="0"/>
                          <a:cs typeface="Arial" charset="0"/>
                        </a:rPr>
                        <a:t>Anémie ferriprive</a:t>
                      </a:r>
                    </a:p>
                  </a:txBody>
                  <a:tcPr marL="36000" marR="18000" marT="18000" marB="18000" anchor="ctr" horzOverflow="overflow">
                    <a:lnL w="28575" cap="flat" cmpd="sng" algn="ctr">
                      <a:solidFill>
                        <a:schemeClr val="tx1">
                          <a:lumMod val="50000"/>
                          <a:lumOff val="50000"/>
                        </a:schemeClr>
                      </a:solidFill>
                      <a:prstDash val="solid"/>
                      <a:round/>
                      <a:headEnd type="none" w="med" len="med"/>
                      <a:tailEnd type="none" w="med" len="med"/>
                    </a:lnL>
                    <a:lnT w="25400" cmpd="sng">
                      <a:noFill/>
                    </a:lnT>
                  </a:tcPr>
                </a:tc>
                <a:extLst>
                  <a:ext uri="{0D108BD9-81ED-4DB2-BD59-A6C34878D82A}">
                    <a16:rowId xmlns:a16="http://schemas.microsoft.com/office/drawing/2014/main" val="10001"/>
                  </a:ext>
                </a:extLst>
              </a:tr>
              <a:tr h="4785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1" u="none" strike="noStrike" cap="none" normalizeH="0" baseline="0" noProof="0" dirty="0">
                          <a:ln>
                            <a:noFill/>
                          </a:ln>
                          <a:effectLst/>
                          <a:latin typeface="Arial" charset="0"/>
                          <a:ea typeface="Arial" charset="0"/>
                          <a:cs typeface="Arial" charset="0"/>
                        </a:rPr>
                        <a:t>Glucide</a:t>
                      </a:r>
                      <a:endParaRPr kumimoji="0" lang="fr-CA" sz="1200" b="1" i="0" u="none" strike="noStrike" cap="none" normalizeH="0" baseline="0" noProof="0" dirty="0">
                        <a:ln>
                          <a:noFill/>
                        </a:ln>
                        <a:solidFill>
                          <a:schemeClr val="tx1"/>
                        </a:solidFill>
                        <a:effectLst/>
                        <a:latin typeface="Arial" charset="0"/>
                        <a:ea typeface="Arial" charset="0"/>
                        <a:cs typeface="Arial" charset="0"/>
                      </a:endParaRPr>
                    </a:p>
                  </a:txBody>
                  <a:tcPr marL="36000" marR="18000" marT="18000" marB="18000" anchor="ctr" horzOverflow="overflow">
                    <a:lnR w="12700" cap="flat" cmpd="sng" algn="ctr">
                      <a:solidFill>
                        <a:schemeClr val="bg2">
                          <a:lumMod val="9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1" u="none" strike="noStrike" cap="none" normalizeH="0" baseline="0" noProof="0" dirty="0">
                          <a:ln>
                            <a:noFill/>
                          </a:ln>
                          <a:effectLst/>
                          <a:latin typeface="Arial" charset="0"/>
                          <a:ea typeface="Arial" charset="0"/>
                          <a:cs typeface="Arial" charset="0"/>
                        </a:rPr>
                        <a:t>Saccharose</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u="none" strike="noStrike" cap="none" normalizeH="0" baseline="0" noProof="0" dirty="0">
                          <a:ln>
                            <a:noFill/>
                          </a:ln>
                          <a:effectLst/>
                          <a:latin typeface="Arial" charset="0"/>
                          <a:ea typeface="Arial" charset="0"/>
                          <a:cs typeface="Arial" charset="0"/>
                        </a:rPr>
                        <a:t>(disaccharide)</a:t>
                      </a:r>
                      <a:endParaRPr kumimoji="0" lang="fr-CA" sz="1200" b="0" i="0" u="none" strike="noStrike" cap="none" normalizeH="0" baseline="0" noProof="0" dirty="0">
                        <a:ln>
                          <a:noFill/>
                        </a:ln>
                        <a:solidFill>
                          <a:schemeClr val="tx1"/>
                        </a:solidFill>
                        <a:effectLst/>
                        <a:latin typeface="Arial" charset="0"/>
                        <a:ea typeface="Arial" charset="0"/>
                        <a:cs typeface="Arial" charset="0"/>
                      </a:endParaRP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1" u="none" strike="noStrike" cap="none" normalizeH="0" baseline="0" noProof="0">
                          <a:ln>
                            <a:noFill/>
                          </a:ln>
                          <a:effectLst/>
                          <a:latin typeface="Arial" charset="0"/>
                          <a:ea typeface="Arial" charset="0"/>
                          <a:cs typeface="Arial" charset="0"/>
                        </a:rPr>
                        <a:t>Gluconate</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u="none" strike="noStrike" cap="none" normalizeH="0" baseline="0" noProof="0">
                          <a:ln>
                            <a:noFill/>
                          </a:ln>
                          <a:effectLst/>
                          <a:latin typeface="Arial" charset="0"/>
                          <a:ea typeface="Arial" charset="0"/>
                          <a:cs typeface="Arial" charset="0"/>
                        </a:rPr>
                        <a:t>(monosaccharide)</a:t>
                      </a:r>
                      <a:endParaRPr kumimoji="0" lang="fr-CA" sz="1200" b="0" i="0" u="none" strike="noStrike" cap="none" normalizeH="0" baseline="0" noProof="0">
                        <a:ln>
                          <a:noFill/>
                        </a:ln>
                        <a:solidFill>
                          <a:schemeClr val="tx1"/>
                        </a:solidFill>
                        <a:effectLst/>
                        <a:latin typeface="Arial" charset="0"/>
                        <a:ea typeface="Arial" charset="0"/>
                        <a:cs typeface="Arial" charset="0"/>
                      </a:endParaRP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1" i="0" u="none" strike="noStrike" cap="none" normalizeH="0" baseline="0" noProof="0" dirty="0">
                          <a:ln>
                            <a:noFill/>
                          </a:ln>
                          <a:solidFill>
                            <a:schemeClr val="tx1"/>
                          </a:solidFill>
                          <a:effectLst/>
                          <a:latin typeface="Arial" charset="0"/>
                          <a:ea typeface="Arial" charset="0"/>
                          <a:cs typeface="Arial" charset="0"/>
                        </a:rPr>
                        <a:t>Isomaltoside</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noProof="0" dirty="0">
                          <a:ln>
                            <a:noFill/>
                          </a:ln>
                          <a:solidFill>
                            <a:schemeClr val="tx1"/>
                          </a:solidFill>
                          <a:effectLst/>
                          <a:latin typeface="Arial" charset="0"/>
                          <a:ea typeface="Arial" charset="0"/>
                          <a:cs typeface="Arial" charset="0"/>
                        </a:rPr>
                        <a:t>(oligosaccharide linéaire)</a:t>
                      </a:r>
                    </a:p>
                  </a:txBody>
                  <a:tcPr marL="36000" marR="18000" marT="18000" marB="18000" anchor="ctr" horzOverflow="overflow">
                    <a:lnL w="28575"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2"/>
                  </a:ext>
                </a:extLst>
              </a:tr>
              <a:tr h="25019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1" i="0" u="none" strike="noStrike" cap="none" normalizeH="0" baseline="0" noProof="0" dirty="0">
                          <a:ln>
                            <a:noFill/>
                          </a:ln>
                          <a:solidFill>
                            <a:schemeClr val="tx1"/>
                          </a:solidFill>
                          <a:effectLst/>
                          <a:latin typeface="Arial" charset="0"/>
                          <a:ea typeface="Arial" charset="0"/>
                          <a:cs typeface="Arial" charset="0"/>
                        </a:rPr>
                        <a:t>Poids moléculaire (kDa)</a:t>
                      </a:r>
                    </a:p>
                  </a:txBody>
                  <a:tcPr marL="36000" marR="18000" marT="18000" marB="18000" anchor="ctr" horzOverflow="overflow">
                    <a:lnR w="12700" cap="flat" cmpd="sng" algn="ctr">
                      <a:solidFill>
                        <a:schemeClr val="bg2">
                          <a:lumMod val="9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noProof="0" dirty="0">
                          <a:ln>
                            <a:noFill/>
                          </a:ln>
                          <a:solidFill>
                            <a:schemeClr val="tx1"/>
                          </a:solidFill>
                          <a:effectLst/>
                          <a:latin typeface="Arial" charset="0"/>
                          <a:ea typeface="Arial" charset="0"/>
                          <a:cs typeface="Arial" charset="0"/>
                        </a:rPr>
                        <a:t>34–60</a:t>
                      </a: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noProof="0">
                          <a:ln>
                            <a:noFill/>
                          </a:ln>
                          <a:solidFill>
                            <a:schemeClr val="tx1"/>
                          </a:solidFill>
                          <a:effectLst/>
                          <a:latin typeface="Arial" charset="0"/>
                          <a:ea typeface="Arial" charset="0"/>
                          <a:cs typeface="Arial" charset="0"/>
                        </a:rPr>
                        <a:t>289–440</a:t>
                      </a: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noProof="0">
                          <a:ln>
                            <a:noFill/>
                          </a:ln>
                          <a:solidFill>
                            <a:schemeClr val="tx1"/>
                          </a:solidFill>
                          <a:effectLst/>
                          <a:latin typeface="Arial" charset="0"/>
                          <a:ea typeface="Arial" charset="0"/>
                          <a:cs typeface="Arial" charset="0"/>
                        </a:rPr>
                        <a:t>150</a:t>
                      </a:r>
                    </a:p>
                  </a:txBody>
                  <a:tcPr marL="36000" marR="18000" marT="18000" marB="18000" anchor="ctr" horzOverflow="overflow">
                    <a:lnL w="28575"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3"/>
                  </a:ext>
                </a:extLst>
              </a:tr>
              <a:tr h="25019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1" i="0" u="none" strike="noStrike" cap="none" normalizeH="0" baseline="0" noProof="0" dirty="0">
                          <a:ln>
                            <a:noFill/>
                          </a:ln>
                          <a:solidFill>
                            <a:schemeClr val="tx1"/>
                          </a:solidFill>
                          <a:effectLst/>
                          <a:latin typeface="Arial" charset="0"/>
                          <a:ea typeface="Arial" charset="0"/>
                          <a:cs typeface="Arial" charset="0"/>
                        </a:rPr>
                        <a:t>Teneur (mg/</a:t>
                      </a:r>
                      <a:r>
                        <a:rPr kumimoji="0" lang="fr-CA" sz="1200" b="1" i="0" u="none" strike="noStrike" cap="none" normalizeH="0" baseline="0" noProof="0" dirty="0" err="1">
                          <a:ln>
                            <a:noFill/>
                          </a:ln>
                          <a:solidFill>
                            <a:schemeClr val="tx1"/>
                          </a:solidFill>
                          <a:effectLst/>
                          <a:latin typeface="Arial" charset="0"/>
                          <a:ea typeface="Arial" charset="0"/>
                          <a:cs typeface="Arial" charset="0"/>
                        </a:rPr>
                        <a:t>mL</a:t>
                      </a:r>
                      <a:r>
                        <a:rPr kumimoji="0" lang="fr-CA" sz="1200" b="1" i="0" u="none" strike="noStrike" cap="none" normalizeH="0" baseline="0" noProof="0" dirty="0">
                          <a:ln>
                            <a:noFill/>
                          </a:ln>
                          <a:solidFill>
                            <a:schemeClr val="tx1"/>
                          </a:solidFill>
                          <a:effectLst/>
                          <a:latin typeface="Arial" charset="0"/>
                          <a:ea typeface="Arial" charset="0"/>
                          <a:cs typeface="Arial" charset="0"/>
                        </a:rPr>
                        <a:t>)</a:t>
                      </a:r>
                    </a:p>
                  </a:txBody>
                  <a:tcPr marL="36000" marR="18000" marT="18000" marB="18000" anchor="ctr" horzOverflow="overflow">
                    <a:lnR w="12700" cap="flat" cmpd="sng" algn="ctr">
                      <a:solidFill>
                        <a:schemeClr val="bg2">
                          <a:lumMod val="9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noProof="0">
                          <a:ln>
                            <a:noFill/>
                          </a:ln>
                          <a:solidFill>
                            <a:schemeClr val="tx1"/>
                          </a:solidFill>
                          <a:effectLst/>
                          <a:latin typeface="Arial" charset="0"/>
                          <a:ea typeface="Arial" charset="0"/>
                          <a:cs typeface="Arial" charset="0"/>
                        </a:rPr>
                        <a:t>20</a:t>
                      </a: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noProof="0" dirty="0">
                          <a:ln>
                            <a:noFill/>
                          </a:ln>
                          <a:solidFill>
                            <a:schemeClr val="tx1"/>
                          </a:solidFill>
                          <a:effectLst/>
                          <a:latin typeface="Arial" charset="0"/>
                          <a:ea typeface="Arial" charset="0"/>
                          <a:cs typeface="Arial" charset="0"/>
                        </a:rPr>
                        <a:t>12,5</a:t>
                      </a: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noProof="0">
                          <a:ln>
                            <a:noFill/>
                          </a:ln>
                          <a:solidFill>
                            <a:schemeClr val="tx1"/>
                          </a:solidFill>
                          <a:effectLst/>
                          <a:latin typeface="Arial" charset="0"/>
                          <a:ea typeface="Arial" charset="0"/>
                          <a:cs typeface="Arial" charset="0"/>
                        </a:rPr>
                        <a:t>100</a:t>
                      </a:r>
                    </a:p>
                  </a:txBody>
                  <a:tcPr marL="36000" marR="18000" marT="18000" marB="18000" anchor="ctr" horzOverflow="overflow">
                    <a:lnL w="28575"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4"/>
                  </a:ext>
                </a:extLst>
              </a:tr>
              <a:tr h="61602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1" u="none" strike="noStrike" cap="none" normalizeH="0" baseline="0" noProof="0" dirty="0">
                          <a:ln>
                            <a:noFill/>
                          </a:ln>
                          <a:effectLst/>
                          <a:latin typeface="Arial" charset="0"/>
                          <a:ea typeface="Arial" charset="0"/>
                          <a:cs typeface="Arial" charset="0"/>
                        </a:rPr>
                        <a:t>Dose unique maximale</a:t>
                      </a:r>
                      <a:endParaRPr kumimoji="0" lang="fr-CA" sz="1200" b="1" i="0" u="none" strike="noStrike" cap="none" normalizeH="0" baseline="0" noProof="0" dirty="0">
                        <a:ln>
                          <a:noFill/>
                        </a:ln>
                        <a:solidFill>
                          <a:schemeClr val="tx1"/>
                        </a:solidFill>
                        <a:effectLst/>
                        <a:latin typeface="Arial" charset="0"/>
                        <a:ea typeface="Arial" charset="0"/>
                        <a:cs typeface="Arial" charset="0"/>
                      </a:endParaRPr>
                    </a:p>
                  </a:txBody>
                  <a:tcPr marL="36000" marR="18000" marT="18000" marB="18000" anchor="ctr" horzOverflow="overflow">
                    <a:lnR w="12700" cap="flat" cmpd="sng" algn="ctr">
                      <a:solidFill>
                        <a:schemeClr val="bg2">
                          <a:lumMod val="90000"/>
                        </a:schemeClr>
                      </a:solidFill>
                      <a:prstDash val="solid"/>
                      <a:round/>
                      <a:headEnd type="none" w="med" len="med"/>
                      <a:tailEnd type="none" w="med" len="med"/>
                    </a:lnR>
                  </a:tcPr>
                </a:tc>
                <a:tc>
                  <a:txBody>
                    <a:bodyPr/>
                    <a:lstStyle/>
                    <a:p>
                      <a:pPr marL="457200" lvl="0" indent="-457200" algn="ctr"/>
                      <a:r>
                        <a:rPr kumimoji="0" lang="fr-CA" sz="1200" b="0" i="0" u="none" strike="noStrike" kern="1200" cap="none" normalizeH="0" baseline="0" noProof="0">
                          <a:ln>
                            <a:noFill/>
                          </a:ln>
                          <a:solidFill>
                            <a:schemeClr val="tx1"/>
                          </a:solidFill>
                          <a:effectLst/>
                          <a:latin typeface="Arial" charset="0"/>
                          <a:ea typeface="Arial" charset="0"/>
                          <a:cs typeface="Arial" charset="0"/>
                        </a:rPr>
                        <a:t>300 mg</a:t>
                      </a:r>
                      <a:r>
                        <a:rPr kumimoji="0" lang="fr-CA" sz="1200" b="0" i="0" u="none" strike="noStrike" kern="1200" cap="none" normalizeH="0" baseline="30000" noProof="0">
                          <a:ln>
                            <a:noFill/>
                          </a:ln>
                          <a:solidFill>
                            <a:schemeClr val="tx1"/>
                          </a:solidFill>
                          <a:effectLst/>
                          <a:latin typeface="Arial" charset="0"/>
                          <a:ea typeface="Arial" charset="0"/>
                          <a:cs typeface="Arial" charset="0"/>
                        </a:rPr>
                        <a:t>1</a:t>
                      </a:r>
                      <a:endParaRPr kumimoji="0" lang="fr-CA" sz="1200" b="0" i="0" u="none" strike="noStrike" kern="1200" cap="none" normalizeH="0" baseline="0" noProof="0">
                        <a:ln>
                          <a:noFill/>
                        </a:ln>
                        <a:solidFill>
                          <a:schemeClr val="tx1"/>
                        </a:solidFill>
                        <a:effectLst/>
                        <a:latin typeface="Arial" charset="0"/>
                        <a:ea typeface="Arial" charset="0"/>
                        <a:cs typeface="Arial" charset="0"/>
                      </a:endParaRP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noProof="0">
                          <a:ln>
                            <a:noFill/>
                          </a:ln>
                          <a:solidFill>
                            <a:schemeClr val="tx1"/>
                          </a:solidFill>
                          <a:effectLst/>
                          <a:latin typeface="Arial" charset="0"/>
                          <a:ea typeface="Arial" charset="0"/>
                          <a:cs typeface="Arial" charset="0"/>
                        </a:rPr>
                        <a:t>125 mg</a:t>
                      </a: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noProof="0" dirty="0">
                          <a:ln>
                            <a:noFill/>
                          </a:ln>
                          <a:solidFill>
                            <a:schemeClr val="tx1"/>
                          </a:solidFill>
                          <a:effectLst/>
                          <a:latin typeface="Arial" charset="0"/>
                          <a:ea typeface="Arial" charset="0"/>
                          <a:cs typeface="Arial" charset="0"/>
                        </a:rPr>
                        <a:t>20 mg/kg </a:t>
                      </a:r>
                      <a:br>
                        <a:rPr kumimoji="0" lang="fr-CA" sz="1200" b="0" i="0" u="none" strike="noStrike" cap="none" normalizeH="0" baseline="0" noProof="0" dirty="0">
                          <a:ln>
                            <a:noFill/>
                          </a:ln>
                          <a:solidFill>
                            <a:schemeClr val="tx1"/>
                          </a:solidFill>
                          <a:effectLst/>
                          <a:latin typeface="Arial" charset="0"/>
                          <a:ea typeface="Arial" charset="0"/>
                          <a:cs typeface="Arial" charset="0"/>
                        </a:rPr>
                      </a:br>
                      <a:r>
                        <a:rPr kumimoji="0" lang="fr-CA" sz="1200" b="0" i="0" u="none" strike="noStrike" cap="none" normalizeH="0" baseline="0" noProof="0" dirty="0">
                          <a:ln>
                            <a:noFill/>
                          </a:ln>
                          <a:solidFill>
                            <a:schemeClr val="tx1"/>
                          </a:solidFill>
                          <a:effectLst/>
                          <a:latin typeface="Arial" charset="0"/>
                          <a:ea typeface="Arial" charset="0"/>
                          <a:cs typeface="Arial" charset="0"/>
                        </a:rPr>
                        <a:t>(doses &gt; 1500 mg non recommandées)</a:t>
                      </a:r>
                    </a:p>
                  </a:txBody>
                  <a:tcPr marL="36000" marR="18000" marT="18000" marB="18000" anchor="ctr" horzOverflow="overflow">
                    <a:lnL w="28575"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2428394585"/>
                  </a:ext>
                </a:extLst>
              </a:tr>
              <a:tr h="61602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1" u="none" strike="noStrike" cap="none" normalizeH="0" baseline="0" noProof="0" dirty="0">
                          <a:ln>
                            <a:noFill/>
                          </a:ln>
                          <a:effectLst/>
                          <a:latin typeface="Arial" charset="0"/>
                          <a:ea typeface="Arial" charset="0"/>
                          <a:cs typeface="Arial" charset="0"/>
                        </a:rPr>
                        <a:t>Type d’administration et durée</a:t>
                      </a:r>
                      <a:endParaRPr kumimoji="0" lang="fr-CA" sz="1200" b="1" i="0" u="none" strike="noStrike" cap="none" normalizeH="0" baseline="0" noProof="0" dirty="0">
                        <a:ln>
                          <a:noFill/>
                        </a:ln>
                        <a:solidFill>
                          <a:schemeClr val="tx1"/>
                        </a:solidFill>
                        <a:effectLst/>
                        <a:latin typeface="Arial" charset="0"/>
                        <a:ea typeface="Arial" charset="0"/>
                        <a:cs typeface="Arial" charset="0"/>
                      </a:endParaRPr>
                    </a:p>
                  </a:txBody>
                  <a:tcPr marL="36000" marR="18000" marT="18000" marB="18000" anchor="ctr" horzOverflow="overflow">
                    <a:lnR w="12700" cap="flat" cmpd="sng" algn="ctr">
                      <a:solidFill>
                        <a:schemeClr val="bg2">
                          <a:lumMod val="90000"/>
                        </a:schemeClr>
                      </a:solidFill>
                      <a:prstDash val="solid"/>
                      <a:round/>
                      <a:headEnd type="none" w="med" len="med"/>
                      <a:tailEnd type="none" w="med" len="med"/>
                    </a:lnR>
                  </a:tcPr>
                </a:tc>
                <a:tc>
                  <a:txBody>
                    <a:bodyPr/>
                    <a:lstStyle/>
                    <a:p>
                      <a:pPr marL="457200" lvl="0" indent="-457200" algn="ctr" defTabSz="914400" rtl="0" eaLnBrk="1" latinLnBrk="0" hangingPunct="1"/>
                      <a:r>
                        <a:rPr kumimoji="0" lang="fr-CA" sz="1200" b="0" i="0" u="none" strike="noStrike" kern="1200" cap="none" normalizeH="0" baseline="0" noProof="0" dirty="0">
                          <a:ln>
                            <a:noFill/>
                          </a:ln>
                          <a:solidFill>
                            <a:schemeClr val="tx1"/>
                          </a:solidFill>
                          <a:effectLst/>
                          <a:latin typeface="Arial" charset="0"/>
                          <a:ea typeface="Arial" charset="0"/>
                          <a:cs typeface="Arial" charset="0"/>
                        </a:rPr>
                        <a:t>Perfusion </a:t>
                      </a:r>
                      <a:r>
                        <a:rPr kumimoji="0" lang="fr-CA" sz="1200" b="0" i="0" u="none" strike="noStrike" kern="1200" cap="none" normalizeH="0" baseline="0" noProof="0" dirty="0" err="1">
                          <a:ln>
                            <a:noFill/>
                          </a:ln>
                          <a:solidFill>
                            <a:schemeClr val="tx1"/>
                          </a:solidFill>
                          <a:effectLst/>
                          <a:latin typeface="Arial" charset="0"/>
                          <a:ea typeface="Arial" charset="0"/>
                          <a:cs typeface="Arial" charset="0"/>
                        </a:rPr>
                        <a:t>i.v</a:t>
                      </a:r>
                      <a:r>
                        <a:rPr kumimoji="0" lang="fr-CA" sz="1200" b="0" i="0" u="none" strike="noStrike" kern="1200" cap="none" normalizeH="0" baseline="0" noProof="0" dirty="0">
                          <a:ln>
                            <a:noFill/>
                          </a:ln>
                          <a:solidFill>
                            <a:schemeClr val="tx1"/>
                          </a:solidFill>
                          <a:effectLst/>
                          <a:latin typeface="Arial" charset="0"/>
                          <a:ea typeface="Arial" charset="0"/>
                          <a:cs typeface="Arial" charset="0"/>
                        </a:rPr>
                        <a:t>. : 1,5–4 heures</a:t>
                      </a: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0" i="0" u="none" strike="noStrike" kern="1200" cap="none" normalizeH="0" baseline="0" noProof="0" dirty="0">
                          <a:ln>
                            <a:noFill/>
                          </a:ln>
                          <a:solidFill>
                            <a:schemeClr val="tx1"/>
                          </a:solidFill>
                          <a:effectLst/>
                          <a:latin typeface="Arial" charset="0"/>
                          <a:ea typeface="Arial" charset="0"/>
                          <a:cs typeface="Arial" charset="0"/>
                        </a:rPr>
                        <a:t>Perfusion </a:t>
                      </a:r>
                      <a:r>
                        <a:rPr kumimoji="0" lang="fr-CA" sz="1200" b="0" i="0" u="none" strike="noStrike" kern="1200" cap="none" normalizeH="0" baseline="0" noProof="0" dirty="0" err="1">
                          <a:ln>
                            <a:noFill/>
                          </a:ln>
                          <a:solidFill>
                            <a:schemeClr val="tx1"/>
                          </a:solidFill>
                          <a:effectLst/>
                          <a:latin typeface="Arial" charset="0"/>
                          <a:ea typeface="Arial" charset="0"/>
                          <a:cs typeface="Arial" charset="0"/>
                        </a:rPr>
                        <a:t>i.v</a:t>
                      </a:r>
                      <a:r>
                        <a:rPr kumimoji="0" lang="fr-CA" sz="1200" b="0" i="0" u="none" strike="noStrike" kern="1200" cap="none" normalizeH="0" baseline="0" noProof="0" dirty="0">
                          <a:ln>
                            <a:noFill/>
                          </a:ln>
                          <a:solidFill>
                            <a:schemeClr val="tx1"/>
                          </a:solidFill>
                          <a:effectLst/>
                          <a:latin typeface="Arial" charset="0"/>
                          <a:ea typeface="Arial" charset="0"/>
                          <a:cs typeface="Arial" charset="0"/>
                        </a:rPr>
                        <a:t>. : 1 h</a:t>
                      </a: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noProof="0" dirty="0">
                          <a:ln>
                            <a:noFill/>
                          </a:ln>
                          <a:solidFill>
                            <a:schemeClr val="tx1"/>
                          </a:solidFill>
                          <a:effectLst/>
                          <a:latin typeface="Arial" charset="0"/>
                          <a:ea typeface="Arial" charset="0"/>
                          <a:cs typeface="Arial" charset="0"/>
                        </a:rPr>
                        <a:t>Perfusion </a:t>
                      </a:r>
                      <a:r>
                        <a:rPr kumimoji="0" lang="fr-CA" sz="1200" b="0" i="0" u="none" strike="noStrike" cap="none" normalizeH="0" baseline="0" noProof="0" dirty="0" err="1">
                          <a:ln>
                            <a:noFill/>
                          </a:ln>
                          <a:solidFill>
                            <a:schemeClr val="tx1"/>
                          </a:solidFill>
                          <a:effectLst/>
                          <a:latin typeface="Arial" charset="0"/>
                          <a:ea typeface="Arial" charset="0"/>
                          <a:cs typeface="Arial" charset="0"/>
                        </a:rPr>
                        <a:t>i.v</a:t>
                      </a:r>
                      <a:r>
                        <a:rPr kumimoji="0" lang="fr-CA" sz="1200" b="0" i="0" u="none" strike="noStrike" cap="none" normalizeH="0" baseline="0" noProof="0" dirty="0">
                          <a:ln>
                            <a:noFill/>
                          </a:ln>
                          <a:solidFill>
                            <a:schemeClr val="tx1"/>
                          </a:solidFill>
                          <a:effectLst/>
                          <a:latin typeface="Arial" charset="0"/>
                          <a:ea typeface="Arial" charset="0"/>
                          <a:cs typeface="Arial" charset="0"/>
                        </a:rPr>
                        <a:t>. : ≤ 1000 mg / </a:t>
                      </a:r>
                      <a:r>
                        <a:rPr kumimoji="0" lang="fr-CA" sz="1200" b="0" i="0" u="none" strike="noStrike" kern="1200" cap="none" normalizeH="0" baseline="0" noProof="0" dirty="0">
                          <a:ln>
                            <a:noFill/>
                          </a:ln>
                          <a:solidFill>
                            <a:schemeClr val="tx1"/>
                          </a:solidFill>
                          <a:effectLst/>
                          <a:latin typeface="Arial" charset="0"/>
                          <a:ea typeface="Arial" charset="0"/>
                          <a:cs typeface="Arial" charset="0"/>
                        </a:rPr>
                        <a:t>≥ 20 min</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0" i="0" u="none" strike="noStrike" kern="1200" cap="none" normalizeH="0" baseline="0" noProof="0" dirty="0">
                          <a:ln>
                            <a:noFill/>
                          </a:ln>
                          <a:solidFill>
                            <a:schemeClr val="tx1"/>
                          </a:solidFill>
                          <a:effectLst/>
                          <a:latin typeface="Arial" charset="0"/>
                          <a:ea typeface="Arial" charset="0"/>
                          <a:cs typeface="Arial" charset="0"/>
                        </a:rPr>
                        <a:t>                   </a:t>
                      </a:r>
                      <a:r>
                        <a:rPr kumimoji="0" lang="fr-CA" sz="1200" b="0" i="0" u="none" strike="noStrike" kern="1200" cap="none" normalizeH="0" baseline="0" noProof="0" dirty="0">
                          <a:ln>
                            <a:noFill/>
                          </a:ln>
                          <a:solidFill>
                            <a:schemeClr val="tx1"/>
                          </a:solidFill>
                          <a:effectLst/>
                          <a:latin typeface="Arial" charset="0"/>
                          <a:ea typeface="Arial" charset="0"/>
                          <a:cs typeface="Arial" charset="0"/>
                          <a:sym typeface="Symbol"/>
                        </a:rPr>
                        <a:t> </a:t>
                      </a:r>
                      <a:r>
                        <a:rPr kumimoji="0" lang="fr-CA" sz="1200" b="0" i="0" u="none" strike="noStrike" kern="1200" cap="none" normalizeH="0" baseline="0" noProof="0" dirty="0">
                          <a:ln>
                            <a:noFill/>
                          </a:ln>
                          <a:solidFill>
                            <a:schemeClr val="tx1"/>
                          </a:solidFill>
                          <a:effectLst/>
                          <a:latin typeface="Arial" charset="0"/>
                          <a:ea typeface="Arial" charset="0"/>
                          <a:cs typeface="Arial" charset="0"/>
                        </a:rPr>
                        <a:t>1000 mg / ≥ 30 min</a:t>
                      </a:r>
                      <a:endParaRPr kumimoji="0" lang="fr-CA" sz="1200" b="0" i="0" u="none" strike="noStrike" cap="none" normalizeH="0" baseline="0" noProof="0" dirty="0">
                        <a:ln>
                          <a:noFill/>
                        </a:ln>
                        <a:solidFill>
                          <a:schemeClr val="tx1"/>
                        </a:solidFill>
                        <a:effectLst/>
                        <a:latin typeface="Arial" charset="0"/>
                        <a:ea typeface="Arial" charset="0"/>
                        <a:cs typeface="Arial" charset="0"/>
                      </a:endParaRPr>
                    </a:p>
                  </a:txBody>
                  <a:tcPr marL="36000" marR="18000" marT="18000" marB="18000" anchor="ctr" horzOverflow="overflow">
                    <a:lnL w="28575"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4077730128"/>
                  </a:ext>
                </a:extLst>
              </a:tr>
              <a:tr h="25019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1" u="none" strike="noStrike" cap="none" normalizeH="0" baseline="0" noProof="0" dirty="0">
                          <a:ln>
                            <a:noFill/>
                          </a:ln>
                          <a:effectLst/>
                          <a:latin typeface="Arial" charset="0"/>
                          <a:ea typeface="Arial" charset="0"/>
                          <a:cs typeface="Arial" charset="0"/>
                        </a:rPr>
                        <a:t>Dose d’essai</a:t>
                      </a:r>
                      <a:endParaRPr kumimoji="0" lang="fr-CA" sz="1200" b="1" i="0" u="none" strike="noStrike" cap="none" normalizeH="0" baseline="0" noProof="0" dirty="0">
                        <a:ln>
                          <a:noFill/>
                        </a:ln>
                        <a:solidFill>
                          <a:schemeClr val="tx1"/>
                        </a:solidFill>
                        <a:effectLst/>
                        <a:latin typeface="Arial" charset="0"/>
                        <a:ea typeface="Arial" charset="0"/>
                        <a:cs typeface="Arial" charset="0"/>
                      </a:endParaRPr>
                    </a:p>
                  </a:txBody>
                  <a:tcPr marL="36000" marR="18000" marT="18000" marB="18000" anchor="ctr" horzOverflow="overflow">
                    <a:lnR w="12700" cap="flat" cmpd="sng" algn="ctr">
                      <a:solidFill>
                        <a:schemeClr val="bg2">
                          <a:lumMod val="9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u="none" strike="noStrike" cap="none" normalizeH="0" baseline="0" noProof="0" dirty="0">
                          <a:ln>
                            <a:noFill/>
                          </a:ln>
                          <a:solidFill>
                            <a:schemeClr val="tx1"/>
                          </a:solidFill>
                          <a:effectLst/>
                          <a:latin typeface="Arial" charset="0"/>
                          <a:ea typeface="Arial" charset="0"/>
                          <a:cs typeface="Arial" charset="0"/>
                        </a:rPr>
                        <a:t>Non</a:t>
                      </a:r>
                      <a:endParaRPr kumimoji="0" lang="fr-CA" sz="1200" b="0" i="0" u="none" strike="noStrike" cap="none" normalizeH="0" baseline="0" noProof="0" dirty="0">
                        <a:ln>
                          <a:noFill/>
                        </a:ln>
                        <a:solidFill>
                          <a:schemeClr val="tx1"/>
                        </a:solidFill>
                        <a:effectLst/>
                        <a:latin typeface="Arial" charset="0"/>
                        <a:ea typeface="Arial" charset="0"/>
                        <a:cs typeface="Arial" charset="0"/>
                      </a:endParaRP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u="none" strike="noStrike" cap="none" normalizeH="0" baseline="0" noProof="0" dirty="0">
                          <a:ln>
                            <a:noFill/>
                          </a:ln>
                          <a:solidFill>
                            <a:schemeClr val="tx1"/>
                          </a:solidFill>
                          <a:effectLst/>
                          <a:latin typeface="Arial" charset="0"/>
                          <a:ea typeface="Arial" charset="0"/>
                          <a:cs typeface="Arial" charset="0"/>
                        </a:rPr>
                        <a:t>Non</a:t>
                      </a:r>
                      <a:endParaRPr kumimoji="0" lang="fr-CA" sz="1200" b="0" i="0" u="none" strike="noStrike" cap="none" normalizeH="0" baseline="0" noProof="0" dirty="0">
                        <a:ln>
                          <a:noFill/>
                        </a:ln>
                        <a:solidFill>
                          <a:schemeClr val="tx1"/>
                        </a:solidFill>
                        <a:effectLst/>
                        <a:latin typeface="Arial" charset="0"/>
                        <a:ea typeface="Arial" charset="0"/>
                        <a:cs typeface="Arial" charset="0"/>
                      </a:endParaRP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noProof="0" dirty="0">
                          <a:ln>
                            <a:noFill/>
                          </a:ln>
                          <a:solidFill>
                            <a:schemeClr val="tx1"/>
                          </a:solidFill>
                          <a:effectLst/>
                          <a:latin typeface="Arial" charset="0"/>
                          <a:ea typeface="Arial" charset="0"/>
                          <a:cs typeface="Arial" charset="0"/>
                        </a:rPr>
                        <a:t>Non</a:t>
                      </a:r>
                    </a:p>
                  </a:txBody>
                  <a:tcPr marL="36000" marR="18000" marT="18000" marB="18000" anchor="ctr" horzOverflow="overflow">
                    <a:lnL w="28575"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2106988553"/>
                  </a:ext>
                </a:extLst>
              </a:tr>
              <a:tr h="33595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1" u="none" strike="noStrike" cap="none" normalizeH="0" baseline="0" noProof="0" dirty="0">
                          <a:ln>
                            <a:noFill/>
                          </a:ln>
                          <a:effectLst/>
                          <a:latin typeface="Arial" charset="0"/>
                          <a:ea typeface="Arial" charset="0"/>
                          <a:cs typeface="Arial" charset="0"/>
                        </a:rPr>
                        <a:t>Distributeur</a:t>
                      </a:r>
                      <a:endParaRPr kumimoji="0" lang="fr-CA" sz="1200" b="1" i="0" u="none" strike="noStrike" cap="none" normalizeH="0" baseline="0" noProof="0" dirty="0">
                        <a:ln>
                          <a:noFill/>
                        </a:ln>
                        <a:solidFill>
                          <a:schemeClr val="tx1"/>
                        </a:solidFill>
                        <a:effectLst/>
                        <a:latin typeface="Arial" charset="0"/>
                        <a:ea typeface="Arial" charset="0"/>
                        <a:cs typeface="Arial" charset="0"/>
                      </a:endParaRPr>
                    </a:p>
                  </a:txBody>
                  <a:tcPr marL="36000" marR="18000" marT="18000" marB="18000" anchor="ctr" horzOverflow="overflow">
                    <a:lnR w="12700" cap="flat" cmpd="sng" algn="ctr">
                      <a:solidFill>
                        <a:schemeClr val="bg2">
                          <a:lumMod val="9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CA" sz="1200" u="none" strike="noStrike" kern="1200" cap="none" normalizeH="0" baseline="0" noProof="0" dirty="0">
                          <a:ln>
                            <a:noFill/>
                          </a:ln>
                          <a:solidFill>
                            <a:schemeClr val="dk1"/>
                          </a:solidFill>
                          <a:effectLst/>
                          <a:latin typeface="Arial" charset="0"/>
                          <a:ea typeface="Arial" charset="0"/>
                          <a:cs typeface="Arial" charset="0"/>
                        </a:rPr>
                        <a:t>Fresenius </a:t>
                      </a:r>
                      <a:r>
                        <a:rPr kumimoji="0" lang="fr-CA" sz="1200" u="none" strike="noStrike" kern="1200" cap="none" normalizeH="0" baseline="0" noProof="0" dirty="0" err="1">
                          <a:ln>
                            <a:noFill/>
                          </a:ln>
                          <a:solidFill>
                            <a:schemeClr val="dk1"/>
                          </a:solidFill>
                          <a:effectLst/>
                          <a:latin typeface="Arial" charset="0"/>
                          <a:ea typeface="Arial" charset="0"/>
                          <a:cs typeface="Arial" charset="0"/>
                        </a:rPr>
                        <a:t>Medical</a:t>
                      </a:r>
                      <a:r>
                        <a:rPr kumimoji="0" lang="fr-CA" sz="1200" u="none" strike="noStrike" kern="1200" cap="none" normalizeH="0" baseline="0" noProof="0" dirty="0">
                          <a:ln>
                            <a:noFill/>
                          </a:ln>
                          <a:solidFill>
                            <a:schemeClr val="dk1"/>
                          </a:solidFill>
                          <a:effectLst/>
                          <a:latin typeface="Arial" charset="0"/>
                          <a:ea typeface="Arial" charset="0"/>
                          <a:cs typeface="Arial" charset="0"/>
                        </a:rPr>
                        <a:t> Care</a:t>
                      </a:r>
                      <a:endParaRPr kumimoji="0" lang="fr-CA" sz="1200" b="0" i="0" u="none" strike="noStrike" kern="1200" cap="none" normalizeH="0" baseline="0" noProof="0" dirty="0">
                        <a:ln>
                          <a:noFill/>
                        </a:ln>
                        <a:solidFill>
                          <a:schemeClr val="tx1"/>
                        </a:solidFill>
                        <a:effectLst/>
                        <a:latin typeface="Arial" charset="0"/>
                        <a:ea typeface="Arial" charset="0"/>
                        <a:cs typeface="Arial" charset="0"/>
                      </a:endParaRP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u="none" strike="noStrike" cap="none" normalizeH="0" baseline="0" noProof="0" dirty="0" err="1">
                          <a:ln>
                            <a:noFill/>
                          </a:ln>
                          <a:effectLst/>
                          <a:latin typeface="Arial" charset="0"/>
                          <a:ea typeface="Arial" charset="0"/>
                          <a:cs typeface="Arial" charset="0"/>
                        </a:rPr>
                        <a:t>sanofi-aventis</a:t>
                      </a:r>
                      <a:endParaRPr kumimoji="0" lang="fr-CA" sz="1200" u="none" strike="noStrike" cap="none" normalizeH="0" baseline="0" noProof="0" dirty="0">
                        <a:ln>
                          <a:noFill/>
                        </a:ln>
                        <a:effectLst/>
                        <a:latin typeface="Arial" charset="0"/>
                        <a:ea typeface="Arial" charset="0"/>
                        <a:cs typeface="Arial" charset="0"/>
                      </a:endParaRP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noProof="0">
                          <a:ln>
                            <a:noFill/>
                          </a:ln>
                          <a:solidFill>
                            <a:schemeClr val="tx1"/>
                          </a:solidFill>
                          <a:effectLst/>
                          <a:latin typeface="Arial" charset="0"/>
                          <a:ea typeface="Arial" charset="0"/>
                          <a:cs typeface="Arial" charset="0"/>
                        </a:rPr>
                        <a:t>Pfizer Canada</a:t>
                      </a:r>
                    </a:p>
                  </a:txBody>
                  <a:tcPr marL="36000" marR="18000" marT="18000" marB="18000" anchor="ctr" horzOverflow="overflow">
                    <a:lnL w="28575"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229390168"/>
                  </a:ext>
                </a:extLst>
              </a:tr>
              <a:tr h="37529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1200" b="1" i="0" u="none" strike="noStrike" cap="none" normalizeH="0" baseline="0" noProof="0" dirty="0">
                          <a:ln>
                            <a:noFill/>
                          </a:ln>
                          <a:solidFill>
                            <a:schemeClr val="tx1"/>
                          </a:solidFill>
                          <a:effectLst/>
                          <a:latin typeface="Arial" charset="0"/>
                          <a:ea typeface="Arial" charset="0"/>
                          <a:cs typeface="Arial" charset="0"/>
                        </a:rPr>
                        <a:t>Fabricant</a:t>
                      </a:r>
                    </a:p>
                  </a:txBody>
                  <a:tcPr marL="36000" marR="18000" marT="18000" marB="18000" anchor="ctr" horzOverflow="overflow">
                    <a:lnR w="12700" cap="flat" cmpd="sng" algn="ctr">
                      <a:solidFill>
                        <a:schemeClr val="bg2">
                          <a:lumMod val="90000"/>
                        </a:schemeClr>
                      </a:solidFill>
                      <a:prstDash val="solid"/>
                      <a:round/>
                      <a:headEnd type="none" w="med" len="med"/>
                      <a:tailEnd type="none" w="med" len="med"/>
                    </a:lnR>
                  </a:tcPr>
                </a:tc>
                <a:tc>
                  <a:txBody>
                    <a:bodyPr/>
                    <a:lstStyle/>
                    <a:p>
                      <a:pPr algn="ctr"/>
                      <a:r>
                        <a:rPr lang="fr-CA" sz="1200" noProof="0" dirty="0" err="1">
                          <a:latin typeface="Arial" charset="0"/>
                          <a:ea typeface="Arial" charset="0"/>
                          <a:cs typeface="Arial" charset="0"/>
                        </a:rPr>
                        <a:t>Luitpold</a:t>
                      </a:r>
                      <a:r>
                        <a:rPr lang="fr-CA" sz="1200" noProof="0" dirty="0">
                          <a:latin typeface="Arial" charset="0"/>
                          <a:ea typeface="Arial" charset="0"/>
                          <a:cs typeface="Arial" charset="0"/>
                        </a:rPr>
                        <a:t> Pharmaceuticals, Inc. </a:t>
                      </a: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u="none" strike="noStrike" cap="none" normalizeH="0" baseline="0" noProof="0" dirty="0" err="1">
                          <a:ln>
                            <a:noFill/>
                          </a:ln>
                          <a:effectLst/>
                          <a:latin typeface="Arial" charset="0"/>
                          <a:ea typeface="Arial" charset="0"/>
                          <a:cs typeface="Arial" charset="0"/>
                        </a:rPr>
                        <a:t>sanofi-aventis</a:t>
                      </a:r>
                      <a:endParaRPr kumimoji="0" lang="fr-CA" sz="1200" u="none" strike="noStrike" cap="none" normalizeH="0" baseline="0" noProof="0" dirty="0">
                        <a:ln>
                          <a:noFill/>
                        </a:ln>
                        <a:effectLst/>
                        <a:latin typeface="Arial" charset="0"/>
                        <a:ea typeface="Arial" charset="0"/>
                        <a:cs typeface="Arial" charset="0"/>
                      </a:endParaRP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1200" b="0" i="0" u="none" strike="noStrike" cap="none" normalizeH="0" baseline="0" noProof="0">
                          <a:ln>
                            <a:noFill/>
                          </a:ln>
                          <a:solidFill>
                            <a:schemeClr val="tx1"/>
                          </a:solidFill>
                          <a:effectLst/>
                          <a:latin typeface="Arial" charset="0"/>
                          <a:ea typeface="Arial" charset="0"/>
                          <a:cs typeface="Arial" charset="0"/>
                        </a:rPr>
                        <a:t>Pharmacosmos</a:t>
                      </a:r>
                    </a:p>
                  </a:txBody>
                  <a:tcPr marL="36000" marR="18000" marT="18000" marB="18000" anchor="ctr" horzOverflow="overflow">
                    <a:lnL w="28575"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249119156"/>
                  </a:ext>
                </a:extLst>
              </a:tr>
              <a:tr h="250194">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CA" sz="1200" b="1" i="0" u="none" strike="noStrike" cap="none" normalizeH="0" baseline="0" noProof="0" dirty="0">
                        <a:ln>
                          <a:noFill/>
                        </a:ln>
                        <a:solidFill>
                          <a:schemeClr val="tx1"/>
                        </a:solidFill>
                        <a:effectLst/>
                        <a:latin typeface="Arial" charset="0"/>
                        <a:ea typeface="Arial" charset="0"/>
                        <a:cs typeface="Arial" charset="0"/>
                      </a:endParaRPr>
                    </a:p>
                  </a:txBody>
                  <a:tcPr marL="36000" marR="18000" marT="18000" marB="18000" anchor="ctr" horzOverflow="overflow">
                    <a:lnR w="12700" cap="flat" cmpd="sng" algn="ctr">
                      <a:solidFill>
                        <a:schemeClr val="bg2">
                          <a:lumMod val="90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CA" sz="1200" b="0" i="0" u="none" strike="noStrike" cap="none" normalizeH="0" baseline="0" noProof="0" dirty="0">
                        <a:ln>
                          <a:noFill/>
                        </a:ln>
                        <a:solidFill>
                          <a:schemeClr val="tx1"/>
                        </a:solidFill>
                        <a:effectLst/>
                        <a:latin typeface="Arial" charset="0"/>
                        <a:ea typeface="Arial" charset="0"/>
                        <a:cs typeface="Arial" charset="0"/>
                      </a:endParaRP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CA" sz="1200" b="0" i="0" u="none" strike="noStrike" cap="none" normalizeH="0" baseline="0" noProof="0" dirty="0">
                        <a:ln>
                          <a:noFill/>
                        </a:ln>
                        <a:solidFill>
                          <a:schemeClr val="tx1"/>
                        </a:solidFill>
                        <a:effectLst/>
                        <a:latin typeface="Arial" charset="0"/>
                        <a:ea typeface="Arial" charset="0"/>
                        <a:cs typeface="Arial" charset="0"/>
                      </a:endParaRPr>
                    </a:p>
                  </a:txBody>
                  <a:tcPr marL="36000" marR="18000" marT="18000" marB="18000" anchor="ctr" horzOverflow="overflow">
                    <a:lnL w="12700" cap="flat" cmpd="sng" algn="ctr">
                      <a:solidFill>
                        <a:schemeClr val="bg2">
                          <a:lumMod val="9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CA" sz="1200" b="0" i="0" u="none" strike="noStrike" cap="none" normalizeH="0" baseline="0" noProof="0" dirty="0">
                        <a:ln>
                          <a:noFill/>
                        </a:ln>
                        <a:solidFill>
                          <a:schemeClr val="tx1"/>
                        </a:solidFill>
                        <a:effectLst/>
                        <a:latin typeface="Arial" charset="0"/>
                        <a:ea typeface="Arial" charset="0"/>
                        <a:cs typeface="Arial" charset="0"/>
                      </a:endParaRPr>
                    </a:p>
                  </a:txBody>
                  <a:tcPr marL="36000" marR="18000" marT="18000" marB="18000" anchor="ctr" horzOverflow="overflow">
                    <a:lnL w="28575" cap="flat" cmpd="sng" algn="ctr">
                      <a:solidFill>
                        <a:schemeClr val="tx1">
                          <a:lumMod val="50000"/>
                          <a:lumOff val="50000"/>
                        </a:schemeClr>
                      </a:solidFill>
                      <a:prstDash val="solid"/>
                      <a:round/>
                      <a:headEnd type="none" w="med" len="med"/>
                      <a:tailEnd type="none" w="med" len="med"/>
                    </a:lnL>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304894840"/>
                  </a:ext>
                </a:extLst>
              </a:tr>
            </a:tbl>
          </a:graphicData>
        </a:graphic>
      </p:graphicFrame>
      <p:sp>
        <p:nvSpPr>
          <p:cNvPr id="5" name="TextBox 4">
            <a:extLst>
              <a:ext uri="{FF2B5EF4-FFF2-40B4-BE49-F238E27FC236}">
                <a16:creationId xmlns:a16="http://schemas.microsoft.com/office/drawing/2014/main" id="{3CCF51B9-0069-4167-A22A-676F543E2671}"/>
              </a:ext>
            </a:extLst>
          </p:cNvPr>
          <p:cNvSpPr txBox="1"/>
          <p:nvPr>
            <p:custDataLst>
              <p:tags r:id="rId3"/>
            </p:custDataLst>
          </p:nvPr>
        </p:nvSpPr>
        <p:spPr>
          <a:xfrm>
            <a:off x="1761067" y="6379097"/>
            <a:ext cx="8238066" cy="415498"/>
          </a:xfrm>
          <a:prstGeom prst="rect">
            <a:avLst/>
          </a:prstGeom>
          <a:noFill/>
        </p:spPr>
        <p:txBody>
          <a:bodyPr wrap="square" rtlCol="0">
            <a:spAutoFit/>
          </a:bodyPr>
          <a:lstStyle/>
          <a:p>
            <a:pPr defTabSz="457200"/>
            <a:r>
              <a:rPr lang="fr-CA" altLang="en-US" sz="700" dirty="0">
                <a:solidFill>
                  <a:prstClr val="black"/>
                </a:solidFill>
                <a:latin typeface="Franklin Gothic Book" panose="020B0503020102020204"/>
              </a:rPr>
              <a:t>ASE : agent stimulant l’érythropoïèse; IRC : insuffisance rénale chronique</a:t>
            </a:r>
          </a:p>
          <a:p>
            <a:pPr defTabSz="457200"/>
            <a:r>
              <a:rPr lang="fr-CA" altLang="en-US" sz="700" dirty="0">
                <a:solidFill>
                  <a:prstClr val="black"/>
                </a:solidFill>
                <a:latin typeface="Franklin Gothic Book" panose="020B0503020102020204"/>
              </a:rPr>
              <a:t>D’après les monographies de produit canadiennes, consultées en juillet 2019; </a:t>
            </a:r>
            <a:r>
              <a:rPr lang="fr-CA" sz="700" dirty="0" err="1">
                <a:solidFill>
                  <a:prstClr val="black"/>
                </a:solidFill>
                <a:latin typeface="Franklin Gothic Book" panose="020B0503020102020204"/>
              </a:rPr>
              <a:t>Muñoz</a:t>
            </a:r>
            <a:r>
              <a:rPr lang="fr-CA" sz="700" dirty="0">
                <a:solidFill>
                  <a:prstClr val="black"/>
                </a:solidFill>
                <a:latin typeface="Franklin Gothic Book" panose="020B0503020102020204"/>
              </a:rPr>
              <a:t> M, </a:t>
            </a:r>
            <a:r>
              <a:rPr lang="fr-CA" sz="700" i="1" dirty="0">
                <a:solidFill>
                  <a:prstClr val="black"/>
                </a:solidFill>
                <a:latin typeface="Franklin Gothic Book" panose="020B0503020102020204"/>
              </a:rPr>
              <a:t>et al</a:t>
            </a:r>
            <a:r>
              <a:rPr lang="fr-CA" sz="700" dirty="0">
                <a:solidFill>
                  <a:prstClr val="black"/>
                </a:solidFill>
                <a:latin typeface="Franklin Gothic Book" panose="020B0503020102020204"/>
              </a:rPr>
              <a:t>. </a:t>
            </a:r>
            <a:r>
              <a:rPr lang="fr-CA" sz="700" i="1" dirty="0" err="1">
                <a:solidFill>
                  <a:prstClr val="black"/>
                </a:solidFill>
                <a:latin typeface="Franklin Gothic Book" panose="020B0503020102020204"/>
              </a:rPr>
              <a:t>Exp</a:t>
            </a:r>
            <a:r>
              <a:rPr lang="fr-CA" sz="700" i="1" dirty="0">
                <a:solidFill>
                  <a:prstClr val="black"/>
                </a:solidFill>
                <a:latin typeface="Franklin Gothic Book" panose="020B0503020102020204"/>
              </a:rPr>
              <a:t> </a:t>
            </a:r>
            <a:r>
              <a:rPr lang="fr-CA" sz="700" i="1" dirty="0" err="1">
                <a:solidFill>
                  <a:prstClr val="black"/>
                </a:solidFill>
                <a:latin typeface="Franklin Gothic Book" panose="020B0503020102020204"/>
              </a:rPr>
              <a:t>Opin</a:t>
            </a:r>
            <a:r>
              <a:rPr lang="fr-CA" sz="700" i="1" dirty="0">
                <a:solidFill>
                  <a:prstClr val="black"/>
                </a:solidFill>
                <a:latin typeface="Franklin Gothic Book" panose="020B0503020102020204"/>
              </a:rPr>
              <a:t> Drug </a:t>
            </a:r>
            <a:r>
              <a:rPr lang="fr-CA" sz="700" i="1" dirty="0" err="1">
                <a:solidFill>
                  <a:prstClr val="black"/>
                </a:solidFill>
                <a:latin typeface="Franklin Gothic Book" panose="020B0503020102020204"/>
              </a:rPr>
              <a:t>Saf</a:t>
            </a:r>
            <a:r>
              <a:rPr lang="fr-CA" sz="700" dirty="0">
                <a:solidFill>
                  <a:prstClr val="black"/>
                </a:solidFill>
                <a:latin typeface="Franklin Gothic Book" panose="020B0503020102020204"/>
              </a:rPr>
              <a:t> 2018;17(2):149-59; Auerbach M, </a:t>
            </a:r>
            <a:r>
              <a:rPr lang="fr-CA" sz="700" i="1" dirty="0">
                <a:solidFill>
                  <a:prstClr val="black"/>
                </a:solidFill>
                <a:latin typeface="Franklin Gothic Book" panose="020B0503020102020204"/>
              </a:rPr>
              <a:t>et al. </a:t>
            </a:r>
            <a:r>
              <a:rPr lang="fr-CA" sz="700" i="1" dirty="0" err="1">
                <a:solidFill>
                  <a:prstClr val="black"/>
                </a:solidFill>
                <a:latin typeface="Franklin Gothic Book" panose="020B0503020102020204"/>
              </a:rPr>
              <a:t>Hematology</a:t>
            </a:r>
            <a:r>
              <a:rPr lang="fr-CA" sz="700" i="1" dirty="0">
                <a:solidFill>
                  <a:prstClr val="black"/>
                </a:solidFill>
                <a:latin typeface="Franklin Gothic Book" panose="020B0503020102020204"/>
              </a:rPr>
              <a:t> Am Soc </a:t>
            </a:r>
            <a:r>
              <a:rPr lang="fr-CA" sz="700" i="1" dirty="0" err="1">
                <a:solidFill>
                  <a:prstClr val="black"/>
                </a:solidFill>
                <a:latin typeface="Franklin Gothic Book" panose="020B0503020102020204"/>
              </a:rPr>
              <a:t>Hematol</a:t>
            </a:r>
            <a:r>
              <a:rPr lang="fr-CA" sz="700" i="1" dirty="0">
                <a:solidFill>
                  <a:prstClr val="black"/>
                </a:solidFill>
                <a:latin typeface="Franklin Gothic Book" panose="020B0503020102020204"/>
              </a:rPr>
              <a:t> Educ Program</a:t>
            </a:r>
            <a:r>
              <a:rPr lang="fr-CA" sz="700" dirty="0">
                <a:solidFill>
                  <a:prstClr val="black"/>
                </a:solidFill>
                <a:latin typeface="Franklin Gothic Book" panose="020B0503020102020204"/>
              </a:rPr>
              <a:t> 2016;2016(1):57-66.</a:t>
            </a:r>
            <a:endParaRPr lang="fr-CA" altLang="en-US" sz="700" dirty="0">
              <a:solidFill>
                <a:prstClr val="black"/>
              </a:solidFill>
              <a:latin typeface="Franklin Gothic Book" panose="020B0503020102020204"/>
            </a:endParaRPr>
          </a:p>
        </p:txBody>
      </p:sp>
      <p:sp>
        <p:nvSpPr>
          <p:cNvPr id="9" name="Rectangle 8">
            <a:extLst>
              <a:ext uri="{FF2B5EF4-FFF2-40B4-BE49-F238E27FC236}">
                <a16:creationId xmlns:a16="http://schemas.microsoft.com/office/drawing/2014/main" id="{54EE14AB-B9B4-47FC-B5DD-5AFA2FED9FA2}"/>
              </a:ext>
            </a:extLst>
          </p:cNvPr>
          <p:cNvSpPr/>
          <p:nvPr/>
        </p:nvSpPr>
        <p:spPr>
          <a:xfrm>
            <a:off x="1568604" y="6212014"/>
            <a:ext cx="8986054" cy="5938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a:solidFill>
                <a:prstClr val="white"/>
              </a:solidFill>
              <a:latin typeface="Franklin Gothic Book" panose="020B0503020102020204"/>
            </a:endParaRPr>
          </a:p>
        </p:txBody>
      </p:sp>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9DF79E6D-A7B1-F24D-16CF-0ECACD0EEA6C}"/>
                  </a:ext>
                </a:extLst>
              </p14:cNvPr>
              <p14:cNvContentPartPr/>
              <p14:nvPr/>
            </p14:nvContentPartPr>
            <p14:xfrm>
              <a:off x="345280" y="2234320"/>
              <a:ext cx="945000" cy="22680"/>
            </p14:xfrm>
          </p:contentPart>
        </mc:Choice>
        <mc:Fallback xmlns="">
          <p:pic>
            <p:nvPicPr>
              <p:cNvPr id="7" name="Ink 6">
                <a:extLst>
                  <a:ext uri="{FF2B5EF4-FFF2-40B4-BE49-F238E27FC236}">
                    <a16:creationId xmlns:a16="http://schemas.microsoft.com/office/drawing/2014/main" id="{9DF79E6D-A7B1-F24D-16CF-0ECACD0EEA6C}"/>
                  </a:ext>
                </a:extLst>
              </p:cNvPr>
              <p:cNvPicPr/>
              <p:nvPr/>
            </p:nvPicPr>
            <p:blipFill>
              <a:blip r:embed="rId7"/>
              <a:stretch>
                <a:fillRect/>
              </a:stretch>
            </p:blipFill>
            <p:spPr>
              <a:xfrm>
                <a:off x="273280" y="2090320"/>
                <a:ext cx="1088640"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51609693-525B-D0B1-2D89-3C23910C0C86}"/>
                  </a:ext>
                </a:extLst>
              </p14:cNvPr>
              <p14:cNvContentPartPr/>
              <p14:nvPr/>
            </p14:nvContentPartPr>
            <p14:xfrm>
              <a:off x="314680" y="3972400"/>
              <a:ext cx="1835280" cy="21240"/>
            </p14:xfrm>
          </p:contentPart>
        </mc:Choice>
        <mc:Fallback xmlns="">
          <p:pic>
            <p:nvPicPr>
              <p:cNvPr id="10" name="Ink 9">
                <a:extLst>
                  <a:ext uri="{FF2B5EF4-FFF2-40B4-BE49-F238E27FC236}">
                    <a16:creationId xmlns:a16="http://schemas.microsoft.com/office/drawing/2014/main" id="{51609693-525B-D0B1-2D89-3C23910C0C86}"/>
                  </a:ext>
                </a:extLst>
              </p:cNvPr>
              <p:cNvPicPr/>
              <p:nvPr/>
            </p:nvPicPr>
            <p:blipFill>
              <a:blip r:embed="rId9"/>
              <a:stretch>
                <a:fillRect/>
              </a:stretch>
            </p:blipFill>
            <p:spPr>
              <a:xfrm>
                <a:off x="242680" y="3828400"/>
                <a:ext cx="1978920" cy="308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B74502E2-861B-B6CD-B16F-CC94E22A37CB}"/>
                  </a:ext>
                </a:extLst>
              </p14:cNvPr>
              <p14:cNvContentPartPr/>
              <p14:nvPr/>
            </p14:nvContentPartPr>
            <p14:xfrm>
              <a:off x="426280" y="4530400"/>
              <a:ext cx="2232360" cy="51840"/>
            </p14:xfrm>
          </p:contentPart>
        </mc:Choice>
        <mc:Fallback xmlns="">
          <p:pic>
            <p:nvPicPr>
              <p:cNvPr id="11" name="Ink 10">
                <a:extLst>
                  <a:ext uri="{FF2B5EF4-FFF2-40B4-BE49-F238E27FC236}">
                    <a16:creationId xmlns:a16="http://schemas.microsoft.com/office/drawing/2014/main" id="{B74502E2-861B-B6CD-B16F-CC94E22A37CB}"/>
                  </a:ext>
                </a:extLst>
              </p:cNvPr>
              <p:cNvPicPr/>
              <p:nvPr/>
            </p:nvPicPr>
            <p:blipFill>
              <a:blip r:embed="rId11"/>
              <a:stretch>
                <a:fillRect/>
              </a:stretch>
            </p:blipFill>
            <p:spPr>
              <a:xfrm>
                <a:off x="354280" y="4386400"/>
                <a:ext cx="2376000" cy="339480"/>
              </a:xfrm>
              <a:prstGeom prst="rect">
                <a:avLst/>
              </a:prstGeom>
            </p:spPr>
          </p:pic>
        </mc:Fallback>
      </mc:AlternateContent>
      <p:sp>
        <p:nvSpPr>
          <p:cNvPr id="12" name="Rectangle: Diagonal Corners Rounded 4">
            <a:extLst>
              <a:ext uri="{FF2B5EF4-FFF2-40B4-BE49-F238E27FC236}">
                <a16:creationId xmlns:a16="http://schemas.microsoft.com/office/drawing/2014/main" id="{A5EE4375-8173-AE1B-0345-E3769609F260}"/>
              </a:ext>
            </a:extLst>
          </p:cNvPr>
          <p:cNvSpPr/>
          <p:nvPr/>
        </p:nvSpPr>
        <p:spPr>
          <a:xfrm>
            <a:off x="660401" y="6212014"/>
            <a:ext cx="10545687" cy="635583"/>
          </a:xfrm>
          <a:prstGeom prst="round2DiagRect">
            <a:avLst/>
          </a:prstGeom>
          <a:solidFill>
            <a:srgbClr val="C00000"/>
          </a:solidFill>
        </p:spPr>
        <p:txBody>
          <a:bodyPr wrap="square" lIns="36000" tIns="180000" rIns="36000" bIns="18000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 </a:t>
            </a:r>
            <a:r>
              <a:rPr kumimoji="0" lang="en-CA" sz="17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préparations</a:t>
            </a:r>
            <a:r>
              <a:rPr kumimoji="0" lang="en-CA"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de fer </a:t>
            </a:r>
            <a:r>
              <a:rPr kumimoji="0" lang="en-CA" sz="17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i.v.</a:t>
            </a:r>
            <a:r>
              <a:rPr kumimoji="0" lang="en-CA"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CA" sz="17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commercialisées</a:t>
            </a:r>
            <a:r>
              <a:rPr kumimoji="0" lang="en-CA"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au Canada ne </a:t>
            </a:r>
            <a:r>
              <a:rPr kumimoji="0" lang="en-CA" sz="17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sont</a:t>
            </a:r>
            <a:r>
              <a:rPr kumimoji="0" lang="en-CA"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pas </a:t>
            </a:r>
            <a:r>
              <a:rPr kumimoji="0" lang="en-CA" sz="17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indiquées</a:t>
            </a:r>
            <a:r>
              <a:rPr kumimoji="0" lang="en-CA"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CA"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CA"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chez les enfants et les femmes enceintes</a:t>
            </a:r>
          </a:p>
        </p:txBody>
      </p:sp>
    </p:spTree>
    <p:extLst>
      <p:ext uri="{BB962C8B-B14F-4D97-AF65-F5344CB8AC3E}">
        <p14:creationId xmlns:p14="http://schemas.microsoft.com/office/powerpoint/2010/main" val="250426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drawProgress</p:attrName>
                                        </p:attrNameLst>
                                      </p:cBhvr>
                                      <p:tavLst>
                                        <p:tav tm="0">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B5A9F-DA15-224D-9B07-FBFFEDE39145}"/>
              </a:ext>
            </a:extLst>
          </p:cNvPr>
          <p:cNvSpPr>
            <a:spLocks noGrp="1"/>
          </p:cNvSpPr>
          <p:nvPr>
            <p:ph type="title"/>
          </p:nvPr>
        </p:nvSpPr>
        <p:spPr>
          <a:xfrm>
            <a:off x="206947" y="1"/>
            <a:ext cx="10644187" cy="1235868"/>
          </a:xfrm>
        </p:spPr>
        <p:txBody>
          <a:bodyPr wrap="square"/>
          <a:lstStyle/>
          <a:p>
            <a:r>
              <a:rPr lang="fr-CA" sz="3000" dirty="0"/>
              <a:t>Savoir faire la distinction entre les réactions d’hypersensibilité sévères et non sévères aux préparations de fer </a:t>
            </a:r>
            <a:r>
              <a:rPr lang="fr-CA" sz="3000" dirty="0" err="1"/>
              <a:t>i.v</a:t>
            </a:r>
            <a:r>
              <a:rPr lang="fr-CA" sz="3000" dirty="0"/>
              <a:t>. </a:t>
            </a:r>
          </a:p>
        </p:txBody>
      </p:sp>
      <p:sp>
        <p:nvSpPr>
          <p:cNvPr id="3" name="Footer Placeholder 2">
            <a:extLst>
              <a:ext uri="{FF2B5EF4-FFF2-40B4-BE49-F238E27FC236}">
                <a16:creationId xmlns:a16="http://schemas.microsoft.com/office/drawing/2014/main" id="{B30C7DEE-250B-D842-A21E-3673C1F00753}"/>
              </a:ext>
            </a:extLst>
          </p:cNvPr>
          <p:cNvSpPr>
            <a:spLocks noGrp="1"/>
          </p:cNvSpPr>
          <p:nvPr>
            <p:ph type="ftr" sz="quarter" idx="11"/>
          </p:nvPr>
        </p:nvSpPr>
        <p:spPr/>
        <p:txBody>
          <a:bodyPr/>
          <a:lstStyle/>
          <a:p>
            <a:pPr>
              <a:lnSpc>
                <a:spcPct val="110000"/>
              </a:lnSpc>
              <a:spcBef>
                <a:spcPts val="0"/>
              </a:spcBef>
            </a:pPr>
            <a:r>
              <a:rPr lang="fr-CA" dirty="0"/>
              <a:t>D’après </a:t>
            </a:r>
            <a:r>
              <a:rPr lang="fr-CA" dirty="0" err="1"/>
              <a:t>Seeber</a:t>
            </a:r>
            <a:r>
              <a:rPr lang="fr-CA" dirty="0"/>
              <a:t> P, </a:t>
            </a:r>
            <a:r>
              <a:rPr lang="fr-CA" dirty="0" err="1"/>
              <a:t>Shander</a:t>
            </a:r>
            <a:r>
              <a:rPr lang="fr-CA" dirty="0"/>
              <a:t> A. Basics of </a:t>
            </a:r>
            <a:r>
              <a:rPr lang="fr-CA" dirty="0" err="1"/>
              <a:t>blood</a:t>
            </a:r>
            <a:r>
              <a:rPr lang="fr-CA" dirty="0"/>
              <a:t> management. 2</a:t>
            </a:r>
            <a:r>
              <a:rPr lang="fr-CA" baseline="30000" dirty="0"/>
              <a:t>nd</a:t>
            </a:r>
            <a:r>
              <a:rPr lang="fr-CA" i="1" dirty="0"/>
              <a:t> </a:t>
            </a:r>
            <a:r>
              <a:rPr lang="fr-CA" dirty="0" err="1"/>
              <a:t>ed</a:t>
            </a:r>
            <a:r>
              <a:rPr lang="fr-CA" dirty="0"/>
              <a:t>. </a:t>
            </a:r>
            <a:r>
              <a:rPr lang="fr-CA" dirty="0" err="1"/>
              <a:t>Wiley</a:t>
            </a:r>
            <a:r>
              <a:rPr lang="fr-CA" dirty="0"/>
              <a:t>-Blackwell; New Jersey, NY: 2013. Pfizer Canada </a:t>
            </a:r>
            <a:r>
              <a:rPr lang="fr-CA" dirty="0" err="1"/>
              <a:t>inc.</a:t>
            </a:r>
            <a:r>
              <a:rPr lang="fr-CA" dirty="0"/>
              <a:t> Monographie de </a:t>
            </a:r>
            <a:r>
              <a:rPr lang="fr-CA" baseline="30000" dirty="0" err="1"/>
              <a:t>Pr</a:t>
            </a:r>
            <a:r>
              <a:rPr lang="fr-CA" dirty="0" err="1"/>
              <a:t>Monoferric</a:t>
            </a:r>
            <a:r>
              <a:rPr lang="fr-CA" baseline="30000" dirty="0" err="1"/>
              <a:t>MC</a:t>
            </a:r>
            <a:r>
              <a:rPr lang="fr-CA" dirty="0"/>
              <a:t>. Date de rédaction : 22 juin 2018.  </a:t>
            </a:r>
          </a:p>
          <a:p>
            <a:pPr>
              <a:lnSpc>
                <a:spcPct val="110000"/>
              </a:lnSpc>
              <a:spcBef>
                <a:spcPts val="0"/>
              </a:spcBef>
            </a:pPr>
            <a:r>
              <a:rPr lang="fr-CA" dirty="0"/>
              <a:t>Johansson SG, </a:t>
            </a:r>
            <a:r>
              <a:rPr lang="fr-CA" i="1" dirty="0"/>
              <a:t>et al</a:t>
            </a:r>
            <a:r>
              <a:rPr lang="fr-CA" dirty="0"/>
              <a:t>. </a:t>
            </a:r>
            <a:r>
              <a:rPr lang="fr-CA" i="1" dirty="0"/>
              <a:t>J </a:t>
            </a:r>
            <a:r>
              <a:rPr lang="fr-CA" i="1" dirty="0" err="1"/>
              <a:t>Allergy</a:t>
            </a:r>
            <a:r>
              <a:rPr lang="fr-CA" i="1" dirty="0"/>
              <a:t> Clin </a:t>
            </a:r>
            <a:r>
              <a:rPr lang="fr-CA" i="1" dirty="0" err="1"/>
              <a:t>Immunol</a:t>
            </a:r>
            <a:r>
              <a:rPr lang="fr-CA" i="1" dirty="0"/>
              <a:t>. </a:t>
            </a:r>
            <a:r>
              <a:rPr lang="fr-CA" dirty="0"/>
              <a:t>2004;113(5):832-36. </a:t>
            </a:r>
            <a:r>
              <a:rPr lang="fr-CA" dirty="0" err="1"/>
              <a:t>Macdougall</a:t>
            </a:r>
            <a:r>
              <a:rPr lang="fr-CA" dirty="0"/>
              <a:t> IC, </a:t>
            </a:r>
            <a:r>
              <a:rPr lang="fr-CA" i="1" dirty="0"/>
              <a:t>et al</a:t>
            </a:r>
            <a:r>
              <a:rPr lang="fr-CA" dirty="0"/>
              <a:t>. </a:t>
            </a:r>
            <a:r>
              <a:rPr lang="fr-CA" i="1" dirty="0" err="1"/>
              <a:t>Kidney</a:t>
            </a:r>
            <a:r>
              <a:rPr lang="fr-CA" i="1" dirty="0"/>
              <a:t> Int. </a:t>
            </a:r>
            <a:r>
              <a:rPr lang="fr-CA" dirty="0"/>
              <a:t>2016;89(1):28-39.</a:t>
            </a:r>
          </a:p>
          <a:p>
            <a:endParaRPr lang="fr-CA" dirty="0"/>
          </a:p>
        </p:txBody>
      </p:sp>
      <p:sp>
        <p:nvSpPr>
          <p:cNvPr id="4" name="Slide Number Placeholder 3">
            <a:extLst>
              <a:ext uri="{FF2B5EF4-FFF2-40B4-BE49-F238E27FC236}">
                <a16:creationId xmlns:a16="http://schemas.microsoft.com/office/drawing/2014/main" id="{C598BF2F-3FF7-3946-8CFF-3B42A9BFB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FD570-4AEA-FD41-8C63-786E3D93656E}" type="slidenum">
              <a:rPr kumimoji="0" lang="fr-CA" sz="800" b="0" i="0" u="none" strike="noStrike" kern="1200" cap="none" spc="0" normalizeH="0" baseline="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CA" sz="800" b="0" i="0" u="none" strike="noStrike" kern="1200" cap="none" spc="0" normalizeH="0" baseline="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08BCA040-E296-B045-A652-826DBE19C618}"/>
              </a:ext>
            </a:extLst>
          </p:cNvPr>
          <p:cNvGraphicFramePr>
            <a:graphicFrameLocks noGrp="1"/>
          </p:cNvGraphicFramePr>
          <p:nvPr>
            <p:extLst>
              <p:ext uri="{D42A27DB-BD31-4B8C-83A1-F6EECF244321}">
                <p14:modId xmlns:p14="http://schemas.microsoft.com/office/powerpoint/2010/main" val="1220217900"/>
              </p:ext>
            </p:extLst>
          </p:nvPr>
        </p:nvGraphicFramePr>
        <p:xfrm>
          <a:off x="978720" y="1610055"/>
          <a:ext cx="10079432" cy="4565258"/>
        </p:xfrm>
        <a:graphic>
          <a:graphicData uri="http://schemas.openxmlformats.org/drawingml/2006/table">
            <a:tbl>
              <a:tblPr firstRow="1" bandRow="1">
                <a:tableStyleId>{74C1A8A3-306A-4EB7-A6B1-4F7E0EB9C5D6}</a:tableStyleId>
              </a:tblPr>
              <a:tblGrid>
                <a:gridCol w="2776026">
                  <a:extLst>
                    <a:ext uri="{9D8B030D-6E8A-4147-A177-3AD203B41FA5}">
                      <a16:colId xmlns:a16="http://schemas.microsoft.com/office/drawing/2014/main" val="20000"/>
                    </a:ext>
                  </a:extLst>
                </a:gridCol>
                <a:gridCol w="3651703">
                  <a:extLst>
                    <a:ext uri="{9D8B030D-6E8A-4147-A177-3AD203B41FA5}">
                      <a16:colId xmlns:a16="http://schemas.microsoft.com/office/drawing/2014/main" val="20001"/>
                    </a:ext>
                  </a:extLst>
                </a:gridCol>
                <a:gridCol w="3651703">
                  <a:extLst>
                    <a:ext uri="{9D8B030D-6E8A-4147-A177-3AD203B41FA5}">
                      <a16:colId xmlns:a16="http://schemas.microsoft.com/office/drawing/2014/main" val="20002"/>
                    </a:ext>
                  </a:extLst>
                </a:gridCol>
              </a:tblGrid>
              <a:tr h="552114">
                <a:tc>
                  <a:txBody>
                    <a:bodyPr/>
                    <a:lstStyle/>
                    <a:p>
                      <a:endParaRPr lang="fr-CA" sz="1400" noProof="0" dirty="0">
                        <a:solidFill>
                          <a:schemeClr val="bg1"/>
                        </a:solidFill>
                        <a:latin typeface="Arial" panose="020B0604020202020204" pitchFamily="34" charset="0"/>
                        <a:ea typeface="Arial" charset="0"/>
                        <a:cs typeface="Arial" panose="020B0604020202020204" pitchFamily="34" charset="0"/>
                      </a:endParaRPr>
                    </a:p>
                  </a:txBody>
                  <a:tcPr anchor="ctr">
                    <a:lnL>
                      <a:noFill/>
                    </a:lnL>
                    <a:lnR>
                      <a:noFill/>
                    </a:lnR>
                    <a:lnT w="25400" cmpd="sng">
                      <a:noFill/>
                    </a:lnT>
                    <a:lnB w="25400" cmpd="sng">
                      <a:noFill/>
                    </a:lnB>
                    <a:lnTlToBr w="12700" cmpd="sng">
                      <a:noFill/>
                      <a:prstDash val="solid"/>
                    </a:lnTlToBr>
                    <a:lnBlToTr w="12700" cmpd="sng">
                      <a:noFill/>
                      <a:prstDash val="solid"/>
                    </a:lnBlToTr>
                    <a:solidFill>
                      <a:srgbClr val="002060"/>
                    </a:solidFill>
                  </a:tcPr>
                </a:tc>
                <a:tc>
                  <a:txBody>
                    <a:bodyPr/>
                    <a:lstStyle/>
                    <a:p>
                      <a:pPr algn="l"/>
                      <a:r>
                        <a:rPr lang="fr-CA" sz="1400" b="1" i="0" noProof="0">
                          <a:solidFill>
                            <a:schemeClr val="bg1"/>
                          </a:solidFill>
                          <a:latin typeface="Arial" panose="020B0604020202020204" pitchFamily="34" charset="0"/>
                          <a:cs typeface="Arial" panose="020B0604020202020204" pitchFamily="34" charset="0"/>
                        </a:rPr>
                        <a:t>Réaction anaphylactique sévère</a:t>
                      </a:r>
                      <a:endParaRPr lang="fr-CA" sz="1400" b="1" noProof="0">
                        <a:solidFill>
                          <a:schemeClr val="bg1"/>
                        </a:solidFill>
                        <a:latin typeface="Arial" panose="020B0604020202020204" pitchFamily="34" charset="0"/>
                        <a:ea typeface="Arial" charset="0"/>
                        <a:cs typeface="Arial" panose="020B0604020202020204" pitchFamily="34" charset="0"/>
                      </a:endParaRPr>
                    </a:p>
                  </a:txBody>
                  <a:tcPr marL="251999" anchor="ctr">
                    <a:lnL>
                      <a:noFill/>
                    </a:lnL>
                    <a:lnR>
                      <a:noFill/>
                    </a:lnR>
                    <a:lnT w="25400" cmpd="sng">
                      <a:noFill/>
                    </a:lnT>
                    <a:lnB w="25400" cmpd="sng">
                      <a:noFill/>
                    </a:lnB>
                    <a:lnTlToBr w="12700" cmpd="sng">
                      <a:noFill/>
                      <a:prstDash val="solid"/>
                    </a:lnTlToBr>
                    <a:lnBlToTr w="12700" cmpd="sng">
                      <a:noFill/>
                      <a:prstDash val="solid"/>
                    </a:lnBlToTr>
                    <a:solidFill>
                      <a:srgbClr val="002060"/>
                    </a:solidFill>
                  </a:tcPr>
                </a:tc>
                <a:tc>
                  <a:txBody>
                    <a:bodyPr/>
                    <a:lstStyle/>
                    <a:p>
                      <a:pPr algn="l"/>
                      <a:r>
                        <a:rPr lang="fr-CA" sz="1400" b="1" i="0" noProof="0">
                          <a:solidFill>
                            <a:schemeClr val="bg1"/>
                          </a:solidFill>
                          <a:latin typeface="Arial" panose="020B0604020202020204" pitchFamily="34" charset="0"/>
                          <a:cs typeface="Arial" panose="020B0604020202020204" pitchFamily="34" charset="0"/>
                        </a:rPr>
                        <a:t>Réaction mineure liée à la perfusion</a:t>
                      </a:r>
                      <a:endParaRPr lang="fr-CA" sz="1400" b="1" noProof="0">
                        <a:solidFill>
                          <a:schemeClr val="bg1"/>
                        </a:solidFill>
                        <a:latin typeface="Arial" panose="020B0604020202020204" pitchFamily="34" charset="0"/>
                        <a:ea typeface="Arial" charset="0"/>
                        <a:cs typeface="Arial" panose="020B0604020202020204" pitchFamily="34" charset="0"/>
                      </a:endParaRPr>
                    </a:p>
                  </a:txBody>
                  <a:tcPr marL="251999" anchor="ctr">
                    <a:lnL>
                      <a:noFill/>
                    </a:lnL>
                    <a:lnR>
                      <a:noFill/>
                    </a:lnR>
                    <a:lnT w="25400" cmpd="sng">
                      <a:noFill/>
                    </a:lnT>
                    <a:lnB w="25400" cmpd="sng">
                      <a:no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568387">
                <a:tc>
                  <a:txBody>
                    <a:bodyPr/>
                    <a:lstStyle/>
                    <a:p>
                      <a:pPr algn="l"/>
                      <a:r>
                        <a:rPr lang="fr-CA" sz="1400" b="1" i="0" noProof="0" dirty="0">
                          <a:solidFill>
                            <a:srgbClr val="595959"/>
                          </a:solidFill>
                          <a:latin typeface="Arial" panose="020B0604020202020204" pitchFamily="34" charset="0"/>
                          <a:cs typeface="Arial" panose="020B0604020202020204" pitchFamily="34" charset="0"/>
                        </a:rPr>
                        <a:t>Description</a:t>
                      </a:r>
                      <a:endParaRPr lang="fr-CA" sz="1400" b="1" i="0" noProof="0" dirty="0">
                        <a:solidFill>
                          <a:srgbClr val="595959"/>
                        </a:solidFill>
                        <a:latin typeface="Arial" panose="020B0604020202020204" pitchFamily="34" charset="0"/>
                        <a:ea typeface="Arial" charset="0"/>
                        <a:cs typeface="Arial" panose="020B0604020202020204" pitchFamily="34" charset="0"/>
                      </a:endParaRPr>
                    </a:p>
                  </a:txBody>
                  <a:tcPr marL="251999" anchor="ctr">
                    <a:lnL>
                      <a:noFill/>
                    </a:lnL>
                    <a:lnR>
                      <a:noFill/>
                    </a:lnR>
                    <a:lnT w="25400" cmpd="sng">
                      <a:noFill/>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rgbClr val="F0ECEC"/>
                    </a:solidFill>
                  </a:tcPr>
                </a:tc>
                <a:tc>
                  <a:txBody>
                    <a:bodyPr/>
                    <a:lstStyle/>
                    <a:p>
                      <a:pPr algn="l"/>
                      <a:r>
                        <a:rPr lang="fr-CA" sz="1400" b="0" i="0" noProof="0" dirty="0">
                          <a:latin typeface="Arial" panose="020B0604020202020204" pitchFamily="34" charset="0"/>
                          <a:cs typeface="Arial" panose="020B0604020202020204" pitchFamily="34" charset="0"/>
                        </a:rPr>
                        <a:t>Réaction d’hypersensibilité menaçant le pronostic vital</a:t>
                      </a:r>
                      <a:endParaRPr lang="fr-CA" sz="1400" noProof="0" dirty="0">
                        <a:latin typeface="Arial" panose="020B0604020202020204" pitchFamily="34" charset="0"/>
                        <a:ea typeface="Arial" charset="0"/>
                        <a:cs typeface="Arial" panose="020B0604020202020204" pitchFamily="34" charset="0"/>
                      </a:endParaRPr>
                    </a:p>
                  </a:txBody>
                  <a:tcPr marL="251999" anchor="ctr">
                    <a:lnL>
                      <a:noFill/>
                    </a:lnL>
                    <a:lnR>
                      <a:noFill/>
                    </a:lnR>
                    <a:lnT w="25400" cmpd="sng">
                      <a:noFill/>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fr-CA" sz="1400" b="0" i="0" noProof="0">
                          <a:latin typeface="Arial" panose="020B0604020202020204" pitchFamily="34" charset="0"/>
                          <a:cs typeface="Arial" panose="020B0604020202020204" pitchFamily="34" charset="0"/>
                        </a:rPr>
                        <a:t>Réaction qui ne menace pas le pronostic vital et qui disparaît spontanément en général</a:t>
                      </a:r>
                      <a:endParaRPr lang="fr-CA" sz="1400" noProof="0">
                        <a:latin typeface="Arial" panose="020B0604020202020204" pitchFamily="34" charset="0"/>
                        <a:ea typeface="Arial" charset="0"/>
                        <a:cs typeface="Arial" panose="020B0604020202020204" pitchFamily="34" charset="0"/>
                      </a:endParaRPr>
                    </a:p>
                  </a:txBody>
                  <a:tcPr marL="251999" anchor="ctr">
                    <a:lnL>
                      <a:noFill/>
                    </a:lnL>
                    <a:lnR>
                      <a:noFill/>
                    </a:lnR>
                    <a:lnT w="25400" cmpd="sng">
                      <a:noFill/>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281624">
                <a:tc>
                  <a:txBody>
                    <a:bodyPr/>
                    <a:lstStyle/>
                    <a:p>
                      <a:pPr algn="l"/>
                      <a:r>
                        <a:rPr lang="fr-CA" sz="1400" b="1" i="0" noProof="0" dirty="0">
                          <a:solidFill>
                            <a:srgbClr val="595959"/>
                          </a:solidFill>
                          <a:latin typeface="Arial" panose="020B0604020202020204" pitchFamily="34" charset="0"/>
                          <a:cs typeface="Arial" panose="020B0604020202020204" pitchFamily="34" charset="0"/>
                        </a:rPr>
                        <a:t>Organes, appareils ou systèmes atteints / signes ou symptômes</a:t>
                      </a:r>
                      <a:endParaRPr lang="fr-CA" sz="1400" b="1" i="0" noProof="0" dirty="0">
                        <a:solidFill>
                          <a:srgbClr val="595959"/>
                        </a:solidFill>
                        <a:latin typeface="Arial" panose="020B0604020202020204" pitchFamily="34" charset="0"/>
                        <a:ea typeface="Arial" charset="0"/>
                        <a:cs typeface="Arial" panose="020B0604020202020204" pitchFamily="34" charset="0"/>
                      </a:endParaRPr>
                    </a:p>
                  </a:txBody>
                  <a:tcPr marL="251999" anchor="ctr">
                    <a:lnL>
                      <a:noFill/>
                    </a:lnL>
                    <a:lnR>
                      <a:noFill/>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rgbClr val="F0ECEC"/>
                    </a:solidFill>
                  </a:tcPr>
                </a:tc>
                <a:tc>
                  <a:txBody>
                    <a:bodyPr/>
                    <a:lstStyle/>
                    <a:p>
                      <a:pPr algn="l">
                        <a:spcAft>
                          <a:spcPts val="1000"/>
                        </a:spcAft>
                      </a:pPr>
                      <a:r>
                        <a:rPr lang="fr-CA" sz="1400" b="0" i="0" u="none" strike="noStrike" kern="1200" baseline="0" noProof="0" dirty="0">
                          <a:solidFill>
                            <a:schemeClr val="dk1"/>
                          </a:solidFill>
                          <a:latin typeface="Arial" panose="020B0604020202020204" pitchFamily="34" charset="0"/>
                          <a:cs typeface="Arial" panose="020B0604020202020204" pitchFamily="34" charset="0"/>
                        </a:rPr>
                        <a:t>Atteinte de ≥ 2 organes, appareils ou systèmes (p. ex., peau, intestin, appareil respiratoire, appareil cardiovasculaire), et</a:t>
                      </a:r>
                      <a:endParaRPr lang="fr-CA" sz="1400" b="0" i="0" noProof="0" dirty="0">
                        <a:latin typeface="Arial" panose="020B0604020202020204" pitchFamily="34" charset="0"/>
                        <a:cs typeface="Arial" panose="020B0604020202020204" pitchFamily="34" charset="0"/>
                      </a:endParaRPr>
                    </a:p>
                    <a:p>
                      <a:pPr algn="l">
                        <a:spcAft>
                          <a:spcPts val="600"/>
                        </a:spcAft>
                      </a:pPr>
                      <a:r>
                        <a:rPr lang="fr-CA" sz="1400" b="0" i="0" noProof="0" dirty="0">
                          <a:latin typeface="Arial" panose="020B0604020202020204" pitchFamily="34" charset="0"/>
                          <a:cs typeface="Arial" panose="020B0604020202020204" pitchFamily="34" charset="0"/>
                        </a:rPr>
                        <a:t>Signes objectifs des manifestations suivantes : </a:t>
                      </a:r>
                    </a:p>
                    <a:p>
                      <a:pPr marL="162000" indent="-162000" algn="l">
                        <a:spcAft>
                          <a:spcPts val="300"/>
                        </a:spcAft>
                        <a:buFont typeface="Arial" panose="020B0604020202020204" pitchFamily="34" charset="0"/>
                        <a:buChar char="•"/>
                      </a:pPr>
                      <a:r>
                        <a:rPr lang="fr-CA" sz="1400" b="0" u="none" strike="noStrike" kern="1200" baseline="0" noProof="0" dirty="0">
                          <a:solidFill>
                            <a:schemeClr val="dk1"/>
                          </a:solidFill>
                          <a:latin typeface="Arial" panose="020B0604020202020204" pitchFamily="34" charset="0"/>
                          <a:cs typeface="Arial" panose="020B0604020202020204" pitchFamily="34" charset="0"/>
                        </a:rPr>
                        <a:t>Bronchoconstriction</a:t>
                      </a:r>
                    </a:p>
                    <a:p>
                      <a:pPr marL="162000" indent="-162000" algn="l">
                        <a:spcAft>
                          <a:spcPts val="300"/>
                        </a:spcAft>
                        <a:buFont typeface="Arial" panose="020B0604020202020204" pitchFamily="34" charset="0"/>
                        <a:buChar char="•"/>
                      </a:pPr>
                      <a:r>
                        <a:rPr lang="fr-CA" sz="1400" b="0" u="none" strike="noStrike" kern="1200" baseline="0" noProof="0" dirty="0">
                          <a:solidFill>
                            <a:schemeClr val="dk1"/>
                          </a:solidFill>
                          <a:latin typeface="Arial" panose="020B0604020202020204" pitchFamily="34" charset="0"/>
                          <a:cs typeface="Arial" panose="020B0604020202020204" pitchFamily="34" charset="0"/>
                        </a:rPr>
                        <a:t>Stridor</a:t>
                      </a:r>
                    </a:p>
                    <a:p>
                      <a:pPr marL="162000" indent="-162000" algn="l">
                        <a:spcAft>
                          <a:spcPts val="300"/>
                        </a:spcAft>
                        <a:buFont typeface="Arial" panose="020B0604020202020204" pitchFamily="34" charset="0"/>
                        <a:buChar char="•"/>
                      </a:pPr>
                      <a:r>
                        <a:rPr lang="fr-CA" sz="1400" b="0" u="none" strike="noStrike" kern="1200" baseline="0" noProof="0" dirty="0">
                          <a:solidFill>
                            <a:schemeClr val="dk1"/>
                          </a:solidFill>
                          <a:latin typeface="Arial" panose="020B0604020202020204" pitchFamily="34" charset="0"/>
                          <a:cs typeface="Arial" panose="020B0604020202020204" pitchFamily="34" charset="0"/>
                        </a:rPr>
                        <a:t>Hypotension</a:t>
                      </a:r>
                    </a:p>
                    <a:p>
                      <a:pPr marL="162000" indent="-162000" algn="l">
                        <a:spcAft>
                          <a:spcPts val="300"/>
                        </a:spcAft>
                        <a:buFont typeface="Arial" panose="020B0604020202020204" pitchFamily="34" charset="0"/>
                        <a:buChar char="•"/>
                      </a:pPr>
                      <a:r>
                        <a:rPr lang="fr-CA" sz="1400" b="0" u="none" strike="noStrike" kern="1200" baseline="0" noProof="0" dirty="0">
                          <a:solidFill>
                            <a:schemeClr val="dk1"/>
                          </a:solidFill>
                          <a:latin typeface="Arial" panose="020B0604020202020204" pitchFamily="34" charset="0"/>
                          <a:cs typeface="Arial" panose="020B0604020202020204" pitchFamily="34" charset="0"/>
                        </a:rPr>
                        <a:t>Urticaire généralisée sévère</a:t>
                      </a:r>
                    </a:p>
                    <a:p>
                      <a:pPr marL="162000" indent="-162000" algn="l">
                        <a:spcAft>
                          <a:spcPts val="300"/>
                        </a:spcAft>
                        <a:buFont typeface="Arial" panose="020B0604020202020204" pitchFamily="34" charset="0"/>
                        <a:buChar char="•"/>
                      </a:pPr>
                      <a:r>
                        <a:rPr lang="fr-CA" sz="1400" b="0" u="none" strike="noStrike" kern="1200" baseline="0" noProof="0" dirty="0">
                          <a:solidFill>
                            <a:schemeClr val="dk1"/>
                          </a:solidFill>
                          <a:latin typeface="Arial" panose="020B0604020202020204" pitchFamily="34" charset="0"/>
                          <a:cs typeface="Arial" panose="020B0604020202020204" pitchFamily="34" charset="0"/>
                        </a:rPr>
                        <a:t>Nausées</a:t>
                      </a:r>
                    </a:p>
                    <a:p>
                      <a:pPr marL="162000" indent="-162000" algn="l">
                        <a:spcAft>
                          <a:spcPts val="300"/>
                        </a:spcAft>
                        <a:buFont typeface="Arial" panose="020B0604020202020204" pitchFamily="34" charset="0"/>
                        <a:buChar char="•"/>
                      </a:pPr>
                      <a:r>
                        <a:rPr lang="fr-CA" sz="1400" b="0" u="none" strike="noStrike" kern="1200" baseline="0" noProof="0" dirty="0">
                          <a:solidFill>
                            <a:schemeClr val="dk1"/>
                          </a:solidFill>
                          <a:latin typeface="Arial" panose="020B0604020202020204" pitchFamily="34" charset="0"/>
                          <a:cs typeface="Arial" panose="020B0604020202020204" pitchFamily="34" charset="0"/>
                        </a:rPr>
                        <a:t>Douleur abdominale</a:t>
                      </a:r>
                      <a:endParaRPr lang="fr-CA" sz="1400" noProof="0" dirty="0">
                        <a:latin typeface="Arial" panose="020B0604020202020204" pitchFamily="34" charset="0"/>
                        <a:ea typeface="Arial" charset="0"/>
                        <a:cs typeface="Arial" panose="020B0604020202020204" pitchFamily="34" charset="0"/>
                      </a:endParaRPr>
                    </a:p>
                  </a:txBody>
                  <a:tcPr marL="251999" marT="216000">
                    <a:lnL>
                      <a:noFill/>
                    </a:lnL>
                    <a:lnR>
                      <a:noFill/>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spcAft>
                          <a:spcPts val="600"/>
                        </a:spcAft>
                      </a:pPr>
                      <a:r>
                        <a:rPr lang="fr-CA" sz="1400" b="0" i="0" noProof="0" dirty="0">
                          <a:latin typeface="Arial" panose="020B0604020202020204" pitchFamily="34" charset="0"/>
                          <a:cs typeface="Arial" panose="020B0604020202020204" pitchFamily="34" charset="0"/>
                        </a:rPr>
                        <a:t>Symptômes :</a:t>
                      </a:r>
                    </a:p>
                    <a:p>
                      <a:pPr marL="162000" indent="-162000" algn="l">
                        <a:spcAft>
                          <a:spcPts val="300"/>
                        </a:spcAft>
                        <a:buFont typeface="Arial" panose="020B0604020202020204" pitchFamily="34" charset="0"/>
                        <a:buChar char="•"/>
                      </a:pPr>
                      <a:r>
                        <a:rPr lang="fr-CA" sz="1400" b="0" i="0" noProof="0" dirty="0">
                          <a:latin typeface="Arial" panose="020B0604020202020204" pitchFamily="34" charset="0"/>
                          <a:cs typeface="Arial" panose="020B0604020202020204" pitchFamily="34" charset="0"/>
                        </a:rPr>
                        <a:t>Sensation de pression dans la poitrine ou la région lombaire</a:t>
                      </a:r>
                    </a:p>
                    <a:p>
                      <a:pPr marL="162000" indent="-162000" algn="l">
                        <a:spcAft>
                          <a:spcPts val="300"/>
                        </a:spcAft>
                        <a:buFont typeface="Arial" panose="020B0604020202020204" pitchFamily="34" charset="0"/>
                        <a:buChar char="•"/>
                      </a:pPr>
                      <a:r>
                        <a:rPr lang="fr-CA" sz="1400" b="0" i="0" noProof="0" dirty="0">
                          <a:latin typeface="Arial" panose="020B0604020202020204" pitchFamily="34" charset="0"/>
                          <a:cs typeface="Arial" panose="020B0604020202020204" pitchFamily="34" charset="0"/>
                        </a:rPr>
                        <a:t>Présence ou absence d’une urticaire mineure</a:t>
                      </a:r>
                    </a:p>
                    <a:p>
                      <a:pPr marL="162000" indent="-162000" algn="l">
                        <a:spcAft>
                          <a:spcPts val="300"/>
                        </a:spcAft>
                        <a:buFont typeface="Arial" panose="020B0604020202020204" pitchFamily="34" charset="0"/>
                        <a:buChar char="•"/>
                      </a:pPr>
                      <a:r>
                        <a:rPr lang="fr-CA" sz="1400" noProof="0" dirty="0">
                          <a:latin typeface="Arial" panose="020B0604020202020204" pitchFamily="34" charset="0"/>
                          <a:cs typeface="Arial" panose="020B0604020202020204" pitchFamily="34" charset="0"/>
                        </a:rPr>
                        <a:t>Bouffées vasomotrices</a:t>
                      </a:r>
                    </a:p>
                    <a:p>
                      <a:pPr marL="162000" indent="-162000" algn="l">
                        <a:spcAft>
                          <a:spcPts val="300"/>
                        </a:spcAft>
                        <a:buFont typeface="Arial" panose="020B0604020202020204" pitchFamily="34" charset="0"/>
                        <a:buChar char="•"/>
                      </a:pPr>
                      <a:r>
                        <a:rPr lang="fr-CA" sz="1400" noProof="0" dirty="0">
                          <a:latin typeface="Arial" panose="020B0604020202020204" pitchFamily="34" charset="0"/>
                          <a:cs typeface="Arial" panose="020B0604020202020204" pitchFamily="34" charset="0"/>
                        </a:rPr>
                        <a:t>Étourdissements</a:t>
                      </a:r>
                    </a:p>
                    <a:p>
                      <a:pPr marL="162000" indent="-162000" algn="l">
                        <a:spcAft>
                          <a:spcPts val="300"/>
                        </a:spcAft>
                        <a:buFont typeface="Arial" panose="020B0604020202020204" pitchFamily="34" charset="0"/>
                        <a:buChar char="•"/>
                      </a:pPr>
                      <a:r>
                        <a:rPr lang="fr-CA" sz="1400" noProof="0" dirty="0">
                          <a:latin typeface="Arial" panose="020B0604020202020204" pitchFamily="34" charset="0"/>
                          <a:cs typeface="Arial" panose="020B0604020202020204" pitchFamily="34" charset="0"/>
                        </a:rPr>
                        <a:t>Sensations de vertige</a:t>
                      </a:r>
                    </a:p>
                    <a:p>
                      <a:pPr marL="162000" indent="-162000" algn="l">
                        <a:spcAft>
                          <a:spcPts val="1200"/>
                        </a:spcAft>
                        <a:buFont typeface="Arial" panose="020B0604020202020204" pitchFamily="34" charset="0"/>
                        <a:buChar char="•"/>
                      </a:pPr>
                      <a:r>
                        <a:rPr lang="fr-CA" sz="1400" noProof="0" dirty="0">
                          <a:latin typeface="Arial" panose="020B0604020202020204" pitchFamily="34" charset="0"/>
                          <a:cs typeface="Arial" panose="020B0604020202020204" pitchFamily="34" charset="0"/>
                        </a:rPr>
                        <a:t>Nausées</a:t>
                      </a:r>
                    </a:p>
                    <a:p>
                      <a:pPr algn="l"/>
                      <a:r>
                        <a:rPr lang="fr-CA" sz="1400" b="1" noProof="0" dirty="0">
                          <a:solidFill>
                            <a:srgbClr val="595959"/>
                          </a:solidFill>
                          <a:latin typeface="Arial" panose="020B0604020202020204" pitchFamily="34" charset="0"/>
                          <a:cs typeface="Arial" panose="020B0604020202020204" pitchFamily="34" charset="0"/>
                        </a:rPr>
                        <a:t>En l’absence d’hypotension ou d’une autre atteinte organique</a:t>
                      </a:r>
                      <a:endParaRPr lang="fr-CA" sz="1400" b="1" noProof="0" dirty="0">
                        <a:solidFill>
                          <a:srgbClr val="595959"/>
                        </a:solidFill>
                        <a:latin typeface="Arial" panose="020B0604020202020204" pitchFamily="34" charset="0"/>
                        <a:ea typeface="Arial" charset="0"/>
                        <a:cs typeface="Arial" panose="020B0604020202020204" pitchFamily="34" charset="0"/>
                      </a:endParaRPr>
                    </a:p>
                  </a:txBody>
                  <a:tcPr marL="251999" marT="216000">
                    <a:lnL>
                      <a:noFill/>
                    </a:lnL>
                    <a:lnR>
                      <a:noFill/>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6" name="Text Placeholder 5">
            <a:extLst>
              <a:ext uri="{FF2B5EF4-FFF2-40B4-BE49-F238E27FC236}">
                <a16:creationId xmlns:a16="http://schemas.microsoft.com/office/drawing/2014/main" id="{8B06D1A7-2F3E-6CF5-74B9-9B8D60BA3E12}"/>
              </a:ext>
            </a:extLst>
          </p:cNvPr>
          <p:cNvSpPr txBox="1">
            <a:spLocks/>
          </p:cNvSpPr>
          <p:nvPr/>
        </p:nvSpPr>
        <p:spPr>
          <a:xfrm>
            <a:off x="233600" y="6235833"/>
            <a:ext cx="10951996" cy="20319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CA" dirty="0" err="1">
                <a:solidFill>
                  <a:schemeClr val="tx1"/>
                </a:solidFill>
                <a:latin typeface="Arial"/>
                <a:cs typeface="Arial"/>
              </a:rPr>
              <a:t>i.v</a:t>
            </a:r>
            <a:r>
              <a:rPr lang="fr-CA" dirty="0">
                <a:solidFill>
                  <a:schemeClr val="tx1"/>
                </a:solidFill>
                <a:latin typeface="Arial"/>
                <a:cs typeface="Arial"/>
              </a:rPr>
              <a:t>. : intraveineux</a:t>
            </a:r>
            <a:endParaRPr lang="fr-CA" dirty="0">
              <a:solidFill>
                <a:schemeClr val="tx1"/>
              </a:solidFill>
            </a:endParaRPr>
          </a:p>
        </p:txBody>
      </p:sp>
      <p:sp>
        <p:nvSpPr>
          <p:cNvPr id="7" name="Rectangle 6">
            <a:extLst>
              <a:ext uri="{FF2B5EF4-FFF2-40B4-BE49-F238E27FC236}">
                <a16:creationId xmlns:a16="http://schemas.microsoft.com/office/drawing/2014/main" id="{5E1F4099-07E5-2676-2296-C4EE36A3FD6D}"/>
              </a:ext>
            </a:extLst>
          </p:cNvPr>
          <p:cNvSpPr/>
          <p:nvPr/>
        </p:nvSpPr>
        <p:spPr>
          <a:xfrm>
            <a:off x="7467600" y="1235869"/>
            <a:ext cx="3717996" cy="5203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solidFill>
                <a:schemeClr val="bg1"/>
              </a:solidFill>
            </a:endParaRPr>
          </a:p>
        </p:txBody>
      </p:sp>
      <p:sp>
        <p:nvSpPr>
          <p:cNvPr id="12" name="Rectangle: Diagonal Corners Rounded 5">
            <a:extLst>
              <a:ext uri="{FF2B5EF4-FFF2-40B4-BE49-F238E27FC236}">
                <a16:creationId xmlns:a16="http://schemas.microsoft.com/office/drawing/2014/main" id="{730C5336-B72B-3CA7-FD2A-44E4138B9C7F}"/>
              </a:ext>
            </a:extLst>
          </p:cNvPr>
          <p:cNvSpPr/>
          <p:nvPr/>
        </p:nvSpPr>
        <p:spPr>
          <a:xfrm>
            <a:off x="4318238" y="3625865"/>
            <a:ext cx="2664218" cy="1328023"/>
          </a:xfrm>
          <a:prstGeom prst="round2DiagRect">
            <a:avLst/>
          </a:prstGeom>
          <a:solidFill>
            <a:srgbClr val="C00000"/>
          </a:solidFill>
        </p:spPr>
        <p:txBody>
          <a:bodyPr wrap="square">
            <a:spAutoFit/>
          </a:bodyPr>
          <a:lstStyle/>
          <a:p>
            <a:pPr lvl="0" algn="ctr">
              <a:defRPr/>
            </a:pPr>
            <a:r>
              <a:rPr lang="fr-CA" b="1" dirty="0">
                <a:solidFill>
                  <a:schemeClr val="bg1"/>
                </a:solidFill>
                <a:latin typeface="Arial" panose="020B0604020202020204" pitchFamily="34" charset="0"/>
                <a:cs typeface="Arial" panose="020B0604020202020204" pitchFamily="34" charset="0"/>
              </a:rPr>
              <a:t>Arrêter la perfusion </a:t>
            </a:r>
          </a:p>
          <a:p>
            <a:pPr lvl="0" algn="ctr">
              <a:defRPr/>
            </a:pPr>
            <a:r>
              <a:rPr lang="fr-CA" b="1" dirty="0">
                <a:solidFill>
                  <a:schemeClr val="bg1"/>
                </a:solidFill>
                <a:latin typeface="Arial" panose="020B0604020202020204" pitchFamily="34" charset="0"/>
                <a:cs typeface="Arial" panose="020B0604020202020204" pitchFamily="34" charset="0"/>
              </a:rPr>
              <a:t>Bronchodilatateurs</a:t>
            </a:r>
          </a:p>
          <a:p>
            <a:pPr lvl="0" algn="ctr">
              <a:defRPr/>
            </a:pPr>
            <a:r>
              <a:rPr lang="fr-CA" b="1" dirty="0" err="1">
                <a:solidFill>
                  <a:schemeClr val="bg1"/>
                </a:solidFill>
                <a:latin typeface="Arial" panose="020B0604020202020204" pitchFamily="34" charset="0"/>
                <a:cs typeface="Arial" panose="020B0604020202020204" pitchFamily="34" charset="0"/>
              </a:rPr>
              <a:t>Epinéphrine</a:t>
            </a:r>
            <a:endParaRPr lang="fr-CA" b="1" dirty="0">
              <a:solidFill>
                <a:schemeClr val="bg1"/>
              </a:solidFill>
              <a:latin typeface="Arial" panose="020B0604020202020204" pitchFamily="34" charset="0"/>
              <a:cs typeface="Arial" panose="020B0604020202020204" pitchFamily="34" charset="0"/>
            </a:endParaRPr>
          </a:p>
          <a:p>
            <a:pPr lvl="0" algn="ctr">
              <a:defRPr/>
            </a:pPr>
            <a:r>
              <a:rPr lang="fr-CA" b="1" dirty="0">
                <a:solidFill>
                  <a:schemeClr val="bg1"/>
                </a:solidFill>
                <a:latin typeface="Arial" panose="020B0604020202020204" pitchFamily="34" charset="0"/>
                <a:cs typeface="Arial" panose="020B0604020202020204" pitchFamily="34" charset="0"/>
              </a:rPr>
              <a:t>Hydrocortisone</a:t>
            </a:r>
            <a:endParaRPr kumimoji="0" lang="fr-CA" sz="1800" b="0" i="0" u="none" strike="noStrike" kern="1200" cap="none" spc="0" normalizeH="0" baseline="30000" dirty="0">
              <a:ln>
                <a:noFill/>
              </a:ln>
              <a:solidFill>
                <a:prstClr val="white"/>
              </a:solidFill>
              <a:effectLst/>
              <a:uLnTx/>
              <a:uFillTx/>
              <a:latin typeface="Arial" charset="0"/>
              <a:ea typeface="Arial" charset="0"/>
              <a:cs typeface="Arial" charset="0"/>
            </a:endParaRPr>
          </a:p>
        </p:txBody>
      </p:sp>
      <p:sp>
        <p:nvSpPr>
          <p:cNvPr id="13" name="Rectangle: Diagonal Corners Rounded 5">
            <a:extLst>
              <a:ext uri="{FF2B5EF4-FFF2-40B4-BE49-F238E27FC236}">
                <a16:creationId xmlns:a16="http://schemas.microsoft.com/office/drawing/2014/main" id="{B40D67BF-B80E-9DF4-8DD9-69C7004E4BDA}"/>
              </a:ext>
            </a:extLst>
          </p:cNvPr>
          <p:cNvSpPr/>
          <p:nvPr/>
        </p:nvSpPr>
        <p:spPr>
          <a:xfrm>
            <a:off x="7691550" y="3625865"/>
            <a:ext cx="4165488" cy="1328023"/>
          </a:xfrm>
          <a:prstGeom prst="round2DiagRect">
            <a:avLst/>
          </a:prstGeom>
          <a:solidFill>
            <a:srgbClr val="C00000"/>
          </a:solidFill>
        </p:spPr>
        <p:txBody>
          <a:bodyPr wrap="square" anchor="ctr" anchorCtr="0">
            <a:spAutoFit/>
          </a:bodyPr>
          <a:lstStyle/>
          <a:p>
            <a:pPr lvl="0" algn="ctr">
              <a:defRPr/>
            </a:pPr>
            <a:r>
              <a:rPr lang="fr-CA" b="1" dirty="0">
                <a:solidFill>
                  <a:schemeClr val="bg1"/>
                </a:solidFill>
                <a:latin typeface="Arial" panose="020B0604020202020204" pitchFamily="34" charset="0"/>
                <a:cs typeface="Arial" panose="020B0604020202020204" pitchFamily="34" charset="0"/>
              </a:rPr>
              <a:t>Reprendre perfusion lente </a:t>
            </a:r>
          </a:p>
          <a:p>
            <a:pPr lvl="0" algn="ctr">
              <a:defRPr/>
            </a:pPr>
            <a:r>
              <a:rPr lang="fr-CA" b="1" dirty="0">
                <a:solidFill>
                  <a:schemeClr val="bg1"/>
                </a:solidFill>
                <a:latin typeface="Arial" panose="020B0604020202020204" pitchFamily="34" charset="0"/>
                <a:cs typeface="Arial" panose="020B0604020202020204" pitchFamily="34" charset="0"/>
              </a:rPr>
              <a:t>Éviter antihistaminiques (sauf si urticaire isolé)</a:t>
            </a:r>
          </a:p>
          <a:p>
            <a:pPr lvl="0" algn="ctr">
              <a:defRPr/>
            </a:pPr>
            <a:r>
              <a:rPr lang="fr-CA" b="1" dirty="0">
                <a:solidFill>
                  <a:schemeClr val="bg1"/>
                </a:solidFill>
                <a:latin typeface="Arial" panose="020B0604020202020204" pitchFamily="34" charset="0"/>
                <a:cs typeface="Arial" panose="020B0604020202020204" pitchFamily="34" charset="0"/>
              </a:rPr>
              <a:t>Hydrocortisone 100 mg </a:t>
            </a:r>
            <a:r>
              <a:rPr lang="fr-CA" b="1" dirty="0" err="1">
                <a:solidFill>
                  <a:schemeClr val="bg1"/>
                </a:solidFill>
                <a:latin typeface="Arial" panose="020B0604020202020204" pitchFamily="34" charset="0"/>
                <a:cs typeface="Arial" panose="020B0604020202020204" pitchFamily="34" charset="0"/>
              </a:rPr>
              <a:t>i.v</a:t>
            </a:r>
            <a:r>
              <a:rPr lang="fr-CA" b="1" dirty="0">
                <a:solidFill>
                  <a:schemeClr val="bg1"/>
                </a:solidFill>
                <a:latin typeface="Arial" panose="020B0604020202020204" pitchFamily="34" charset="0"/>
                <a:cs typeface="Arial" panose="020B0604020202020204" pitchFamily="34" charset="0"/>
              </a:rPr>
              <a:t>. x 1</a:t>
            </a:r>
            <a:endParaRPr kumimoji="0" lang="fr-CA" b="1" i="0" u="none" strike="noStrike" kern="120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945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8E44B-E5FF-0742-83A6-E5F4EAB0BD4C}"/>
              </a:ext>
            </a:extLst>
          </p:cNvPr>
          <p:cNvSpPr>
            <a:spLocks noGrp="1"/>
          </p:cNvSpPr>
          <p:nvPr>
            <p:ph type="title"/>
            <p:custDataLst>
              <p:tags r:id="rId1"/>
            </p:custDataLst>
          </p:nvPr>
        </p:nvSpPr>
        <p:spPr/>
        <p:txBody>
          <a:bodyPr wrap="square"/>
          <a:lstStyle/>
          <a:p>
            <a:r>
              <a:rPr lang="fr-CA" dirty="0"/>
              <a:t>Prise en charge des réactions d’hypersensibilité aux préparations de fer </a:t>
            </a:r>
            <a:r>
              <a:rPr lang="fr-CA" dirty="0" err="1"/>
              <a:t>i.v</a:t>
            </a:r>
            <a:r>
              <a:rPr lang="fr-CA" dirty="0"/>
              <a:t>. – consensus d’experts canadiens</a:t>
            </a:r>
          </a:p>
        </p:txBody>
      </p:sp>
      <p:sp>
        <p:nvSpPr>
          <p:cNvPr id="3" name="Footer Placeholder 2">
            <a:extLst>
              <a:ext uri="{FF2B5EF4-FFF2-40B4-BE49-F238E27FC236}">
                <a16:creationId xmlns:a16="http://schemas.microsoft.com/office/drawing/2014/main" id="{D0B13FA3-71B2-8647-8416-53E3412C1F00}"/>
              </a:ext>
            </a:extLst>
          </p:cNvPr>
          <p:cNvSpPr>
            <a:spLocks noGrp="1"/>
          </p:cNvSpPr>
          <p:nvPr>
            <p:ph type="ftr" sz="quarter" idx="11"/>
            <p:custDataLst>
              <p:tags r:id="rId2"/>
            </p:custDataLst>
          </p:nvPr>
        </p:nvSpPr>
        <p:spPr/>
        <p:txBody>
          <a:bodyPr/>
          <a:lstStyle/>
          <a:p>
            <a:r>
              <a:rPr lang="en-CA" dirty="0">
                <a:latin typeface="Arial"/>
                <a:cs typeface="Arial"/>
              </a:rPr>
              <a:t>Lim W, </a:t>
            </a:r>
            <a:r>
              <a:rPr lang="en-CA" i="1" dirty="0">
                <a:latin typeface="Arial"/>
                <a:cs typeface="Arial"/>
              </a:rPr>
              <a:t>et al</a:t>
            </a:r>
            <a:r>
              <a:rPr lang="en-CA" dirty="0">
                <a:latin typeface="Arial"/>
                <a:cs typeface="Arial"/>
              </a:rPr>
              <a:t>. </a:t>
            </a:r>
            <a:r>
              <a:rPr lang="en-CA" i="1" dirty="0">
                <a:latin typeface="Arial"/>
                <a:cs typeface="Arial"/>
              </a:rPr>
              <a:t>Vox Sang.</a:t>
            </a:r>
            <a:r>
              <a:rPr lang="en-CA" dirty="0">
                <a:latin typeface="Arial"/>
                <a:cs typeface="Arial"/>
              </a:rPr>
              <a:t> 2019;114(4):363-73. </a:t>
            </a:r>
            <a:endParaRPr lang="en-CA" dirty="0"/>
          </a:p>
        </p:txBody>
      </p:sp>
      <p:sp>
        <p:nvSpPr>
          <p:cNvPr id="4" name="Slide Number Placeholder 3">
            <a:extLst>
              <a:ext uri="{FF2B5EF4-FFF2-40B4-BE49-F238E27FC236}">
                <a16:creationId xmlns:a16="http://schemas.microsoft.com/office/drawing/2014/main" id="{303EEDD0-C036-5F42-8720-6F93BE93F598}"/>
              </a:ext>
            </a:extLst>
          </p:cNvPr>
          <p:cNvSpPr>
            <a:spLocks noGrp="1"/>
          </p:cNvSpPr>
          <p:nvPr>
            <p:ph type="sldNum" sz="quarter" idx="12"/>
            <p:custDataLst>
              <p:tags r:id="rId3"/>
            </p:custDataLst>
          </p:nvPr>
        </p:nvSpPr>
        <p:spPr/>
        <p:txBody>
          <a:bodyPr/>
          <a:lstStyle/>
          <a:p>
            <a:fld id="{145FD570-4AEA-FD41-8C63-786E3D93656E}" type="slidenum">
              <a:rPr lang="en-US" smtClean="0"/>
              <a:t>48</a:t>
            </a:fld>
            <a:endParaRPr lang="en-US"/>
          </a:p>
        </p:txBody>
      </p:sp>
      <p:sp>
        <p:nvSpPr>
          <p:cNvPr id="5" name="Rectangle: Rounded Corners 9">
            <a:extLst>
              <a:ext uri="{FF2B5EF4-FFF2-40B4-BE49-F238E27FC236}">
                <a16:creationId xmlns:a16="http://schemas.microsoft.com/office/drawing/2014/main" id="{AEEAABB8-7D2D-184C-B457-E6AEA6E5384D}"/>
              </a:ext>
            </a:extLst>
          </p:cNvPr>
          <p:cNvSpPr/>
          <p:nvPr>
            <p:custDataLst>
              <p:tags r:id="rId4"/>
            </p:custDataLst>
          </p:nvPr>
        </p:nvSpPr>
        <p:spPr>
          <a:xfrm>
            <a:off x="5094419" y="3548653"/>
            <a:ext cx="2041911" cy="1459447"/>
          </a:xfrm>
          <a:prstGeom prst="roundRect">
            <a:avLst/>
          </a:prstGeom>
          <a:solidFill>
            <a:srgbClr val="F478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1200" b="1">
                <a:solidFill>
                  <a:schemeClr val="tx1"/>
                </a:solidFill>
                <a:latin typeface="Arial" charset="0"/>
                <a:ea typeface="Arial" charset="0"/>
                <a:cs typeface="Arial" charset="0"/>
              </a:rPr>
              <a:t>Symptôme isolé</a:t>
            </a:r>
          </a:p>
          <a:p>
            <a:pPr algn="ctr"/>
            <a:r>
              <a:rPr lang="fr-CA" sz="1200">
                <a:solidFill>
                  <a:schemeClr val="tx1"/>
                </a:solidFill>
                <a:latin typeface="Arial" charset="0"/>
                <a:ea typeface="Arial" charset="0"/>
                <a:cs typeface="Arial" charset="0"/>
              </a:rPr>
              <a:t>(un des symptômes suivants : irritation au point d’injection, urticaire, nausées, diarrhée, douleur abdominale)</a:t>
            </a:r>
          </a:p>
        </p:txBody>
      </p:sp>
      <p:sp>
        <p:nvSpPr>
          <p:cNvPr id="9" name="Rectangle: Rounded Corners 5">
            <a:extLst>
              <a:ext uri="{FF2B5EF4-FFF2-40B4-BE49-F238E27FC236}">
                <a16:creationId xmlns:a16="http://schemas.microsoft.com/office/drawing/2014/main" id="{FA675382-11B6-AF4B-88A1-5807ED92A604}"/>
              </a:ext>
            </a:extLst>
          </p:cNvPr>
          <p:cNvSpPr/>
          <p:nvPr>
            <p:custDataLst>
              <p:tags r:id="rId5"/>
            </p:custDataLst>
          </p:nvPr>
        </p:nvSpPr>
        <p:spPr>
          <a:xfrm>
            <a:off x="3281780" y="1552119"/>
            <a:ext cx="5619565" cy="585469"/>
          </a:xfrm>
          <a:prstGeom prst="roundRect">
            <a:avLst/>
          </a:prstGeom>
          <a:solidFill>
            <a:srgbClr val="D258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a:solidFill>
                  <a:schemeClr val="bg1"/>
                </a:solidFill>
                <a:latin typeface="Arial" charset="0"/>
                <a:ea typeface="Arial" charset="0"/>
                <a:cs typeface="Arial" charset="0"/>
              </a:rPr>
              <a:t>Symptômes aigus</a:t>
            </a:r>
            <a:br>
              <a:rPr lang="fr-CA" sz="1600" b="1">
                <a:solidFill>
                  <a:schemeClr val="bg1"/>
                </a:solidFill>
                <a:latin typeface="Arial" charset="0"/>
                <a:ea typeface="Arial" charset="0"/>
                <a:cs typeface="Arial" charset="0"/>
              </a:rPr>
            </a:br>
            <a:r>
              <a:rPr lang="fr-CA" sz="1600" b="1">
                <a:solidFill>
                  <a:schemeClr val="bg1"/>
                </a:solidFill>
                <a:latin typeface="Arial" charset="0"/>
                <a:ea typeface="Arial" charset="0"/>
                <a:cs typeface="Arial" charset="0"/>
              </a:rPr>
              <a:t> </a:t>
            </a:r>
            <a:r>
              <a:rPr lang="fr-CA" sz="1600">
                <a:solidFill>
                  <a:schemeClr val="bg1"/>
                </a:solidFill>
                <a:latin typeface="Arial" charset="0"/>
                <a:ea typeface="Arial" charset="0"/>
                <a:cs typeface="Arial" charset="0"/>
              </a:rPr>
              <a:t>(jusqu’à 30 minutes après la perfusion)</a:t>
            </a:r>
          </a:p>
        </p:txBody>
      </p:sp>
      <p:sp>
        <p:nvSpPr>
          <p:cNvPr id="10" name="Oval 7">
            <a:extLst>
              <a:ext uri="{FF2B5EF4-FFF2-40B4-BE49-F238E27FC236}">
                <a16:creationId xmlns:a16="http://schemas.microsoft.com/office/drawing/2014/main" id="{46EC60F7-CAE6-3343-90D9-6D0DC1775A3B}"/>
              </a:ext>
            </a:extLst>
          </p:cNvPr>
          <p:cNvSpPr/>
          <p:nvPr>
            <p:custDataLst>
              <p:tags r:id="rId6"/>
            </p:custDataLst>
          </p:nvPr>
        </p:nvSpPr>
        <p:spPr>
          <a:xfrm>
            <a:off x="3290657" y="2244683"/>
            <a:ext cx="5548544" cy="774700"/>
          </a:xfrm>
          <a:prstGeom prst="ellipse">
            <a:avLst/>
          </a:prstGeom>
          <a:solidFill>
            <a:srgbClr val="F47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CA" sz="1600" b="1" dirty="0">
                <a:latin typeface="Arial" charset="0"/>
                <a:ea typeface="Arial" charset="0"/>
                <a:cs typeface="Arial" charset="0"/>
              </a:rPr>
              <a:t>Interrompre la perfusion, prendre les signes vitaux, évaluer les symptômes</a:t>
            </a:r>
            <a:endParaRPr lang="fr-CA" sz="1600" dirty="0">
              <a:latin typeface="Arial" charset="0"/>
              <a:ea typeface="Arial" charset="0"/>
              <a:cs typeface="Arial" charset="0"/>
            </a:endParaRPr>
          </a:p>
        </p:txBody>
      </p:sp>
      <p:sp>
        <p:nvSpPr>
          <p:cNvPr id="11" name="Rectangle: Rounded Corners 8">
            <a:extLst>
              <a:ext uri="{FF2B5EF4-FFF2-40B4-BE49-F238E27FC236}">
                <a16:creationId xmlns:a16="http://schemas.microsoft.com/office/drawing/2014/main" id="{00EEF21D-6DBB-564F-9E2C-443C402AA3D6}"/>
              </a:ext>
            </a:extLst>
          </p:cNvPr>
          <p:cNvSpPr/>
          <p:nvPr>
            <p:custDataLst>
              <p:tags r:id="rId7"/>
            </p:custDataLst>
          </p:nvPr>
        </p:nvSpPr>
        <p:spPr>
          <a:xfrm>
            <a:off x="1967883" y="3548652"/>
            <a:ext cx="2899637" cy="1465720"/>
          </a:xfrm>
          <a:prstGeom prst="roundRect">
            <a:avLst/>
          </a:prstGeom>
          <a:solidFill>
            <a:srgbClr val="F478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1200" b="1">
                <a:solidFill>
                  <a:schemeClr val="tx1"/>
                </a:solidFill>
                <a:latin typeface="Arial" charset="0"/>
                <a:ea typeface="Arial" charset="0"/>
                <a:cs typeface="Arial" charset="0"/>
              </a:rPr>
              <a:t>Réaction de Fishbane</a:t>
            </a:r>
          </a:p>
          <a:p>
            <a:pPr algn="ctr"/>
            <a:r>
              <a:rPr lang="fr-CA" sz="1200">
                <a:solidFill>
                  <a:schemeClr val="tx1"/>
                </a:solidFill>
                <a:latin typeface="Arial" charset="0"/>
                <a:ea typeface="Arial" charset="0"/>
                <a:cs typeface="Arial" charset="0"/>
              </a:rPr>
              <a:t>(tableau et gravité variables; symptômes : bouffées vasomotrices, myalgie du tronc et/ou sensation de serrement à la poitrine, en l’absence de symptômes d’anaphylaxie)</a:t>
            </a:r>
          </a:p>
        </p:txBody>
      </p:sp>
      <p:sp>
        <p:nvSpPr>
          <p:cNvPr id="12" name="Rectangle: Rounded Corners 10">
            <a:extLst>
              <a:ext uri="{FF2B5EF4-FFF2-40B4-BE49-F238E27FC236}">
                <a16:creationId xmlns:a16="http://schemas.microsoft.com/office/drawing/2014/main" id="{678A9E4C-C16C-7841-A3E3-5E589F2D7EF9}"/>
              </a:ext>
            </a:extLst>
          </p:cNvPr>
          <p:cNvSpPr/>
          <p:nvPr>
            <p:custDataLst>
              <p:tags r:id="rId8"/>
            </p:custDataLst>
          </p:nvPr>
        </p:nvSpPr>
        <p:spPr>
          <a:xfrm>
            <a:off x="7329815" y="3530897"/>
            <a:ext cx="2876547" cy="1465720"/>
          </a:xfrm>
          <a:prstGeom prst="roundRect">
            <a:avLst/>
          </a:prstGeom>
          <a:solidFill>
            <a:srgbClr val="F4784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1200" b="1" dirty="0">
                <a:solidFill>
                  <a:schemeClr val="tx1"/>
                </a:solidFill>
                <a:latin typeface="Arial" charset="0"/>
                <a:ea typeface="Arial" charset="0"/>
                <a:cs typeface="Arial" charset="0"/>
              </a:rPr>
              <a:t>Anaphylaxie</a:t>
            </a:r>
          </a:p>
          <a:p>
            <a:pPr algn="ctr"/>
            <a:r>
              <a:rPr lang="fr-CA" sz="1200" dirty="0">
                <a:solidFill>
                  <a:schemeClr val="tx1"/>
                </a:solidFill>
                <a:latin typeface="Arial" charset="0"/>
                <a:ea typeface="Arial" charset="0"/>
                <a:cs typeface="Arial" charset="0"/>
              </a:rPr>
              <a:t>(hypotension persistante ou œdème angioneurotique de la langue / des voies respiratoires, ou atteinte de      ≥ 2 organes, appareils ou systèmes*)</a:t>
            </a:r>
          </a:p>
        </p:txBody>
      </p:sp>
      <p:cxnSp>
        <p:nvCxnSpPr>
          <p:cNvPr id="13" name="Connector: Elbow 14">
            <a:extLst>
              <a:ext uri="{FF2B5EF4-FFF2-40B4-BE49-F238E27FC236}">
                <a16:creationId xmlns:a16="http://schemas.microsoft.com/office/drawing/2014/main" id="{4AFEF2FF-6B75-164B-B58E-43298D2A1864}"/>
              </a:ext>
            </a:extLst>
          </p:cNvPr>
          <p:cNvCxnSpPr>
            <a:cxnSpLocks/>
          </p:cNvCxnSpPr>
          <p:nvPr>
            <p:custDataLst>
              <p:tags r:id="rId9"/>
            </p:custDataLst>
          </p:nvPr>
        </p:nvCxnSpPr>
        <p:spPr>
          <a:xfrm rot="5400000">
            <a:off x="4387906" y="1933773"/>
            <a:ext cx="706823" cy="2647228"/>
          </a:xfrm>
          <a:prstGeom prst="bentConnector3">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5">
            <a:extLst>
              <a:ext uri="{FF2B5EF4-FFF2-40B4-BE49-F238E27FC236}">
                <a16:creationId xmlns:a16="http://schemas.microsoft.com/office/drawing/2014/main" id="{221D378F-AC44-A446-A586-52CAE7E9EEDE}"/>
              </a:ext>
            </a:extLst>
          </p:cNvPr>
          <p:cNvCxnSpPr>
            <a:cxnSpLocks/>
          </p:cNvCxnSpPr>
          <p:nvPr>
            <p:custDataLst>
              <p:tags r:id="rId10"/>
            </p:custDataLst>
          </p:nvPr>
        </p:nvCxnSpPr>
        <p:spPr>
          <a:xfrm rot="16200000" flipH="1">
            <a:off x="7075482" y="1893424"/>
            <a:ext cx="706823" cy="2727925"/>
          </a:xfrm>
          <a:prstGeom prst="bentConnector3">
            <a:avLst>
              <a:gd name="adj1" fmla="val 50000"/>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78">
            <a:extLst>
              <a:ext uri="{FF2B5EF4-FFF2-40B4-BE49-F238E27FC236}">
                <a16:creationId xmlns:a16="http://schemas.microsoft.com/office/drawing/2014/main" id="{0EC97032-EF70-CF48-8C0E-F2FCDBB76F69}"/>
              </a:ext>
            </a:extLst>
          </p:cNvPr>
          <p:cNvCxnSpPr>
            <a:cxnSpLocks/>
          </p:cNvCxnSpPr>
          <p:nvPr>
            <p:custDataLst>
              <p:tags r:id="rId11"/>
            </p:custDataLst>
          </p:nvPr>
        </p:nvCxnSpPr>
        <p:spPr>
          <a:xfrm flipH="1">
            <a:off x="6060491" y="3261875"/>
            <a:ext cx="4195" cy="398583"/>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98">
            <a:extLst>
              <a:ext uri="{FF2B5EF4-FFF2-40B4-BE49-F238E27FC236}">
                <a16:creationId xmlns:a16="http://schemas.microsoft.com/office/drawing/2014/main" id="{1F085998-8336-414F-BE65-C5D13E485761}"/>
              </a:ext>
            </a:extLst>
          </p:cNvPr>
          <p:cNvCxnSpPr>
            <a:cxnSpLocks/>
          </p:cNvCxnSpPr>
          <p:nvPr>
            <p:custDataLst>
              <p:tags r:id="rId12"/>
            </p:custDataLst>
          </p:nvPr>
        </p:nvCxnSpPr>
        <p:spPr>
          <a:xfrm>
            <a:off x="6046351" y="2109944"/>
            <a:ext cx="0" cy="237995"/>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761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151D980-06D8-F198-79E4-62EF4AB6B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7967" y="89801"/>
            <a:ext cx="5007177" cy="6690928"/>
          </a:xfrm>
          <a:prstGeom prst="rect">
            <a:avLst/>
          </a:prstGeom>
        </p:spPr>
      </p:pic>
      <p:pic>
        <p:nvPicPr>
          <p:cNvPr id="6" name="Image 5">
            <a:extLst>
              <a:ext uri="{FF2B5EF4-FFF2-40B4-BE49-F238E27FC236}">
                <a16:creationId xmlns:a16="http://schemas.microsoft.com/office/drawing/2014/main" id="{F1AE9232-052B-9AA0-8F8E-9FF242AB25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9097" y="2186123"/>
            <a:ext cx="2520280" cy="2485754"/>
          </a:xfrm>
          <a:prstGeom prst="rect">
            <a:avLst/>
          </a:prstGeom>
        </p:spPr>
      </p:pic>
      <p:sp>
        <p:nvSpPr>
          <p:cNvPr id="8" name="ZoneTexte 7">
            <a:extLst>
              <a:ext uri="{FF2B5EF4-FFF2-40B4-BE49-F238E27FC236}">
                <a16:creationId xmlns:a16="http://schemas.microsoft.com/office/drawing/2014/main" id="{0E4A10DE-3DB0-C32C-17AF-18886B1D5693}"/>
              </a:ext>
            </a:extLst>
          </p:cNvPr>
          <p:cNvSpPr txBox="1"/>
          <p:nvPr/>
        </p:nvSpPr>
        <p:spPr>
          <a:xfrm>
            <a:off x="668805" y="392589"/>
            <a:ext cx="3540864"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prstClr val="black"/>
              </a:buClr>
              <a:buSzPts val="2000"/>
              <a:buFontTx/>
              <a:buNone/>
              <a:tabLst/>
              <a:defRPr/>
            </a:pPr>
            <a:r>
              <a:rPr kumimoji="0" lang="fr-CA" sz="2100" b="1" i="0" u="none" strike="noStrike" kern="1200" cap="none" spc="0" normalizeH="0" baseline="0" noProof="0" dirty="0">
                <a:ln>
                  <a:noFill/>
                </a:ln>
                <a:solidFill>
                  <a:srgbClr val="77A2BB">
                    <a:lumMod val="75000"/>
                  </a:srgbClr>
                </a:solidFill>
                <a:effectLst/>
                <a:uLnTx/>
                <a:uFillTx/>
                <a:latin typeface="Franklin Gothic Book" panose="020B0503020102020204"/>
                <a:ea typeface="+mn-ea"/>
                <a:cs typeface="Aldhabi" panose="020F0502020204030204" pitchFamily="34" charset="0"/>
              </a:rPr>
              <a:t>Ordonnance individuelle préimprimée  de l’INESSS</a:t>
            </a:r>
          </a:p>
        </p:txBody>
      </p:sp>
    </p:spTree>
    <p:extLst>
      <p:ext uri="{BB962C8B-B14F-4D97-AF65-F5344CB8AC3E}">
        <p14:creationId xmlns:p14="http://schemas.microsoft.com/office/powerpoint/2010/main" val="3537932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4D77-EE9B-D944-81BD-C00A358364D6}"/>
              </a:ext>
            </a:extLst>
          </p:cNvPr>
          <p:cNvSpPr>
            <a:spLocks noGrp="1"/>
          </p:cNvSpPr>
          <p:nvPr>
            <p:ph type="ctrTitle"/>
            <p:custDataLst>
              <p:tags r:id="rId1"/>
            </p:custDataLst>
          </p:nvPr>
        </p:nvSpPr>
        <p:spPr>
          <a:xfrm>
            <a:off x="2928552" y="2305396"/>
            <a:ext cx="6388443" cy="1730421"/>
          </a:xfrm>
        </p:spPr>
        <p:txBody>
          <a:bodyPr/>
          <a:lstStyle/>
          <a:p>
            <a:r>
              <a:rPr lang="fr-CA" dirty="0"/>
              <a:t>LA FORMULE SANGUINE COMPLÈTE (FSC)</a:t>
            </a:r>
            <a:endParaRPr lang="en-US" dirty="0"/>
          </a:p>
        </p:txBody>
      </p:sp>
    </p:spTree>
    <p:extLst>
      <p:ext uri="{BB962C8B-B14F-4D97-AF65-F5344CB8AC3E}">
        <p14:creationId xmlns:p14="http://schemas.microsoft.com/office/powerpoint/2010/main" val="76404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8644C6A-BCB6-460E-A7FD-9ECB3ECBC91E}"/>
              </a:ext>
            </a:extLst>
          </p:cNvPr>
          <p:cNvSpPr>
            <a:spLocks noGrp="1"/>
          </p:cNvSpPr>
          <p:nvPr>
            <p:ph idx="1"/>
          </p:nvPr>
        </p:nvSpPr>
        <p:spPr>
          <a:xfrm>
            <a:off x="6494130" y="2173247"/>
            <a:ext cx="5023500" cy="3263096"/>
          </a:xfrm>
        </p:spPr>
        <p:txBody>
          <a:bodyPr>
            <a:normAutofit/>
          </a:bodyPr>
          <a:lstStyle/>
          <a:p>
            <a:pPr>
              <a:lnSpc>
                <a:spcPct val="120000"/>
              </a:lnSpc>
            </a:pPr>
            <a:r>
              <a:rPr lang="fr-CA" sz="2800" dirty="0"/>
              <a:t> L’analyse médicale la plus effectuée au monde</a:t>
            </a:r>
          </a:p>
          <a:p>
            <a:pPr>
              <a:lnSpc>
                <a:spcPct val="120000"/>
              </a:lnSpc>
            </a:pPr>
            <a:endParaRPr lang="fr-CA" sz="2800" dirty="0"/>
          </a:p>
          <a:p>
            <a:pPr>
              <a:lnSpc>
                <a:spcPct val="120000"/>
              </a:lnSpc>
            </a:pPr>
            <a:r>
              <a:rPr lang="fr-CA" sz="2800" dirty="0"/>
              <a:t> L’anémie est la ‘’maladie’’ la plus commune au monde</a:t>
            </a:r>
          </a:p>
        </p:txBody>
      </p:sp>
      <p:sp>
        <p:nvSpPr>
          <p:cNvPr id="5" name="Title 4">
            <a:extLst>
              <a:ext uri="{FF2B5EF4-FFF2-40B4-BE49-F238E27FC236}">
                <a16:creationId xmlns:a16="http://schemas.microsoft.com/office/drawing/2014/main" id="{F9AD88F3-5EAD-DBB8-0CB4-C4CE0C14A1BC}"/>
              </a:ext>
            </a:extLst>
          </p:cNvPr>
          <p:cNvSpPr>
            <a:spLocks noGrp="1"/>
          </p:cNvSpPr>
          <p:nvPr>
            <p:ph type="title"/>
          </p:nvPr>
        </p:nvSpPr>
        <p:spPr/>
        <p:txBody>
          <a:bodyPr/>
          <a:lstStyle/>
          <a:p>
            <a:r>
              <a:rPr lang="fr-CA" dirty="0"/>
              <a:t>FORMULE SANGUINE COMPLÈTE (FSC)</a:t>
            </a:r>
            <a:br>
              <a:rPr lang="fr-CA" dirty="0"/>
            </a:br>
            <a:r>
              <a:rPr lang="fr-CA" dirty="0"/>
              <a:t>COMPLETE BLOOD COUNT (CBC)</a:t>
            </a:r>
            <a:endParaRPr lang="en-CA" dirty="0"/>
          </a:p>
        </p:txBody>
      </p:sp>
      <p:pic>
        <p:nvPicPr>
          <p:cNvPr id="1026" name="Picture 2" descr="Tips for a Successful Blood Draw">
            <a:extLst>
              <a:ext uri="{FF2B5EF4-FFF2-40B4-BE49-F238E27FC236}">
                <a16:creationId xmlns:a16="http://schemas.microsoft.com/office/drawing/2014/main" id="{86222108-3D1F-34A0-1D6E-1B9AE49D1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60" y="2173247"/>
            <a:ext cx="5023500" cy="3351313"/>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679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DED6D34-A01F-4215-85EC-09D625DCF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204" y="1540668"/>
            <a:ext cx="2058352" cy="1843648"/>
          </a:xfrm>
          <a:prstGeom prst="rect">
            <a:avLst/>
          </a:prstGeom>
        </p:spPr>
      </p:pic>
      <p:pic>
        <p:nvPicPr>
          <p:cNvPr id="7" name="Image 6">
            <a:extLst>
              <a:ext uri="{FF2B5EF4-FFF2-40B4-BE49-F238E27FC236}">
                <a16:creationId xmlns:a16="http://schemas.microsoft.com/office/drawing/2014/main" id="{1D46F643-B3D0-4E63-B8A5-157B4943E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0138" y="3967106"/>
            <a:ext cx="2058353" cy="2262617"/>
          </a:xfrm>
          <a:prstGeom prst="rect">
            <a:avLst/>
          </a:prstGeom>
        </p:spPr>
      </p:pic>
      <p:sp>
        <p:nvSpPr>
          <p:cNvPr id="13" name="Flèche droite 9">
            <a:extLst>
              <a:ext uri="{FF2B5EF4-FFF2-40B4-BE49-F238E27FC236}">
                <a16:creationId xmlns:a16="http://schemas.microsoft.com/office/drawing/2014/main" id="{906E802B-82F6-42CA-9EF8-AEDB38046BC7}"/>
              </a:ext>
            </a:extLst>
          </p:cNvPr>
          <p:cNvSpPr/>
          <p:nvPr/>
        </p:nvSpPr>
        <p:spPr>
          <a:xfrm>
            <a:off x="3037007" y="2113498"/>
            <a:ext cx="892628" cy="590006"/>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26" name="Picture 2" descr="Pre-Analitycal phase | Quality Assurance for Laboratory">
            <a:extLst>
              <a:ext uri="{FF2B5EF4-FFF2-40B4-BE49-F238E27FC236}">
                <a16:creationId xmlns:a16="http://schemas.microsoft.com/office/drawing/2014/main" id="{D6E6B24A-341E-4673-8F9B-35430181F9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366"/>
          <a:stretch/>
        </p:blipFill>
        <p:spPr bwMode="auto">
          <a:xfrm>
            <a:off x="435894" y="1540668"/>
            <a:ext cx="2313041" cy="1795694"/>
          </a:xfrm>
          <a:prstGeom prst="rect">
            <a:avLst/>
          </a:prstGeom>
          <a:noFill/>
          <a:extLst>
            <a:ext uri="{909E8E84-426E-40DD-AFC4-6F175D3DCCD1}">
              <a14:hiddenFill xmlns:a14="http://schemas.microsoft.com/office/drawing/2010/main">
                <a:solidFill>
                  <a:srgbClr val="FFFFFF"/>
                </a:solidFill>
              </a14:hiddenFill>
            </a:ext>
          </a:extLst>
        </p:spPr>
      </p:pic>
      <p:sp>
        <p:nvSpPr>
          <p:cNvPr id="20" name="Flèche droite 9">
            <a:extLst>
              <a:ext uri="{FF2B5EF4-FFF2-40B4-BE49-F238E27FC236}">
                <a16:creationId xmlns:a16="http://schemas.microsoft.com/office/drawing/2014/main" id="{F4FBBC32-B4F3-403D-8BCC-551E94709C36}"/>
              </a:ext>
            </a:extLst>
          </p:cNvPr>
          <p:cNvSpPr/>
          <p:nvPr/>
        </p:nvSpPr>
        <p:spPr>
          <a:xfrm>
            <a:off x="6873232" y="2240548"/>
            <a:ext cx="892628" cy="590006"/>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28" name="Picture 4" descr="2: Lab Errors: Pre-Analytic | Download Table">
            <a:extLst>
              <a:ext uri="{FF2B5EF4-FFF2-40B4-BE49-F238E27FC236}">
                <a16:creationId xmlns:a16="http://schemas.microsoft.com/office/drawing/2014/main" id="{DCE53144-EB0E-4FB9-91C9-234C088321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7754" y="1772847"/>
            <a:ext cx="3629682" cy="1843648"/>
          </a:xfrm>
          <a:prstGeom prst="rect">
            <a:avLst/>
          </a:prstGeom>
          <a:noFill/>
          <a:extLst>
            <a:ext uri="{909E8E84-426E-40DD-AFC4-6F175D3DCCD1}">
              <a14:hiddenFill xmlns:a14="http://schemas.microsoft.com/office/drawing/2010/main">
                <a:solidFill>
                  <a:srgbClr val="FFFFFF"/>
                </a:solidFill>
              </a14:hiddenFill>
            </a:ext>
          </a:extLst>
        </p:spPr>
      </p:pic>
      <p:sp>
        <p:nvSpPr>
          <p:cNvPr id="24" name="Flèche droite 9">
            <a:extLst>
              <a:ext uri="{FF2B5EF4-FFF2-40B4-BE49-F238E27FC236}">
                <a16:creationId xmlns:a16="http://schemas.microsoft.com/office/drawing/2014/main" id="{5B91AC89-309C-4137-9390-88C903CC7B7F}"/>
              </a:ext>
            </a:extLst>
          </p:cNvPr>
          <p:cNvSpPr/>
          <p:nvPr/>
        </p:nvSpPr>
        <p:spPr>
          <a:xfrm rot="2533554">
            <a:off x="4878479" y="3697080"/>
            <a:ext cx="892628" cy="590006"/>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ZoneTexte 24">
            <a:extLst>
              <a:ext uri="{FF2B5EF4-FFF2-40B4-BE49-F238E27FC236}">
                <a16:creationId xmlns:a16="http://schemas.microsoft.com/office/drawing/2014/main" id="{8C1EA7E0-B037-4FE4-A402-421E8DFC05A2}"/>
              </a:ext>
            </a:extLst>
          </p:cNvPr>
          <p:cNvSpPr txBox="1"/>
          <p:nvPr/>
        </p:nvSpPr>
        <p:spPr>
          <a:xfrm>
            <a:off x="4654722" y="4444785"/>
            <a:ext cx="1573316" cy="369332"/>
          </a:xfrm>
          <a:prstGeom prst="rect">
            <a:avLst/>
          </a:prstGeom>
          <a:noFill/>
        </p:spPr>
        <p:txBody>
          <a:bodyPr wrap="none" rtlCol="0">
            <a:spAutoFit/>
          </a:bodyPr>
          <a:lstStyle/>
          <a:p>
            <a:r>
              <a:rPr lang="fr-CA" dirty="0"/>
              <a:t>frottis sanguin</a:t>
            </a:r>
          </a:p>
        </p:txBody>
      </p:sp>
      <p:sp>
        <p:nvSpPr>
          <p:cNvPr id="4" name="Title 3">
            <a:extLst>
              <a:ext uri="{FF2B5EF4-FFF2-40B4-BE49-F238E27FC236}">
                <a16:creationId xmlns:a16="http://schemas.microsoft.com/office/drawing/2014/main" id="{C6D34E82-38B6-EDE8-C2D2-5CA177F9D6FF}"/>
              </a:ext>
            </a:extLst>
          </p:cNvPr>
          <p:cNvSpPr>
            <a:spLocks noGrp="1"/>
          </p:cNvSpPr>
          <p:nvPr>
            <p:ph type="title"/>
          </p:nvPr>
        </p:nvSpPr>
        <p:spPr/>
        <p:txBody>
          <a:bodyPr/>
          <a:lstStyle/>
          <a:p>
            <a:endParaRPr lang="en-CA"/>
          </a:p>
        </p:txBody>
      </p:sp>
      <p:sp>
        <p:nvSpPr>
          <p:cNvPr id="5" name="Title 4">
            <a:extLst>
              <a:ext uri="{FF2B5EF4-FFF2-40B4-BE49-F238E27FC236}">
                <a16:creationId xmlns:a16="http://schemas.microsoft.com/office/drawing/2014/main" id="{644493F5-2DF6-B492-6A0E-B70E680084DC}"/>
              </a:ext>
            </a:extLst>
          </p:cNvPr>
          <p:cNvSpPr txBox="1">
            <a:spLocks/>
          </p:cNvSpPr>
          <p:nvPr/>
        </p:nvSpPr>
        <p:spPr>
          <a:xfrm>
            <a:off x="487363" y="152400"/>
            <a:ext cx="10644187" cy="1235868"/>
          </a:xfrm>
          <a:prstGeom prst="rect">
            <a:avLst/>
          </a:prstGeom>
        </p:spPr>
        <p:txBody>
          <a:bodyPr vert="horz" wrap="none" lIns="0" tIns="0" rIns="91440" bIns="0" rtlCol="0" anchor="ctr">
            <a:noAutofit/>
          </a:bodyPr>
          <a:lstStyle>
            <a:lvl1pPr algn="l" defTabSz="914400" rtl="0" eaLnBrk="1" latinLnBrk="0" hangingPunct="1">
              <a:lnSpc>
                <a:spcPct val="90000"/>
              </a:lnSpc>
              <a:spcBef>
                <a:spcPct val="0"/>
              </a:spcBef>
              <a:buNone/>
              <a:defRPr sz="3200" b="0" i="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fr-CA"/>
              <a:t>FORMULE SANGUINE COMPLÈTE (FSC)</a:t>
            </a:r>
            <a:br>
              <a:rPr lang="fr-CA"/>
            </a:br>
            <a:r>
              <a:rPr lang="fr-CA"/>
              <a:t>COMPLETE BLOOD COUNT (CBC)</a:t>
            </a:r>
            <a:endParaRPr lang="en-CA" dirty="0"/>
          </a:p>
        </p:txBody>
      </p:sp>
      <p:pic>
        <p:nvPicPr>
          <p:cNvPr id="8" name="Picture 4" descr="hematologie : hemogramme anormal - indications des frottis sanguins">
            <a:extLst>
              <a:ext uri="{FF2B5EF4-FFF2-40B4-BE49-F238E27FC236}">
                <a16:creationId xmlns:a16="http://schemas.microsoft.com/office/drawing/2014/main" id="{CDC4007E-3AEC-E401-EAFF-DF9A2145451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0676"/>
          <a:stretch/>
        </p:blipFill>
        <p:spPr bwMode="auto">
          <a:xfrm>
            <a:off x="6369354" y="4195397"/>
            <a:ext cx="2608183" cy="1806036"/>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24107F51-7D71-333E-A78A-0BC7EFC847F7}"/>
              </a:ext>
            </a:extLst>
          </p:cNvPr>
          <p:cNvSpPr/>
          <p:nvPr/>
        </p:nvSpPr>
        <p:spPr>
          <a:xfrm>
            <a:off x="7665809" y="4976494"/>
            <a:ext cx="481945" cy="49784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0063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4" grpId="0" animBg="1"/>
      <p:bldP spid="25"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4493F5-2DF6-B492-6A0E-B70E680084DC}"/>
              </a:ext>
            </a:extLst>
          </p:cNvPr>
          <p:cNvSpPr txBox="1">
            <a:spLocks/>
          </p:cNvSpPr>
          <p:nvPr/>
        </p:nvSpPr>
        <p:spPr>
          <a:xfrm>
            <a:off x="487363" y="152400"/>
            <a:ext cx="10644187" cy="1235868"/>
          </a:xfrm>
          <a:prstGeom prst="rect">
            <a:avLst/>
          </a:prstGeom>
        </p:spPr>
        <p:txBody>
          <a:bodyPr vert="horz" wrap="none" lIns="0" tIns="0" rIns="91440" bIns="0" rtlCol="0" anchor="ctr">
            <a:noAutofit/>
          </a:bodyPr>
          <a:lstStyle>
            <a:lvl1pPr algn="l" defTabSz="914400" rtl="0" eaLnBrk="1" latinLnBrk="0" hangingPunct="1">
              <a:lnSpc>
                <a:spcPct val="90000"/>
              </a:lnSpc>
              <a:spcBef>
                <a:spcPct val="0"/>
              </a:spcBef>
              <a:buNone/>
              <a:defRPr sz="3200" b="0" i="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fr-CA" dirty="0"/>
              <a:t>FROTTIS SANGUIN</a:t>
            </a:r>
          </a:p>
          <a:p>
            <a:r>
              <a:rPr lang="fr-CA" dirty="0"/>
              <a:t>(BLOOD SMEAR)</a:t>
            </a:r>
            <a:endParaRPr lang="en-CA" dirty="0"/>
          </a:p>
        </p:txBody>
      </p:sp>
      <p:pic>
        <p:nvPicPr>
          <p:cNvPr id="2" name="Picture 2" descr="Normal Blood Smear">
            <a:extLst>
              <a:ext uri="{FF2B5EF4-FFF2-40B4-BE49-F238E27FC236}">
                <a16:creationId xmlns:a16="http://schemas.microsoft.com/office/drawing/2014/main" id="{A8A37EDA-BBA8-DFE4-FD82-ADAC75BB64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48" t="4889" r="19052" b="-4889"/>
          <a:stretch/>
        </p:blipFill>
        <p:spPr bwMode="auto">
          <a:xfrm>
            <a:off x="1595122" y="1577673"/>
            <a:ext cx="4572000" cy="4572000"/>
          </a:xfrm>
          <a:prstGeom prst="ellipse">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24107F51-7D71-333E-A78A-0BC7EFC847F7}"/>
              </a:ext>
            </a:extLst>
          </p:cNvPr>
          <p:cNvSpPr/>
          <p:nvPr/>
        </p:nvSpPr>
        <p:spPr>
          <a:xfrm>
            <a:off x="1595121" y="1540668"/>
            <a:ext cx="4572000" cy="45720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extBox 2">
            <a:extLst>
              <a:ext uri="{FF2B5EF4-FFF2-40B4-BE49-F238E27FC236}">
                <a16:creationId xmlns:a16="http://schemas.microsoft.com/office/drawing/2014/main" id="{2392C6B6-B8D8-010C-0A58-24614E1EF010}"/>
              </a:ext>
            </a:extLst>
          </p:cNvPr>
          <p:cNvSpPr txBox="1"/>
          <p:nvPr/>
        </p:nvSpPr>
        <p:spPr>
          <a:xfrm>
            <a:off x="6941978" y="1855816"/>
            <a:ext cx="4290595" cy="2805063"/>
          </a:xfrm>
          <a:prstGeom prst="rect">
            <a:avLst/>
          </a:prstGeom>
          <a:noFill/>
        </p:spPr>
        <p:txBody>
          <a:bodyPr wrap="square" rtlCol="0">
            <a:spAutoFit/>
          </a:bodyPr>
          <a:lstStyle/>
          <a:p>
            <a:pPr>
              <a:lnSpc>
                <a:spcPct val="150000"/>
              </a:lnSpc>
            </a:pPr>
            <a:r>
              <a:rPr lang="fr-CA" sz="2400" b="1" dirty="0"/>
              <a:t>TROIS LIGNÉES CELLULAIRES:</a:t>
            </a:r>
          </a:p>
          <a:p>
            <a:pPr>
              <a:lnSpc>
                <a:spcPct val="150000"/>
              </a:lnSpc>
            </a:pPr>
            <a:endParaRPr lang="fr-CA" sz="2400" b="1" dirty="0"/>
          </a:p>
          <a:p>
            <a:pPr>
              <a:lnSpc>
                <a:spcPct val="150000"/>
              </a:lnSpc>
            </a:pPr>
            <a:r>
              <a:rPr lang="fr-CA" sz="2400" b="1" dirty="0"/>
              <a:t>- Globules rouges (</a:t>
            </a:r>
            <a:r>
              <a:rPr lang="fr-CA" sz="2400" b="1" dirty="0" err="1"/>
              <a:t>erythrocytes</a:t>
            </a:r>
            <a:r>
              <a:rPr lang="fr-CA" sz="2400" b="1" dirty="0"/>
              <a:t>)</a:t>
            </a:r>
          </a:p>
          <a:p>
            <a:pPr>
              <a:lnSpc>
                <a:spcPct val="150000"/>
              </a:lnSpc>
            </a:pPr>
            <a:r>
              <a:rPr lang="fr-CA" sz="2400" b="1" dirty="0"/>
              <a:t>- Globules blanc</a:t>
            </a:r>
            <a:r>
              <a:rPr lang="en-CA" sz="2400" b="1" dirty="0"/>
              <a:t>s (leucocytes)</a:t>
            </a:r>
          </a:p>
          <a:p>
            <a:pPr>
              <a:lnSpc>
                <a:spcPct val="150000"/>
              </a:lnSpc>
            </a:pPr>
            <a:r>
              <a:rPr lang="en-CA" sz="2400" b="1" dirty="0"/>
              <a:t>- Plaquettes</a:t>
            </a:r>
            <a:endParaRPr lang="fr-CA" sz="2400" b="1" dirty="0"/>
          </a:p>
        </p:txBody>
      </p:sp>
    </p:spTree>
    <p:extLst>
      <p:ext uri="{BB962C8B-B14F-4D97-AF65-F5344CB8AC3E}">
        <p14:creationId xmlns:p14="http://schemas.microsoft.com/office/powerpoint/2010/main" val="3997597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DED6D34-A01F-4215-85EC-09D625DCF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204" y="1540668"/>
            <a:ext cx="2058352" cy="1843648"/>
          </a:xfrm>
          <a:prstGeom prst="rect">
            <a:avLst/>
          </a:prstGeom>
        </p:spPr>
      </p:pic>
      <p:pic>
        <p:nvPicPr>
          <p:cNvPr id="7" name="Image 6">
            <a:extLst>
              <a:ext uri="{FF2B5EF4-FFF2-40B4-BE49-F238E27FC236}">
                <a16:creationId xmlns:a16="http://schemas.microsoft.com/office/drawing/2014/main" id="{1D46F643-B3D0-4E63-B8A5-157B4943E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0138" y="3967106"/>
            <a:ext cx="2058353" cy="2262617"/>
          </a:xfrm>
          <a:prstGeom prst="rect">
            <a:avLst/>
          </a:prstGeom>
        </p:spPr>
      </p:pic>
      <p:sp>
        <p:nvSpPr>
          <p:cNvPr id="13" name="Flèche droite 9">
            <a:extLst>
              <a:ext uri="{FF2B5EF4-FFF2-40B4-BE49-F238E27FC236}">
                <a16:creationId xmlns:a16="http://schemas.microsoft.com/office/drawing/2014/main" id="{906E802B-82F6-42CA-9EF8-AEDB38046BC7}"/>
              </a:ext>
            </a:extLst>
          </p:cNvPr>
          <p:cNvSpPr/>
          <p:nvPr/>
        </p:nvSpPr>
        <p:spPr>
          <a:xfrm>
            <a:off x="3037007" y="2113498"/>
            <a:ext cx="892628" cy="590006"/>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26" name="Picture 2" descr="Pre-Analitycal phase | Quality Assurance for Laboratory">
            <a:extLst>
              <a:ext uri="{FF2B5EF4-FFF2-40B4-BE49-F238E27FC236}">
                <a16:creationId xmlns:a16="http://schemas.microsoft.com/office/drawing/2014/main" id="{D6E6B24A-341E-4673-8F9B-35430181F9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366"/>
          <a:stretch/>
        </p:blipFill>
        <p:spPr bwMode="auto">
          <a:xfrm>
            <a:off x="435894" y="1540668"/>
            <a:ext cx="2313041" cy="1795694"/>
          </a:xfrm>
          <a:prstGeom prst="rect">
            <a:avLst/>
          </a:prstGeom>
          <a:noFill/>
          <a:extLst>
            <a:ext uri="{909E8E84-426E-40DD-AFC4-6F175D3DCCD1}">
              <a14:hiddenFill xmlns:a14="http://schemas.microsoft.com/office/drawing/2010/main">
                <a:solidFill>
                  <a:srgbClr val="FFFFFF"/>
                </a:solidFill>
              </a14:hiddenFill>
            </a:ext>
          </a:extLst>
        </p:spPr>
      </p:pic>
      <p:sp>
        <p:nvSpPr>
          <p:cNvPr id="20" name="Flèche droite 9">
            <a:extLst>
              <a:ext uri="{FF2B5EF4-FFF2-40B4-BE49-F238E27FC236}">
                <a16:creationId xmlns:a16="http://schemas.microsoft.com/office/drawing/2014/main" id="{F4FBBC32-B4F3-403D-8BCC-551E94709C36}"/>
              </a:ext>
            </a:extLst>
          </p:cNvPr>
          <p:cNvSpPr/>
          <p:nvPr/>
        </p:nvSpPr>
        <p:spPr>
          <a:xfrm>
            <a:off x="6873232" y="2240548"/>
            <a:ext cx="892628" cy="590006"/>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28" name="Picture 4" descr="2: Lab Errors: Pre-Analytic | Download Table">
            <a:extLst>
              <a:ext uri="{FF2B5EF4-FFF2-40B4-BE49-F238E27FC236}">
                <a16:creationId xmlns:a16="http://schemas.microsoft.com/office/drawing/2014/main" id="{DCE53144-EB0E-4FB9-91C9-234C088321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7754" y="1772847"/>
            <a:ext cx="3629682" cy="1843648"/>
          </a:xfrm>
          <a:prstGeom prst="rect">
            <a:avLst/>
          </a:prstGeom>
          <a:noFill/>
          <a:extLst>
            <a:ext uri="{909E8E84-426E-40DD-AFC4-6F175D3DCCD1}">
              <a14:hiddenFill xmlns:a14="http://schemas.microsoft.com/office/drawing/2010/main">
                <a:solidFill>
                  <a:srgbClr val="FFFFFF"/>
                </a:solidFill>
              </a14:hiddenFill>
            </a:ext>
          </a:extLst>
        </p:spPr>
      </p:pic>
      <p:sp>
        <p:nvSpPr>
          <p:cNvPr id="24" name="Flèche droite 9">
            <a:extLst>
              <a:ext uri="{FF2B5EF4-FFF2-40B4-BE49-F238E27FC236}">
                <a16:creationId xmlns:a16="http://schemas.microsoft.com/office/drawing/2014/main" id="{5B91AC89-309C-4137-9390-88C903CC7B7F}"/>
              </a:ext>
            </a:extLst>
          </p:cNvPr>
          <p:cNvSpPr/>
          <p:nvPr/>
        </p:nvSpPr>
        <p:spPr>
          <a:xfrm rot="2533554">
            <a:off x="4878479" y="3697080"/>
            <a:ext cx="892628" cy="590006"/>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ZoneTexte 24">
            <a:extLst>
              <a:ext uri="{FF2B5EF4-FFF2-40B4-BE49-F238E27FC236}">
                <a16:creationId xmlns:a16="http://schemas.microsoft.com/office/drawing/2014/main" id="{8C1EA7E0-B037-4FE4-A402-421E8DFC05A2}"/>
              </a:ext>
            </a:extLst>
          </p:cNvPr>
          <p:cNvSpPr txBox="1"/>
          <p:nvPr/>
        </p:nvSpPr>
        <p:spPr>
          <a:xfrm>
            <a:off x="4654722" y="4444785"/>
            <a:ext cx="1573316" cy="369332"/>
          </a:xfrm>
          <a:prstGeom prst="rect">
            <a:avLst/>
          </a:prstGeom>
          <a:noFill/>
        </p:spPr>
        <p:txBody>
          <a:bodyPr wrap="none" rtlCol="0">
            <a:spAutoFit/>
          </a:bodyPr>
          <a:lstStyle/>
          <a:p>
            <a:r>
              <a:rPr lang="fr-CA" dirty="0"/>
              <a:t>frottis sanguin</a:t>
            </a:r>
          </a:p>
        </p:txBody>
      </p:sp>
      <p:sp>
        <p:nvSpPr>
          <p:cNvPr id="4" name="Title 3">
            <a:extLst>
              <a:ext uri="{FF2B5EF4-FFF2-40B4-BE49-F238E27FC236}">
                <a16:creationId xmlns:a16="http://schemas.microsoft.com/office/drawing/2014/main" id="{C6D34E82-38B6-EDE8-C2D2-5CA177F9D6FF}"/>
              </a:ext>
            </a:extLst>
          </p:cNvPr>
          <p:cNvSpPr>
            <a:spLocks noGrp="1"/>
          </p:cNvSpPr>
          <p:nvPr>
            <p:ph type="title"/>
          </p:nvPr>
        </p:nvSpPr>
        <p:spPr/>
        <p:txBody>
          <a:bodyPr/>
          <a:lstStyle/>
          <a:p>
            <a:endParaRPr lang="en-CA"/>
          </a:p>
        </p:txBody>
      </p:sp>
      <p:sp>
        <p:nvSpPr>
          <p:cNvPr id="5" name="Title 4">
            <a:extLst>
              <a:ext uri="{FF2B5EF4-FFF2-40B4-BE49-F238E27FC236}">
                <a16:creationId xmlns:a16="http://schemas.microsoft.com/office/drawing/2014/main" id="{644493F5-2DF6-B492-6A0E-B70E680084DC}"/>
              </a:ext>
            </a:extLst>
          </p:cNvPr>
          <p:cNvSpPr txBox="1">
            <a:spLocks/>
          </p:cNvSpPr>
          <p:nvPr/>
        </p:nvSpPr>
        <p:spPr>
          <a:xfrm>
            <a:off x="487363" y="152400"/>
            <a:ext cx="10644187" cy="1235868"/>
          </a:xfrm>
          <a:prstGeom prst="rect">
            <a:avLst/>
          </a:prstGeom>
        </p:spPr>
        <p:txBody>
          <a:bodyPr vert="horz" wrap="none" lIns="0" tIns="0" rIns="91440" bIns="0" rtlCol="0" anchor="ctr">
            <a:noAutofit/>
          </a:bodyPr>
          <a:lstStyle>
            <a:lvl1pPr algn="l" defTabSz="914400" rtl="0" eaLnBrk="1" latinLnBrk="0" hangingPunct="1">
              <a:lnSpc>
                <a:spcPct val="90000"/>
              </a:lnSpc>
              <a:spcBef>
                <a:spcPct val="0"/>
              </a:spcBef>
              <a:buNone/>
              <a:defRPr sz="3200" b="0" i="0"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fr-CA"/>
              <a:t>FORMULE SANGUINE COMPLÈTE (FSC)</a:t>
            </a:r>
            <a:br>
              <a:rPr lang="fr-CA"/>
            </a:br>
            <a:r>
              <a:rPr lang="fr-CA"/>
              <a:t>COMPLETE BLOOD COUNT (CBC)</a:t>
            </a:r>
            <a:endParaRPr lang="en-CA" dirty="0"/>
          </a:p>
        </p:txBody>
      </p:sp>
      <p:pic>
        <p:nvPicPr>
          <p:cNvPr id="8" name="Picture 4" descr="hematologie : hemogramme anormal - indications des frottis sanguins">
            <a:extLst>
              <a:ext uri="{FF2B5EF4-FFF2-40B4-BE49-F238E27FC236}">
                <a16:creationId xmlns:a16="http://schemas.microsoft.com/office/drawing/2014/main" id="{CDC4007E-3AEC-E401-EAFF-DF9A2145451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0676"/>
          <a:stretch/>
        </p:blipFill>
        <p:spPr bwMode="auto">
          <a:xfrm>
            <a:off x="6369354" y="4195397"/>
            <a:ext cx="2608183" cy="1806036"/>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24107F51-7D71-333E-A78A-0BC7EFC847F7}"/>
              </a:ext>
            </a:extLst>
          </p:cNvPr>
          <p:cNvSpPr/>
          <p:nvPr/>
        </p:nvSpPr>
        <p:spPr>
          <a:xfrm>
            <a:off x="7665809" y="4976494"/>
            <a:ext cx="481945" cy="49784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Rounded Corners 1">
            <a:extLst>
              <a:ext uri="{FF2B5EF4-FFF2-40B4-BE49-F238E27FC236}">
                <a16:creationId xmlns:a16="http://schemas.microsoft.com/office/drawing/2014/main" id="{69F54448-5A4B-8C88-7B5D-D4CC049BA003}"/>
              </a:ext>
            </a:extLst>
          </p:cNvPr>
          <p:cNvSpPr/>
          <p:nvPr/>
        </p:nvSpPr>
        <p:spPr>
          <a:xfrm>
            <a:off x="8026820" y="1582858"/>
            <a:ext cx="3890860" cy="2085439"/>
          </a:xfrm>
          <a:prstGeom prst="round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Rounded Corners 2">
            <a:extLst>
              <a:ext uri="{FF2B5EF4-FFF2-40B4-BE49-F238E27FC236}">
                <a16:creationId xmlns:a16="http://schemas.microsoft.com/office/drawing/2014/main" id="{96169534-A92E-CF0F-AAA9-580C72CF81E5}"/>
              </a:ext>
            </a:extLst>
          </p:cNvPr>
          <p:cNvSpPr/>
          <p:nvPr/>
        </p:nvSpPr>
        <p:spPr>
          <a:xfrm>
            <a:off x="751840" y="4318000"/>
            <a:ext cx="2997200" cy="115633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t>L’analyse de la valeur de l’hémoglobine est très robuste</a:t>
            </a:r>
            <a:endParaRPr lang="en-CA" sz="2400" dirty="0"/>
          </a:p>
        </p:txBody>
      </p:sp>
    </p:spTree>
    <p:extLst>
      <p:ext uri="{BB962C8B-B14F-4D97-AF65-F5344CB8AC3E}">
        <p14:creationId xmlns:p14="http://schemas.microsoft.com/office/powerpoint/2010/main" val="344047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4"/>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6"/>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6"/>
</p:tagLst>
</file>

<file path=ppt/tags/tag48.xml><?xml version="1.0" encoding="utf-8"?>
<p:tagLst xmlns:a="http://schemas.openxmlformats.org/drawingml/2006/main" xmlns:r="http://schemas.openxmlformats.org/officeDocument/2006/relationships" xmlns:p="http://schemas.openxmlformats.org/presentationml/2006/main">
  <p:tag name="NUM" val="7"/>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4"/>
</p:tagLst>
</file>

<file path=ppt/tags/tag58.xml><?xml version="1.0" encoding="utf-8"?>
<p:tagLst xmlns:a="http://schemas.openxmlformats.org/drawingml/2006/main" xmlns:r="http://schemas.openxmlformats.org/officeDocument/2006/relationships" xmlns:p="http://schemas.openxmlformats.org/presentationml/2006/main">
  <p:tag name="NUM" val="5"/>
</p:tagLst>
</file>

<file path=ppt/tags/tag59.xml><?xml version="1.0" encoding="utf-8"?>
<p:tagLst xmlns:a="http://schemas.openxmlformats.org/drawingml/2006/main" xmlns:r="http://schemas.openxmlformats.org/officeDocument/2006/relationships" xmlns:p="http://schemas.openxmlformats.org/presentationml/2006/main">
  <p:tag name="NUM" val="6"/>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7"/>
</p:tagLst>
</file>

<file path=ppt/tags/tag61.xml><?xml version="1.0" encoding="utf-8"?>
<p:tagLst xmlns:a="http://schemas.openxmlformats.org/drawingml/2006/main" xmlns:r="http://schemas.openxmlformats.org/officeDocument/2006/relationships" xmlns:p="http://schemas.openxmlformats.org/presentationml/2006/main">
  <p:tag name="NUM" val="8"/>
</p:tagLst>
</file>

<file path=ppt/tags/tag62.xml><?xml version="1.0" encoding="utf-8"?>
<p:tagLst xmlns:a="http://schemas.openxmlformats.org/drawingml/2006/main" xmlns:r="http://schemas.openxmlformats.org/officeDocument/2006/relationships" xmlns:p="http://schemas.openxmlformats.org/presentationml/2006/main">
  <p:tag name="NUM" val="9"/>
</p:tagLst>
</file>

<file path=ppt/tags/tag63.xml><?xml version="1.0" encoding="utf-8"?>
<p:tagLst xmlns:a="http://schemas.openxmlformats.org/drawingml/2006/main" xmlns:r="http://schemas.openxmlformats.org/officeDocument/2006/relationships" xmlns:p="http://schemas.openxmlformats.org/presentationml/2006/main">
  <p:tag name="NUM" val="10"/>
</p:tagLst>
</file>

<file path=ppt/tags/tag64.xml><?xml version="1.0" encoding="utf-8"?>
<p:tagLst xmlns:a="http://schemas.openxmlformats.org/drawingml/2006/main" xmlns:r="http://schemas.openxmlformats.org/officeDocument/2006/relationships" xmlns:p="http://schemas.openxmlformats.org/presentationml/2006/main">
  <p:tag name="NUM" val="11"/>
</p:tagLst>
</file>

<file path=ppt/tags/tag65.xml><?xml version="1.0" encoding="utf-8"?>
<p:tagLst xmlns:a="http://schemas.openxmlformats.org/drawingml/2006/main" xmlns:r="http://schemas.openxmlformats.org/officeDocument/2006/relationships" xmlns:p="http://schemas.openxmlformats.org/presentationml/2006/main">
  <p:tag name="NUM" val="12"/>
</p:tagLst>
</file>

<file path=ppt/tags/tag66.xml><?xml version="1.0" encoding="utf-8"?>
<p:tagLst xmlns:a="http://schemas.openxmlformats.org/drawingml/2006/main" xmlns:r="http://schemas.openxmlformats.org/officeDocument/2006/relationships" xmlns:p="http://schemas.openxmlformats.org/presentationml/2006/main">
  <p:tag name="NUM" val="13"/>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4"/>
</p:tagLst>
</file>

<file path=ppt/tags/tag71.xml><?xml version="1.0" encoding="utf-8"?>
<p:tagLst xmlns:a="http://schemas.openxmlformats.org/drawingml/2006/main" xmlns:r="http://schemas.openxmlformats.org/officeDocument/2006/relationships" xmlns:p="http://schemas.openxmlformats.org/presentationml/2006/main">
  <p:tag name="NUM" val="6"/>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6"/>
</p:tagLst>
</file>

<file path=ppt/tags/tag78.xml><?xml version="1.0" encoding="utf-8"?>
<p:tagLst xmlns:a="http://schemas.openxmlformats.org/drawingml/2006/main" xmlns:r="http://schemas.openxmlformats.org/officeDocument/2006/relationships" xmlns:p="http://schemas.openxmlformats.org/presentationml/2006/main">
  <p:tag name="NUM" val="7"/>
</p:tagLst>
</file>

<file path=ppt/tags/tag79.xml><?xml version="1.0" encoding="utf-8"?>
<p:tagLst xmlns:a="http://schemas.openxmlformats.org/drawingml/2006/main" xmlns:r="http://schemas.openxmlformats.org/officeDocument/2006/relationships" xmlns:p="http://schemas.openxmlformats.org/presentationml/2006/main">
  <p:tag name="NUM" val="8"/>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4"/>
</p:tagLst>
</file>

<file path=ppt/tags/tag87.xml><?xml version="1.0" encoding="utf-8"?>
<p:tagLst xmlns:a="http://schemas.openxmlformats.org/drawingml/2006/main" xmlns:r="http://schemas.openxmlformats.org/officeDocument/2006/relationships" xmlns:p="http://schemas.openxmlformats.org/presentationml/2006/main">
  <p:tag name="NUM" val="8"/>
</p:tagLst>
</file>

<file path=ppt/tags/tag88.xml><?xml version="1.0" encoding="utf-8"?>
<p:tagLst xmlns:a="http://schemas.openxmlformats.org/drawingml/2006/main" xmlns:r="http://schemas.openxmlformats.org/officeDocument/2006/relationships" xmlns:p="http://schemas.openxmlformats.org/presentationml/2006/main">
  <p:tag name="NUM" val="9"/>
</p:tagLst>
</file>

<file path=ppt/tags/tag89.xml><?xml version="1.0" encoding="utf-8"?>
<p:tagLst xmlns:a="http://schemas.openxmlformats.org/drawingml/2006/main" xmlns:r="http://schemas.openxmlformats.org/officeDocument/2006/relationships" xmlns:p="http://schemas.openxmlformats.org/presentationml/2006/main">
  <p:tag name="NUM" val="10"/>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11"/>
</p:tagLst>
</file>

<file path=ppt/tags/tag91.xml><?xml version="1.0" encoding="utf-8"?>
<p:tagLst xmlns:a="http://schemas.openxmlformats.org/drawingml/2006/main" xmlns:r="http://schemas.openxmlformats.org/officeDocument/2006/relationships" xmlns:p="http://schemas.openxmlformats.org/presentationml/2006/main">
  <p:tag name="NUM" val="12"/>
</p:tagLst>
</file>

<file path=ppt/tags/tag92.xml><?xml version="1.0" encoding="utf-8"?>
<p:tagLst xmlns:a="http://schemas.openxmlformats.org/drawingml/2006/main" xmlns:r="http://schemas.openxmlformats.org/officeDocument/2006/relationships" xmlns:p="http://schemas.openxmlformats.org/presentationml/2006/main">
  <p:tag name="NUM" val="13"/>
</p:tagLst>
</file>

<file path=ppt/tags/tag93.xml><?xml version="1.0" encoding="utf-8"?>
<p:tagLst xmlns:a="http://schemas.openxmlformats.org/drawingml/2006/main" xmlns:r="http://schemas.openxmlformats.org/officeDocument/2006/relationships" xmlns:p="http://schemas.openxmlformats.org/presentationml/2006/main">
  <p:tag name="NUM" val="14"/>
</p:tagLst>
</file>

<file path=ppt/tags/tag94.xml><?xml version="1.0" encoding="utf-8"?>
<p:tagLst xmlns:a="http://schemas.openxmlformats.org/drawingml/2006/main" xmlns:r="http://schemas.openxmlformats.org/officeDocument/2006/relationships" xmlns:p="http://schemas.openxmlformats.org/presentationml/2006/main">
  <p:tag name="NUM"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67">
      <a:dk1>
        <a:sysClr val="windowText" lastClr="000000"/>
      </a:dk1>
      <a:lt1>
        <a:sysClr val="window" lastClr="FFFFFF"/>
      </a:lt1>
      <a:dk2>
        <a:srgbClr val="414A59"/>
      </a:dk2>
      <a:lt2>
        <a:srgbClr val="E7E6E6"/>
      </a:lt2>
      <a:accent1>
        <a:srgbClr val="55B547"/>
      </a:accent1>
      <a:accent2>
        <a:srgbClr val="E88B24"/>
      </a:accent2>
      <a:accent3>
        <a:srgbClr val="BF201D"/>
      </a:accent3>
      <a:accent4>
        <a:srgbClr val="DAE0EE"/>
      </a:accent4>
      <a:accent5>
        <a:srgbClr val="5B9BD5"/>
      </a:accent5>
      <a:accent6>
        <a:srgbClr val="954F72"/>
      </a:accent6>
      <a:hlink>
        <a:srgbClr val="44546A"/>
      </a:hlink>
      <a:folHlink>
        <a:srgbClr val="4454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b87f09c-6ad9-4ed2-a571-efd07bff0f14">
      <Terms xmlns="http://schemas.microsoft.com/office/infopath/2007/PartnerControls"/>
    </lcf76f155ced4ddcb4097134ff3c332f>
    <TaxCatchAll xmlns="c056a87a-bd9a-4d34-b00c-760dc8f29c7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5D1A511A33AA344A15B86AAD20F29E6" ma:contentTypeVersion="17" ma:contentTypeDescription="Crée un document." ma:contentTypeScope="" ma:versionID="46608b8f4c643b66177cbe9e1c3f75ba">
  <xsd:schema xmlns:xsd="http://www.w3.org/2001/XMLSchema" xmlns:xs="http://www.w3.org/2001/XMLSchema" xmlns:p="http://schemas.microsoft.com/office/2006/metadata/properties" xmlns:ns2="c056a87a-bd9a-4d34-b00c-760dc8f29c75" xmlns:ns3="cb87f09c-6ad9-4ed2-a571-efd07bff0f14" targetNamespace="http://schemas.microsoft.com/office/2006/metadata/properties" ma:root="true" ma:fieldsID="37a9a34853b6cd50b0fc24c2c71bf1db" ns2:_="" ns3:_="">
    <xsd:import namespace="c056a87a-bd9a-4d34-b00c-760dc8f29c75"/>
    <xsd:import namespace="cb87f09c-6ad9-4ed2-a571-efd07bff0f1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56a87a-bd9a-4d34-b00c-760dc8f29c75"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f1993cda-cea2-4aba-a31d-0894f80448b2}" ma:internalName="TaxCatchAll" ma:showField="CatchAllData" ma:web="c056a87a-bd9a-4d34-b00c-760dc8f29c7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b87f09c-6ad9-4ed2-a571-efd07bff0f1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67280497-b476-4a9d-9ab3-e01cb30109a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23B40C-7DBC-46D9-BD5C-38FF5DC5E2A6}">
  <ds:schemaRefs>
    <ds:schemaRef ds:uri="c056a87a-bd9a-4d34-b00c-760dc8f29c75"/>
    <ds:schemaRef ds:uri="http://purl.org/dc/dcmitype/"/>
    <ds:schemaRef ds:uri="cb87f09c-6ad9-4ed2-a571-efd07bff0f14"/>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839833E7-9FF0-49D5-91C3-5CC4D8A7FE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56a87a-bd9a-4d34-b00c-760dc8f29c75"/>
    <ds:schemaRef ds:uri="cb87f09c-6ad9-4ed2-a571-efd07bff0f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A735559-4BF1-492E-AB25-E2D4346A66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13579</TotalTime>
  <Words>8188</Words>
  <Application>Microsoft Office PowerPoint</Application>
  <PresentationFormat>Widescreen</PresentationFormat>
  <Paragraphs>835</Paragraphs>
  <Slides>49</Slides>
  <Notes>41</Notes>
  <HiddenSlides>0</HiddenSlides>
  <MMClips>0</MMClips>
  <ScaleCrop>false</ScaleCrop>
  <HeadingPairs>
    <vt:vector size="4" baseType="variant">
      <vt:variant>
        <vt:lpstr>Theme</vt:lpstr>
      </vt:variant>
      <vt:variant>
        <vt:i4>4</vt:i4>
      </vt:variant>
      <vt:variant>
        <vt:lpstr>Slide Titles</vt:lpstr>
      </vt:variant>
      <vt:variant>
        <vt:i4>49</vt:i4>
      </vt:variant>
    </vt:vector>
  </HeadingPairs>
  <TitlesOfParts>
    <vt:vector size="53" baseType="lpstr">
      <vt:lpstr>Office Theme</vt:lpstr>
      <vt:lpstr>1_Office Theme</vt:lpstr>
      <vt:lpstr>2_Office Theme</vt:lpstr>
      <vt:lpstr>Crop</vt:lpstr>
      <vt:lpstr>L’ANÉMIE FERRIPRIVE,  C’EST L’AFFAIRE DE TOUS</vt:lpstr>
      <vt:lpstr>Divulgation du soutien commercial</vt:lpstr>
      <vt:lpstr>Divulgation des conflits d’intérêts</vt:lpstr>
      <vt:lpstr>Objectifs d’apprentissage</vt:lpstr>
      <vt:lpstr>LA FORMULE SANGUINE COMPLÈTE (FSC)</vt:lpstr>
      <vt:lpstr>FORMULE SANGUINE COMPLÈTE (FSC) COMPLETE BLOOD COUNT (CBC)</vt:lpstr>
      <vt:lpstr>PowerPoint Presentation</vt:lpstr>
      <vt:lpstr>PowerPoint Presentation</vt:lpstr>
      <vt:lpstr>PowerPoint Presentation</vt:lpstr>
      <vt:lpstr>PowerPoint Presentation</vt:lpstr>
      <vt:lpstr>Anémie - Rappel de physiologie</vt:lpstr>
      <vt:lpstr>PowerPoint Presentation</vt:lpstr>
      <vt:lpstr>19 ÉLÉMENTS ESSENTIELS À LA VIE</vt:lpstr>
      <vt:lpstr>CONSÉQUENCES DE L’ANÉMIE ET  DE L’ANÉMIE FERRIPRIVE</vt:lpstr>
      <vt:lpstr>Symptômes de l’anémie</vt:lpstr>
      <vt:lpstr>PowerPoint Presentation</vt:lpstr>
      <vt:lpstr>Les symptômes de la carence en fer et ceux  de la dépression sont similaires</vt:lpstr>
      <vt:lpstr>L’anémie accroît le risque de décès associé aux maladies chroniques</vt:lpstr>
      <vt:lpstr>L’anémie est associée à une dégradation de la QVLS</vt:lpstr>
      <vt:lpstr>PHYSIOLOGIE, ÉTIOLOGIE ET ÉPIDEMIOLOGIE DE L'ANÉMIE FERRIPRIVE</vt:lpstr>
      <vt:lpstr>Définition de l’anémie ferriprive</vt:lpstr>
      <vt:lpstr>L’homéostasie du fer</vt:lpstr>
      <vt:lpstr>L’inflammation perturbe l’homéostasie du fer par stimulation de la synthèse d’hepcidine</vt:lpstr>
      <vt:lpstr>Ferriprive versus inflammatoire</vt:lpstr>
      <vt:lpstr>Épidémiologie de l’anémie, de la carence en fer et de l’anémie ferriprive</vt:lpstr>
      <vt:lpstr>Étiologie de l’anémie</vt:lpstr>
      <vt:lpstr>DIAGNOSTIC DE  L’ANÉMIE FERRIPRIVE</vt:lpstr>
      <vt:lpstr>Divers stades associés à des anomalies des réserves  de fer, du transport du fer et de sa liaison à l’hémoglobine</vt:lpstr>
      <vt:lpstr>Diagnostic de l’anémie ferriprive : qui devrait faire l'objet d'un dépistage ?</vt:lpstr>
      <vt:lpstr>Les critères de l'OMS pour le diagnostic de l'anémie favorisent l'équité en matière de santé</vt:lpstr>
      <vt:lpstr>Ferriprive versus inflammatoire</vt:lpstr>
      <vt:lpstr>Algorithme diagnostique de l’anémie ferriprive simplifié pour la pratique</vt:lpstr>
      <vt:lpstr>OPTIONS DE TRAITEMENT DE L’ANÉMIE FERRIPRIVE</vt:lpstr>
      <vt:lpstr>Avant de passer aux traitements, rappelons qu’il faut…</vt:lpstr>
      <vt:lpstr>Comment déterminer les besoins en fer</vt:lpstr>
      <vt:lpstr>Calculer les besoins en fer au moyen de la formule de Ganzoni : précis, mais peu pratique</vt:lpstr>
      <vt:lpstr>Déterminer les besoins en fer</vt:lpstr>
      <vt:lpstr>Anémie ferriprive – Principes thérapeutiques</vt:lpstr>
      <vt:lpstr>Fer oral au Québec</vt:lpstr>
      <vt:lpstr>Attentes à l’égard de la supplémentation en fer  par voie orale</vt:lpstr>
      <vt:lpstr>Supplémentation en fer par voie orale : amélioration de l’absorption en cas d’administration tous les 2 jours</vt:lpstr>
      <vt:lpstr>Fer administré par voie orale </vt:lpstr>
      <vt:lpstr>Réduire au minimum les effets indésirables du fer  par voie orale</vt:lpstr>
      <vt:lpstr>Rôle du fer administré par voie i.v.</vt:lpstr>
      <vt:lpstr>Préparations de fer i.v. </vt:lpstr>
      <vt:lpstr>Préparations de fer i.v. commercialisées au Canada</vt:lpstr>
      <vt:lpstr>Savoir faire la distinction entre les réactions d’hypersensibilité sévères et non sévères aux préparations de fer i.v. </vt:lpstr>
      <vt:lpstr>Prise en charge des réactions d’hypersensibilité aux préparations de fer i.v. – consensus d’experts canadiens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Sophie Gauthier</dc:creator>
  <cp:keywords/>
  <dc:description/>
  <cp:lastModifiedBy>Alain Bestavros</cp:lastModifiedBy>
  <cp:revision>1869</cp:revision>
  <cp:lastPrinted>2021-04-30T12:31:51Z</cp:lastPrinted>
  <dcterms:created xsi:type="dcterms:W3CDTF">2021-02-09T21:44:44Z</dcterms:created>
  <dcterms:modified xsi:type="dcterms:W3CDTF">2025-05-12T21:45:05Z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0x01010055D1A511A33AA344A15B86AAD20F29E6</vt:lpwstr>
  </property>
  <property fmtid="{D5CDD505-2E9C-101B-9397-08002B2CF9AE}" pid="3" name="MediaServiceImageTags">
    <vt:lpwstr/>
  </property>
  <property fmtid="{D5CDD505-2E9C-101B-9397-08002B2CF9AE}" pid="4" name="MSIP_Label_6a7d8d5d-78e2-4a62-9fcd-016eb5e4c57c_Enabled">
    <vt:lpwstr>true</vt:lpwstr>
  </property>
  <property fmtid="{D5CDD505-2E9C-101B-9397-08002B2CF9AE}" pid="5" name="MSIP_Label_6a7d8d5d-78e2-4a62-9fcd-016eb5e4c57c_SetDate">
    <vt:lpwstr>2025-05-12T21:45:04Z</vt:lpwstr>
  </property>
  <property fmtid="{D5CDD505-2E9C-101B-9397-08002B2CF9AE}" pid="6" name="MSIP_Label_6a7d8d5d-78e2-4a62-9fcd-016eb5e4c57c_Method">
    <vt:lpwstr>Standard</vt:lpwstr>
  </property>
  <property fmtid="{D5CDD505-2E9C-101B-9397-08002B2CF9AE}" pid="7" name="MSIP_Label_6a7d8d5d-78e2-4a62-9fcd-016eb5e4c57c_Name">
    <vt:lpwstr>Général</vt:lpwstr>
  </property>
  <property fmtid="{D5CDD505-2E9C-101B-9397-08002B2CF9AE}" pid="8" name="MSIP_Label_6a7d8d5d-78e2-4a62-9fcd-016eb5e4c57c_SiteId">
    <vt:lpwstr>06e1fe28-5f8b-4075-bf6c-ae24be1a7992</vt:lpwstr>
  </property>
  <property fmtid="{D5CDD505-2E9C-101B-9397-08002B2CF9AE}" pid="9" name="MSIP_Label_6a7d8d5d-78e2-4a62-9fcd-016eb5e4c57c_ActionId">
    <vt:lpwstr>73bb93d3-e48c-48f9-99f7-5597cda0c63e</vt:lpwstr>
  </property>
  <property fmtid="{D5CDD505-2E9C-101B-9397-08002B2CF9AE}" pid="10" name="MSIP_Label_6a7d8d5d-78e2-4a62-9fcd-016eb5e4c57c_ContentBits">
    <vt:lpwstr>0</vt:lpwstr>
  </property>
  <property fmtid="{D5CDD505-2E9C-101B-9397-08002B2CF9AE}" pid="11" name="MSIP_Label_6a7d8d5d-78e2-4a62-9fcd-016eb5e4c57c_Tag">
    <vt:lpwstr>10, 3, 0, 2</vt:lpwstr>
  </property>
</Properties>
</file>